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2" r:id="rId1"/>
  </p:sldMasterIdLst>
  <p:notesMasterIdLst>
    <p:notesMasterId r:id="rId83"/>
  </p:notesMasterIdLst>
  <p:sldIdLst>
    <p:sldId id="447" r:id="rId2"/>
    <p:sldId id="488" r:id="rId3"/>
    <p:sldId id="481" r:id="rId4"/>
    <p:sldId id="304" r:id="rId5"/>
    <p:sldId id="306" r:id="rId6"/>
    <p:sldId id="283" r:id="rId7"/>
    <p:sldId id="284" r:id="rId8"/>
    <p:sldId id="491" r:id="rId9"/>
    <p:sldId id="307" r:id="rId10"/>
    <p:sldId id="315" r:id="rId11"/>
    <p:sldId id="314" r:id="rId12"/>
    <p:sldId id="479" r:id="rId13"/>
    <p:sldId id="482" r:id="rId14"/>
    <p:sldId id="353" r:id="rId15"/>
    <p:sldId id="404" r:id="rId16"/>
    <p:sldId id="480" r:id="rId17"/>
    <p:sldId id="424" r:id="rId18"/>
    <p:sldId id="423" r:id="rId19"/>
    <p:sldId id="478" r:id="rId20"/>
    <p:sldId id="394" r:id="rId21"/>
    <p:sldId id="310" r:id="rId22"/>
    <p:sldId id="274" r:id="rId23"/>
    <p:sldId id="301" r:id="rId24"/>
    <p:sldId id="448" r:id="rId25"/>
    <p:sldId id="452" r:id="rId26"/>
    <p:sldId id="462" r:id="rId27"/>
    <p:sldId id="473" r:id="rId28"/>
    <p:sldId id="475" r:id="rId29"/>
    <p:sldId id="311" r:id="rId30"/>
    <p:sldId id="454" r:id="rId31"/>
    <p:sldId id="299" r:id="rId32"/>
    <p:sldId id="456" r:id="rId33"/>
    <p:sldId id="458" r:id="rId34"/>
    <p:sldId id="466" r:id="rId35"/>
    <p:sldId id="468" r:id="rId36"/>
    <p:sldId id="313" r:id="rId37"/>
    <p:sldId id="316" r:id="rId38"/>
    <p:sldId id="320" r:id="rId39"/>
    <p:sldId id="445" r:id="rId40"/>
    <p:sldId id="324" r:id="rId41"/>
    <p:sldId id="326" r:id="rId42"/>
    <p:sldId id="332" r:id="rId43"/>
    <p:sldId id="415" r:id="rId44"/>
    <p:sldId id="417" r:id="rId45"/>
    <p:sldId id="450" r:id="rId46"/>
    <p:sldId id="416" r:id="rId47"/>
    <p:sldId id="343" r:id="rId48"/>
    <p:sldId id="400" r:id="rId49"/>
    <p:sldId id="401" r:id="rId50"/>
    <p:sldId id="403" r:id="rId51"/>
    <p:sldId id="350" r:id="rId52"/>
    <p:sldId id="359" r:id="rId53"/>
    <p:sldId id="360" r:id="rId54"/>
    <p:sldId id="366" r:id="rId55"/>
    <p:sldId id="412" r:id="rId56"/>
    <p:sldId id="372" r:id="rId57"/>
    <p:sldId id="419" r:id="rId58"/>
    <p:sldId id="420" r:id="rId59"/>
    <p:sldId id="443" r:id="rId60"/>
    <p:sldId id="444" r:id="rId61"/>
    <p:sldId id="489" r:id="rId62"/>
    <p:sldId id="425" r:id="rId63"/>
    <p:sldId id="483" r:id="rId64"/>
    <p:sldId id="441" r:id="rId65"/>
    <p:sldId id="437" r:id="rId66"/>
    <p:sldId id="439" r:id="rId67"/>
    <p:sldId id="426" r:id="rId68"/>
    <p:sldId id="433" r:id="rId69"/>
    <p:sldId id="434" r:id="rId70"/>
    <p:sldId id="435" r:id="rId71"/>
    <p:sldId id="436" r:id="rId72"/>
    <p:sldId id="427" r:id="rId73"/>
    <p:sldId id="484" r:id="rId74"/>
    <p:sldId id="486" r:id="rId75"/>
    <p:sldId id="487" r:id="rId76"/>
    <p:sldId id="493" r:id="rId77"/>
    <p:sldId id="494" r:id="rId78"/>
    <p:sldId id="495" r:id="rId79"/>
    <p:sldId id="496" r:id="rId80"/>
    <p:sldId id="428" r:id="rId81"/>
    <p:sldId id="446" r:id="rId82"/>
  </p:sldIdLst>
  <p:sldSz cx="9144000" cy="6858000" type="screen4x3"/>
  <p:notesSz cx="6797675" cy="9926638"/>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CCFAA"/>
    <a:srgbClr val="F6EEDA"/>
    <a:srgbClr val="FF6600"/>
    <a:srgbClr val="732C01"/>
    <a:srgbClr val="7A0000"/>
    <a:srgbClr val="007434"/>
    <a:srgbClr val="00602B"/>
    <a:srgbClr val="009242"/>
    <a:srgbClr val="D2FC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95964" autoAdjust="0"/>
  </p:normalViewPr>
  <p:slideViewPr>
    <p:cSldViewPr>
      <p:cViewPr>
        <p:scale>
          <a:sx n="80" d="100"/>
          <a:sy n="80" d="100"/>
        </p:scale>
        <p:origin x="-72" y="-3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imes New Roman" panose="02020603050405020304" pitchFamily="18" charset="0"/>
                <a:cs typeface="Times New Roman" panose="02020603050405020304" pitchFamily="18" charset="0"/>
              </a:defRPr>
            </a:pPr>
            <a:r>
              <a:rPr lang="ru-RU" sz="1600" dirty="0" smtClean="0">
                <a:latin typeface="Times New Roman" panose="02020603050405020304" pitchFamily="18" charset="0"/>
                <a:cs typeface="Times New Roman" panose="02020603050405020304" pitchFamily="18" charset="0"/>
              </a:rPr>
              <a:t>Работа завершена - 33</a:t>
            </a:r>
          </a:p>
          <a:p>
            <a:pPr>
              <a:defRPr sz="1800">
                <a:latin typeface="Times New Roman" panose="02020603050405020304" pitchFamily="18" charset="0"/>
                <a:cs typeface="Times New Roman" panose="02020603050405020304" pitchFamily="18" charset="0"/>
              </a:defRPr>
            </a:pPr>
            <a:r>
              <a:rPr lang="ru-RU" sz="1200" dirty="0" smtClean="0">
                <a:latin typeface="Times New Roman" panose="02020603050405020304" pitchFamily="18" charset="0"/>
                <a:cs typeface="Times New Roman" panose="02020603050405020304" pitchFamily="18" charset="0"/>
              </a:rPr>
              <a:t>(по</a:t>
            </a:r>
            <a:r>
              <a:rPr lang="ru-RU" sz="1200" baseline="0" dirty="0" smtClean="0">
                <a:latin typeface="Times New Roman" panose="02020603050405020304" pitchFamily="18" charset="0"/>
                <a:cs typeface="Times New Roman" panose="02020603050405020304" pitchFamily="18" charset="0"/>
              </a:rPr>
              <a:t> сост. на 22.06.2017</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c:rich>
      </c:tx>
      <c:layout>
        <c:manualLayout>
          <c:xMode val="edge"/>
          <c:yMode val="edge"/>
          <c:x val="9.0692606659523757E-3"/>
          <c:y val="2.5804284323931139E-2"/>
        </c:manualLayout>
      </c:layout>
      <c:overlay val="0"/>
    </c:title>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8.9679301169926524E-3"/>
          <c:y val="0.26535405713109184"/>
          <c:w val="0.42830033951029928"/>
          <c:h val="0.53251238233144738"/>
        </c:manualLayout>
      </c:layout>
      <c:pie3DChart>
        <c:varyColors val="1"/>
        <c:ser>
          <c:idx val="0"/>
          <c:order val="0"/>
          <c:tx>
            <c:strRef>
              <c:f>Лист1!$B$1</c:f>
              <c:strCache>
                <c:ptCount val="1"/>
                <c:pt idx="0">
                  <c:v>май 2017 года (работа завершена)</c:v>
                </c:pt>
              </c:strCache>
            </c:strRef>
          </c:tx>
          <c:dLbls>
            <c:showLegendKey val="0"/>
            <c:showVal val="1"/>
            <c:showCatName val="0"/>
            <c:showSerName val="0"/>
            <c:showPercent val="0"/>
            <c:showBubbleSize val="0"/>
            <c:showLeaderLines val="1"/>
          </c:dLbls>
          <c:cat>
            <c:strRef>
              <c:f>Лист1!$A$2:$A$11</c:f>
              <c:strCache>
                <c:ptCount val="10"/>
                <c:pt idx="0">
                  <c:v>защита прав и законных интересов детей-сирот и детей, оставшихся без попечения родителей - 12</c:v>
                </c:pt>
                <c:pt idx="1">
                  <c:v>алиментные правоотношения - 1</c:v>
                </c:pt>
                <c:pt idx="2">
                  <c:v>противодействие торговле детьми и женщинами. Насилие в семье - 2</c:v>
                </c:pt>
                <c:pt idx="3">
                  <c:v>информационная безопасность детей - 2</c:v>
                </c:pt>
                <c:pt idx="4">
                  <c:v>дополнительные меры государственной поддержки семей с детьми - 3</c:v>
                </c:pt>
                <c:pt idx="5">
                  <c:v>государственная поддержка семьи, материнства, отцовства и детства - 5</c:v>
                </c:pt>
                <c:pt idx="6">
                  <c:v>профилактика правонарушений несовершеннолетних - 0</c:v>
                </c:pt>
                <c:pt idx="7">
                  <c:v>организация отдыха и оздоровления детей -3</c:v>
                </c:pt>
                <c:pt idx="8">
                  <c:v>акты гражданского состояния - 5</c:v>
                </c:pt>
                <c:pt idx="9">
                  <c:v>ликвидация дискриминации по признаку пола - 0</c:v>
                </c:pt>
              </c:strCache>
            </c:strRef>
          </c:cat>
          <c:val>
            <c:numRef>
              <c:f>Лист1!$B$2:$B$11</c:f>
              <c:numCache>
                <c:formatCode>General</c:formatCode>
                <c:ptCount val="10"/>
                <c:pt idx="0">
                  <c:v>12</c:v>
                </c:pt>
                <c:pt idx="1">
                  <c:v>1</c:v>
                </c:pt>
                <c:pt idx="2">
                  <c:v>2</c:v>
                </c:pt>
                <c:pt idx="3">
                  <c:v>2</c:v>
                </c:pt>
                <c:pt idx="4">
                  <c:v>3</c:v>
                </c:pt>
                <c:pt idx="5">
                  <c:v>5</c:v>
                </c:pt>
                <c:pt idx="6">
                  <c:v>0</c:v>
                </c:pt>
                <c:pt idx="7">
                  <c:v>3</c:v>
                </c:pt>
                <c:pt idx="8">
                  <c:v>5</c:v>
                </c:pt>
                <c:pt idx="9">
                  <c:v>0</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48061326519275638"/>
          <c:y val="4.8790875087952875E-4"/>
          <c:w val="0.51789207978774476"/>
          <c:h val="0.99531255786394102"/>
        </c:manualLayout>
      </c:layout>
      <c:overlay val="0"/>
      <c:txPr>
        <a:bodyPr/>
        <a:lstStyle/>
        <a:p>
          <a:pPr>
            <a:defRPr sz="1100" b="1">
              <a:latin typeface="Times New Roman" panose="02020603050405020304" pitchFamily="18" charset="0"/>
              <a:cs typeface="Times New Roman" panose="02020603050405020304" pitchFamily="18" charset="0"/>
            </a:defRPr>
          </a:pPr>
          <a:endParaRPr lang="ru-RU"/>
        </a:p>
      </c:txPr>
    </c:legend>
    <c:plotVisOnly val="1"/>
    <c:dispBlanksAs val="zero"/>
    <c:showDLblsOverMax val="0"/>
  </c:chart>
  <c:spPr>
    <a:solidFill>
      <a:schemeClr val="accent3">
        <a:lumMod val="20000"/>
        <a:lumOff val="80000"/>
      </a:schemeClr>
    </a:solidFill>
  </c:spPr>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latin typeface="Times New Roman" panose="02020603050405020304" pitchFamily="18" charset="0"/>
                <a:cs typeface="Times New Roman" panose="02020603050405020304" pitchFamily="18" charset="0"/>
              </a:defRPr>
            </a:pPr>
            <a:r>
              <a:rPr lang="ru-RU" sz="1600" dirty="0" smtClean="0"/>
              <a:t>На рассмотрении – 27</a:t>
            </a:r>
          </a:p>
          <a:p>
            <a:pPr>
              <a:defRPr sz="1800">
                <a:latin typeface="Times New Roman" panose="02020603050405020304" pitchFamily="18" charset="0"/>
                <a:cs typeface="Times New Roman" panose="02020603050405020304" pitchFamily="18" charset="0"/>
              </a:defRPr>
            </a:pPr>
            <a:r>
              <a:rPr lang="ru-RU" sz="1200" dirty="0" smtClean="0"/>
              <a:t>(по сост. на 22.06.2017) </a:t>
            </a:r>
          </a:p>
        </c:rich>
      </c:tx>
      <c:layout>
        <c:manualLayout>
          <c:xMode val="edge"/>
          <c:yMode val="edge"/>
          <c:x val="9.0692606659523757E-3"/>
          <c:y val="2.5804284323931136E-2"/>
        </c:manualLayout>
      </c:layout>
      <c:overlay val="0"/>
    </c:title>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8.9679301169926506E-3"/>
          <c:y val="0.26535411409314308"/>
          <c:w val="0.42830033951029928"/>
          <c:h val="0.53251238233144738"/>
        </c:manualLayout>
      </c:layout>
      <c:pie3DChart>
        <c:varyColors val="1"/>
        <c:ser>
          <c:idx val="0"/>
          <c:order val="0"/>
          <c:tx>
            <c:strRef>
              <c:f>Лист1!$B$1</c:f>
              <c:strCache>
                <c:ptCount val="1"/>
                <c:pt idx="0">
                  <c:v>май 2017 года (в работе)</c:v>
                </c:pt>
              </c:strCache>
            </c:strRef>
          </c:tx>
          <c:dLbls>
            <c:showLegendKey val="0"/>
            <c:showVal val="1"/>
            <c:showCatName val="0"/>
            <c:showSerName val="0"/>
            <c:showPercent val="0"/>
            <c:showBubbleSize val="0"/>
            <c:showLeaderLines val="1"/>
          </c:dLbls>
          <c:cat>
            <c:strRef>
              <c:f>Лист1!$A$2:$A$11</c:f>
              <c:strCache>
                <c:ptCount val="10"/>
                <c:pt idx="0">
                  <c:v>защита прав и законных интересов детей-сирот и детей, оставшихся без попечения родителей - 12</c:v>
                </c:pt>
                <c:pt idx="1">
                  <c:v>алиментные правоотношения - 4</c:v>
                </c:pt>
                <c:pt idx="2">
                  <c:v>противодействие торговле детьми и женщинами - 0</c:v>
                </c:pt>
                <c:pt idx="3">
                  <c:v>информационная безопасность детей - 1</c:v>
                </c:pt>
                <c:pt idx="4">
                  <c:v>дополнительные меры государственной поддержки семей с детьми - 3</c:v>
                </c:pt>
                <c:pt idx="5">
                  <c:v>государственная поддержка семьи, материнства, отцовства и детства - 4</c:v>
                </c:pt>
                <c:pt idx="6">
                  <c:v>профилактика правонарушений несовершеннолетних  - 1</c:v>
                </c:pt>
                <c:pt idx="7">
                  <c:v>организация отдыха и оздоровления детей - 0</c:v>
                </c:pt>
                <c:pt idx="8">
                  <c:v>акты гражданского состояния - 1</c:v>
                </c:pt>
                <c:pt idx="9">
                  <c:v>ликвидация дискриминации по признаку пола - 1</c:v>
                </c:pt>
              </c:strCache>
            </c:strRef>
          </c:cat>
          <c:val>
            <c:numRef>
              <c:f>Лист1!$B$2:$B$11</c:f>
              <c:numCache>
                <c:formatCode>General</c:formatCode>
                <c:ptCount val="10"/>
                <c:pt idx="0">
                  <c:v>12</c:v>
                </c:pt>
                <c:pt idx="1">
                  <c:v>4</c:v>
                </c:pt>
                <c:pt idx="2">
                  <c:v>0</c:v>
                </c:pt>
                <c:pt idx="3">
                  <c:v>1</c:v>
                </c:pt>
                <c:pt idx="4">
                  <c:v>3</c:v>
                </c:pt>
                <c:pt idx="5">
                  <c:v>4</c:v>
                </c:pt>
                <c:pt idx="6">
                  <c:v>1</c:v>
                </c:pt>
                <c:pt idx="7">
                  <c:v>0</c:v>
                </c:pt>
                <c:pt idx="8">
                  <c:v>1</c:v>
                </c:pt>
                <c:pt idx="9">
                  <c:v>1</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47313999009526247"/>
          <c:y val="2.6523553351543078E-2"/>
          <c:w val="0.51789207978774476"/>
          <c:h val="0.97347644664845701"/>
        </c:manualLayout>
      </c:layout>
      <c:overlay val="0"/>
      <c:txPr>
        <a:bodyPr/>
        <a:lstStyle/>
        <a:p>
          <a:pPr>
            <a:defRPr sz="1100" b="1">
              <a:latin typeface="Times New Roman" panose="02020603050405020304" pitchFamily="18" charset="0"/>
              <a:cs typeface="Times New Roman" panose="02020603050405020304" pitchFamily="18" charset="0"/>
            </a:defRPr>
          </a:pPr>
          <a:endParaRPr lang="ru-RU"/>
        </a:p>
      </c:txPr>
    </c:legend>
    <c:plotVisOnly val="1"/>
    <c:dispBlanksAs val="zero"/>
    <c:showDLblsOverMax val="0"/>
  </c:chart>
  <c:spPr>
    <a:solidFill>
      <a:schemeClr val="accent3">
        <a:lumMod val="20000"/>
        <a:lumOff val="80000"/>
      </a:schemeClr>
    </a:solidFill>
  </c:spPr>
  <c:txPr>
    <a:bodyPr/>
    <a:lstStyle/>
    <a:p>
      <a:pPr>
        <a:defRPr sz="1800"/>
      </a:pPr>
      <a:endParaRPr lang="ru-RU"/>
    </a:p>
  </c:txPr>
  <c:externalData r:id="rId1">
    <c:autoUpdate val="0"/>
  </c:externalData>
</c:chartSpace>
</file>

<file path=ppt/diagrams/_rels/data1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image" Target="../media/image83.png"/><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diagrams/_rels/data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gif"/><Relationship Id="rId2" Type="http://schemas.openxmlformats.org/officeDocument/2006/relationships/image" Target="../media/image18.png"/><Relationship Id="rId1" Type="http://schemas.openxmlformats.org/officeDocument/2006/relationships/image" Target="../media/image17.png"/><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5" Type="http://schemas.openxmlformats.org/officeDocument/2006/relationships/image" Target="../media/image3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 Id="rId14" Type="http://schemas.openxmlformats.org/officeDocument/2006/relationships/image" Target="../media/image30.png"/></Relationships>
</file>

<file path=ppt/diagrams/_rels/drawing5.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7.jpeg"/><Relationship Id="rId3" Type="http://schemas.openxmlformats.org/officeDocument/2006/relationships/image" Target="../media/image26.jpeg"/><Relationship Id="rId7" Type="http://schemas.openxmlformats.org/officeDocument/2006/relationships/image" Target="../media/image19.jpeg"/><Relationship Id="rId12" Type="http://schemas.openxmlformats.org/officeDocument/2006/relationships/image" Target="../media/image25.jpeg"/><Relationship Id="rId2" Type="http://schemas.openxmlformats.org/officeDocument/2006/relationships/image" Target="../media/image31.jpeg"/><Relationship Id="rId1" Type="http://schemas.openxmlformats.org/officeDocument/2006/relationships/image" Target="../media/image17.png"/><Relationship Id="rId6" Type="http://schemas.openxmlformats.org/officeDocument/2006/relationships/image" Target="../media/image21.jpeg"/><Relationship Id="rId11" Type="http://schemas.openxmlformats.org/officeDocument/2006/relationships/image" Target="../media/image24.png"/><Relationship Id="rId5" Type="http://schemas.openxmlformats.org/officeDocument/2006/relationships/image" Target="../media/image29.jpeg"/><Relationship Id="rId15" Type="http://schemas.openxmlformats.org/officeDocument/2006/relationships/image" Target="../media/image30.png"/><Relationship Id="rId10" Type="http://schemas.openxmlformats.org/officeDocument/2006/relationships/image" Target="../media/image23.jpeg"/><Relationship Id="rId4" Type="http://schemas.openxmlformats.org/officeDocument/2006/relationships/image" Target="../media/image18.png"/><Relationship Id="rId9" Type="http://schemas.openxmlformats.org/officeDocument/2006/relationships/image" Target="../media/image22.jpeg"/><Relationship Id="rId14" Type="http://schemas.openxmlformats.org/officeDocument/2006/relationships/image" Target="../media/image28.gif"/></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7E4BAF-530B-4566-AB64-79B6E1633094}" type="doc">
      <dgm:prSet loTypeId="urn:microsoft.com/office/officeart/2005/8/layout/list1" loCatId="list" qsTypeId="urn:microsoft.com/office/officeart/2005/8/quickstyle/simple1#1" qsCatId="simple" csTypeId="urn:microsoft.com/office/officeart/2005/8/colors/accent1_2#1" csCatId="accent1" phldr="1"/>
      <dgm:spPr/>
      <dgm:t>
        <a:bodyPr/>
        <a:lstStyle/>
        <a:p>
          <a:endParaRPr lang="ru-RU"/>
        </a:p>
      </dgm:t>
    </dgm:pt>
    <dgm:pt modelId="{823A0E7B-AB0D-4752-9D94-14EFAEB07861}">
      <dgm:prSet phldrT="[Текст]" custT="1">
        <dgm:style>
          <a:lnRef idx="1">
            <a:schemeClr val="accent1"/>
          </a:lnRef>
          <a:fillRef idx="2">
            <a:schemeClr val="accent1"/>
          </a:fillRef>
          <a:effectRef idx="1">
            <a:schemeClr val="accent1"/>
          </a:effectRef>
          <a:fontRef idx="minor">
            <a:schemeClr val="dk1"/>
          </a:fontRef>
        </dgm:style>
      </dgm:prSet>
      <dgm:spPr>
        <a:solidFill>
          <a:srgbClr val="FFF0D9"/>
        </a:solidFill>
      </dgm:spPr>
      <dgm:t>
        <a:bodyPr/>
        <a:lstStyle/>
        <a:p>
          <a:r>
            <a:rPr lang="en-US" sz="1400" dirty="0" smtClean="0"/>
            <a:t>I. </a:t>
          </a:r>
          <a:r>
            <a:rPr lang="ru-RU" sz="1400" dirty="0" smtClean="0"/>
            <a:t>Общие сведения                                                                       </a:t>
          </a:r>
          <a:r>
            <a:rPr lang="ru-RU" sz="1500" dirty="0" smtClean="0"/>
            <a:t>6</a:t>
          </a:r>
          <a:endParaRPr lang="ru-RU" sz="1500" dirty="0"/>
        </a:p>
      </dgm:t>
    </dgm:pt>
    <dgm:pt modelId="{91878078-FC57-4628-BC05-D0DECF3AE4E9}" type="parTrans" cxnId="{041CD94F-71AA-4026-8F26-145B450F9759}">
      <dgm:prSet/>
      <dgm:spPr/>
      <dgm:t>
        <a:bodyPr/>
        <a:lstStyle/>
        <a:p>
          <a:endParaRPr lang="ru-RU"/>
        </a:p>
      </dgm:t>
    </dgm:pt>
    <dgm:pt modelId="{270AB60E-5299-4061-8250-BBFD82C939E6}" type="sibTrans" cxnId="{041CD94F-71AA-4026-8F26-145B450F9759}">
      <dgm:prSet/>
      <dgm:spPr/>
      <dgm:t>
        <a:bodyPr/>
        <a:lstStyle/>
        <a:p>
          <a:endParaRPr lang="ru-RU"/>
        </a:p>
      </dgm:t>
    </dgm:pt>
    <dgm:pt modelId="{A5A19FBD-E8E3-42AC-94B6-DF8C9B045230}">
      <dgm:prSet>
        <dgm:style>
          <a:lnRef idx="1">
            <a:schemeClr val="accent1"/>
          </a:lnRef>
          <a:fillRef idx="2">
            <a:schemeClr val="accent1"/>
          </a:fillRef>
          <a:effectRef idx="1">
            <a:schemeClr val="accent1"/>
          </a:effectRef>
          <a:fontRef idx="minor">
            <a:schemeClr val="dk1"/>
          </a:fontRef>
        </dgm:style>
      </dgm:prSet>
      <dgm:spPr>
        <a:solidFill>
          <a:srgbClr val="FFF0D9"/>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II. </a:t>
          </a:r>
          <a:r>
            <a:rPr lang="ru-RU" dirty="0" smtClean="0"/>
            <a:t>Законодательная деятельность                                       </a:t>
          </a:r>
          <a:r>
            <a:rPr lang="en-US" dirty="0" smtClean="0"/>
            <a:t> </a:t>
          </a:r>
          <a:r>
            <a:rPr lang="ru-RU" dirty="0" smtClean="0"/>
            <a:t>     20</a:t>
          </a:r>
          <a:endParaRPr lang="ru-RU" dirty="0"/>
        </a:p>
      </dgm:t>
    </dgm:pt>
    <dgm:pt modelId="{64A23C8B-CC53-4867-8206-58EA0953EEB7}" type="parTrans" cxnId="{7FB16A4A-0727-48DB-A98D-995A276747D3}">
      <dgm:prSet/>
      <dgm:spPr/>
      <dgm:t>
        <a:bodyPr/>
        <a:lstStyle/>
        <a:p>
          <a:endParaRPr lang="ru-RU"/>
        </a:p>
      </dgm:t>
    </dgm:pt>
    <dgm:pt modelId="{6A15F9E7-7119-46DE-8B94-BC7B142E25CD}" type="sibTrans" cxnId="{7FB16A4A-0727-48DB-A98D-995A276747D3}">
      <dgm:prSet/>
      <dgm:spPr/>
      <dgm:t>
        <a:bodyPr/>
        <a:lstStyle/>
        <a:p>
          <a:endParaRPr lang="ru-RU"/>
        </a:p>
      </dgm:t>
    </dgm:pt>
    <dgm:pt modelId="{7E9B15E6-19C5-447A-8CA8-258581003BBE}">
      <dgm:prSet custT="1">
        <dgm:style>
          <a:lnRef idx="1">
            <a:schemeClr val="accent1"/>
          </a:lnRef>
          <a:fillRef idx="2">
            <a:schemeClr val="accent1"/>
          </a:fillRef>
          <a:effectRef idx="1">
            <a:schemeClr val="accent1"/>
          </a:effectRef>
          <a:fontRef idx="minor">
            <a:schemeClr val="dk1"/>
          </a:fontRef>
        </dgm:style>
      </dgm:prSet>
      <dgm:spPr>
        <a:solidFill>
          <a:srgbClr val="FFF0D9"/>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400" dirty="0" smtClean="0"/>
            <a:t>III. </a:t>
          </a:r>
          <a:r>
            <a:rPr lang="ru-RU" sz="1400" dirty="0" smtClean="0"/>
            <a:t>Парламентский контроль в рамках работы Комитета      </a:t>
          </a:r>
          <a:r>
            <a:rPr lang="ru-RU" sz="1500" dirty="0" smtClean="0"/>
            <a:t>59 </a:t>
          </a:r>
          <a:endParaRPr lang="ru-RU" sz="1500" dirty="0"/>
        </a:p>
      </dgm:t>
    </dgm:pt>
    <dgm:pt modelId="{DBBA2FA6-9131-4437-8A01-E804CD81C9D4}" type="parTrans" cxnId="{F83C53A2-5F8B-40C8-BD75-0010D6F33128}">
      <dgm:prSet/>
      <dgm:spPr/>
      <dgm:t>
        <a:bodyPr/>
        <a:lstStyle/>
        <a:p>
          <a:endParaRPr lang="ru-RU"/>
        </a:p>
      </dgm:t>
    </dgm:pt>
    <dgm:pt modelId="{6CF4E9FB-7F5C-4234-863D-00F8A8B9C1C9}" type="sibTrans" cxnId="{F83C53A2-5F8B-40C8-BD75-0010D6F33128}">
      <dgm:prSet/>
      <dgm:spPr/>
      <dgm:t>
        <a:bodyPr/>
        <a:lstStyle/>
        <a:p>
          <a:endParaRPr lang="ru-RU"/>
        </a:p>
      </dgm:t>
    </dgm:pt>
    <dgm:pt modelId="{8DAF9385-5BBC-437A-985F-46DB3FF676D9}">
      <dgm:prSet custT="1">
        <dgm:style>
          <a:lnRef idx="1">
            <a:schemeClr val="accent1"/>
          </a:lnRef>
          <a:fillRef idx="2">
            <a:schemeClr val="accent1"/>
          </a:fillRef>
          <a:effectRef idx="1">
            <a:schemeClr val="accent1"/>
          </a:effectRef>
          <a:fontRef idx="minor">
            <a:schemeClr val="dk1"/>
          </a:fontRef>
        </dgm:style>
      </dgm:prSet>
      <dgm:spPr>
        <a:solidFill>
          <a:srgbClr val="FFF0D9"/>
        </a:solidFill>
      </dgm:spPr>
      <dgm:t>
        <a:bodyPr/>
        <a:lstStyle/>
        <a:p>
          <a:pPr defTabSz="1022350">
            <a:lnSpc>
              <a:spcPct val="90000"/>
            </a:lnSpc>
            <a:spcBef>
              <a:spcPct val="0"/>
            </a:spcBef>
            <a:spcAft>
              <a:spcPct val="35000"/>
            </a:spcAft>
          </a:pPr>
          <a:r>
            <a:rPr lang="en-US" sz="1400" dirty="0" smtClean="0"/>
            <a:t>IV</a:t>
          </a:r>
          <a:r>
            <a:rPr lang="ru-RU" sz="1400" dirty="0" smtClean="0"/>
            <a:t>. Мероприятия                                                                  </a:t>
          </a:r>
          <a:r>
            <a:rPr lang="en-US" sz="1400" dirty="0" smtClean="0"/>
            <a:t> </a:t>
          </a:r>
          <a:r>
            <a:rPr lang="ru-RU" sz="1400" dirty="0" smtClean="0"/>
            <a:t>        </a:t>
          </a:r>
          <a:r>
            <a:rPr lang="ru-RU" sz="1500" dirty="0" smtClean="0"/>
            <a:t>62 </a:t>
          </a:r>
          <a:endParaRPr lang="ru-RU" sz="1500" dirty="0"/>
        </a:p>
      </dgm:t>
    </dgm:pt>
    <dgm:pt modelId="{7E96E485-AE6A-44CA-9273-92D7CAC35019}" type="parTrans" cxnId="{A678E8A0-2045-4E7C-BB81-CBEBDCD82C76}">
      <dgm:prSet/>
      <dgm:spPr/>
      <dgm:t>
        <a:bodyPr/>
        <a:lstStyle/>
        <a:p>
          <a:endParaRPr lang="ru-RU"/>
        </a:p>
      </dgm:t>
    </dgm:pt>
    <dgm:pt modelId="{8845E61B-AC38-4877-9F04-C8FAD8BB9006}" type="sibTrans" cxnId="{A678E8A0-2045-4E7C-BB81-CBEBDCD82C76}">
      <dgm:prSet/>
      <dgm:spPr/>
      <dgm:t>
        <a:bodyPr/>
        <a:lstStyle/>
        <a:p>
          <a:endParaRPr lang="ru-RU"/>
        </a:p>
      </dgm:t>
    </dgm:pt>
    <dgm:pt modelId="{0BD07EA2-B34B-42A0-99D9-82356C79F525}">
      <dgm:prSet custT="1">
        <dgm:style>
          <a:lnRef idx="1">
            <a:schemeClr val="accent1"/>
          </a:lnRef>
          <a:fillRef idx="2">
            <a:schemeClr val="accent1"/>
          </a:fillRef>
          <a:effectRef idx="1">
            <a:schemeClr val="accent1"/>
          </a:effectRef>
          <a:fontRef idx="minor">
            <a:schemeClr val="dk1"/>
          </a:fontRef>
        </dgm:style>
      </dgm:prSet>
      <dgm:spPr>
        <a:solidFill>
          <a:srgbClr val="FFF0D9"/>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ru-RU" sz="1200" dirty="0" smtClean="0"/>
        </a:p>
        <a:p>
          <a:pPr marL="0" marR="0" indent="0" defTabSz="914400" eaLnBrk="1" fontAlgn="auto" latinLnBrk="0" hangingPunct="1">
            <a:lnSpc>
              <a:spcPct val="100000"/>
            </a:lnSpc>
            <a:spcBef>
              <a:spcPts val="0"/>
            </a:spcBef>
            <a:spcAft>
              <a:spcPts val="0"/>
            </a:spcAft>
            <a:buClrTx/>
            <a:buSzTx/>
            <a:buFontTx/>
            <a:buNone/>
            <a:tabLst/>
            <a:defRPr/>
          </a:pPr>
          <a:r>
            <a:rPr lang="en-US" sz="1400" dirty="0" smtClean="0"/>
            <a:t>V. </a:t>
          </a:r>
          <a:r>
            <a:rPr lang="ru-RU" sz="1400" dirty="0" smtClean="0"/>
            <a:t>Работа с документами и обращениями граждан                 </a:t>
          </a:r>
          <a:r>
            <a:rPr lang="en-US" sz="1400" dirty="0" smtClean="0"/>
            <a:t> </a:t>
          </a:r>
          <a:r>
            <a:rPr lang="ru-RU" sz="1400" dirty="0" smtClean="0"/>
            <a:t>80</a:t>
          </a:r>
          <a:endParaRPr lang="ru-RU" sz="1500" dirty="0" smtClean="0"/>
        </a:p>
        <a:p>
          <a:pPr defTabSz="844550">
            <a:lnSpc>
              <a:spcPct val="90000"/>
            </a:lnSpc>
            <a:spcBef>
              <a:spcPct val="0"/>
            </a:spcBef>
            <a:spcAft>
              <a:spcPct val="35000"/>
            </a:spcAft>
          </a:pPr>
          <a:endParaRPr lang="ru-RU" sz="1500" dirty="0"/>
        </a:p>
      </dgm:t>
    </dgm:pt>
    <dgm:pt modelId="{8BC74046-504D-4081-973B-1887542DF56F}" type="parTrans" cxnId="{3BC98450-AE9D-4461-99C6-91EACB6BEBE0}">
      <dgm:prSet/>
      <dgm:spPr/>
      <dgm:t>
        <a:bodyPr/>
        <a:lstStyle/>
        <a:p>
          <a:endParaRPr lang="ru-RU"/>
        </a:p>
      </dgm:t>
    </dgm:pt>
    <dgm:pt modelId="{D93724F7-825C-4170-884B-6E57555A2F48}" type="sibTrans" cxnId="{3BC98450-AE9D-4461-99C6-91EACB6BEBE0}">
      <dgm:prSet/>
      <dgm:spPr/>
      <dgm:t>
        <a:bodyPr/>
        <a:lstStyle/>
        <a:p>
          <a:endParaRPr lang="ru-RU"/>
        </a:p>
      </dgm:t>
    </dgm:pt>
    <dgm:pt modelId="{F3E9FFF5-2ED5-42DC-A2EB-AF054B4BB501}" type="pres">
      <dgm:prSet presAssocID="{887E4BAF-530B-4566-AB64-79B6E1633094}" presName="linear" presStyleCnt="0">
        <dgm:presLayoutVars>
          <dgm:dir/>
          <dgm:animLvl val="lvl"/>
          <dgm:resizeHandles val="exact"/>
        </dgm:presLayoutVars>
      </dgm:prSet>
      <dgm:spPr/>
      <dgm:t>
        <a:bodyPr/>
        <a:lstStyle/>
        <a:p>
          <a:endParaRPr lang="ru-RU"/>
        </a:p>
      </dgm:t>
    </dgm:pt>
    <dgm:pt modelId="{71763EB5-5046-4795-8454-96B3D508BB3E}" type="pres">
      <dgm:prSet presAssocID="{823A0E7B-AB0D-4752-9D94-14EFAEB07861}" presName="parentLin" presStyleCnt="0"/>
      <dgm:spPr/>
    </dgm:pt>
    <dgm:pt modelId="{6D366E27-3D64-444F-A775-07BF1CC36268}" type="pres">
      <dgm:prSet presAssocID="{823A0E7B-AB0D-4752-9D94-14EFAEB07861}" presName="parentLeftMargin" presStyleLbl="node1" presStyleIdx="0" presStyleCnt="5"/>
      <dgm:spPr/>
      <dgm:t>
        <a:bodyPr/>
        <a:lstStyle/>
        <a:p>
          <a:endParaRPr lang="ru-RU"/>
        </a:p>
      </dgm:t>
    </dgm:pt>
    <dgm:pt modelId="{53B5357E-ED46-4CD1-A40D-03FE962E3CB4}" type="pres">
      <dgm:prSet presAssocID="{823A0E7B-AB0D-4752-9D94-14EFAEB07861}" presName="parentText" presStyleLbl="node1" presStyleIdx="0" presStyleCnt="5">
        <dgm:presLayoutVars>
          <dgm:chMax val="0"/>
          <dgm:bulletEnabled val="1"/>
        </dgm:presLayoutVars>
      </dgm:prSet>
      <dgm:spPr/>
      <dgm:t>
        <a:bodyPr/>
        <a:lstStyle/>
        <a:p>
          <a:endParaRPr lang="ru-RU"/>
        </a:p>
      </dgm:t>
    </dgm:pt>
    <dgm:pt modelId="{C9E8E546-DAB6-4029-924F-DB67D7E00FD0}" type="pres">
      <dgm:prSet presAssocID="{823A0E7B-AB0D-4752-9D94-14EFAEB07861}" presName="negativeSpace" presStyleCnt="0"/>
      <dgm:spPr/>
    </dgm:pt>
    <dgm:pt modelId="{3DC4257D-94F9-4C71-B5D8-39820BC53F06}" type="pres">
      <dgm:prSet presAssocID="{823A0E7B-AB0D-4752-9D94-14EFAEB07861}" presName="childText" presStyleLbl="conFgAcc1" presStyleIdx="0" presStyleCnt="5">
        <dgm:presLayoutVars>
          <dgm:bulletEnabled val="1"/>
        </dgm:presLayoutVars>
      </dgm:prSet>
      <dgm:spPr/>
    </dgm:pt>
    <dgm:pt modelId="{023916DD-59FA-43DB-B964-45C49FB0600F}" type="pres">
      <dgm:prSet presAssocID="{270AB60E-5299-4061-8250-BBFD82C939E6}" presName="spaceBetweenRectangles" presStyleCnt="0"/>
      <dgm:spPr/>
    </dgm:pt>
    <dgm:pt modelId="{08EB645E-28AB-4D3E-B3D1-00511E02F9F4}" type="pres">
      <dgm:prSet presAssocID="{A5A19FBD-E8E3-42AC-94B6-DF8C9B045230}" presName="parentLin" presStyleCnt="0"/>
      <dgm:spPr/>
    </dgm:pt>
    <dgm:pt modelId="{4052F671-4CBE-4B69-84EB-74B00ACDB033}" type="pres">
      <dgm:prSet presAssocID="{A5A19FBD-E8E3-42AC-94B6-DF8C9B045230}" presName="parentLeftMargin" presStyleLbl="node1" presStyleIdx="0" presStyleCnt="5"/>
      <dgm:spPr/>
      <dgm:t>
        <a:bodyPr/>
        <a:lstStyle/>
        <a:p>
          <a:endParaRPr lang="ru-RU"/>
        </a:p>
      </dgm:t>
    </dgm:pt>
    <dgm:pt modelId="{453D2581-2241-428A-96EC-62A249BFBA0A}" type="pres">
      <dgm:prSet presAssocID="{A5A19FBD-E8E3-42AC-94B6-DF8C9B045230}" presName="parentText" presStyleLbl="node1" presStyleIdx="1" presStyleCnt="5">
        <dgm:presLayoutVars>
          <dgm:chMax val="0"/>
          <dgm:bulletEnabled val="1"/>
        </dgm:presLayoutVars>
      </dgm:prSet>
      <dgm:spPr/>
      <dgm:t>
        <a:bodyPr/>
        <a:lstStyle/>
        <a:p>
          <a:endParaRPr lang="ru-RU"/>
        </a:p>
      </dgm:t>
    </dgm:pt>
    <dgm:pt modelId="{AC350DAA-B9D9-4C2B-ABDC-47D3D1048002}" type="pres">
      <dgm:prSet presAssocID="{A5A19FBD-E8E3-42AC-94B6-DF8C9B045230}" presName="negativeSpace" presStyleCnt="0"/>
      <dgm:spPr/>
    </dgm:pt>
    <dgm:pt modelId="{19B0E95D-0D51-457C-833A-E9A2EB051141}" type="pres">
      <dgm:prSet presAssocID="{A5A19FBD-E8E3-42AC-94B6-DF8C9B045230}" presName="childText" presStyleLbl="conFgAcc1" presStyleIdx="1" presStyleCnt="5">
        <dgm:presLayoutVars>
          <dgm:bulletEnabled val="1"/>
        </dgm:presLayoutVars>
      </dgm:prSet>
      <dgm:spPr/>
    </dgm:pt>
    <dgm:pt modelId="{BF733032-932D-4EBB-953E-40DFF8CE9DEA}" type="pres">
      <dgm:prSet presAssocID="{6A15F9E7-7119-46DE-8B94-BC7B142E25CD}" presName="spaceBetweenRectangles" presStyleCnt="0"/>
      <dgm:spPr/>
    </dgm:pt>
    <dgm:pt modelId="{45FFB0E4-0EC9-4A02-B45E-567DE2D40B03}" type="pres">
      <dgm:prSet presAssocID="{7E9B15E6-19C5-447A-8CA8-258581003BBE}" presName="parentLin" presStyleCnt="0"/>
      <dgm:spPr/>
    </dgm:pt>
    <dgm:pt modelId="{BC7633DB-5440-415C-B41C-8DFA0E75F8A7}" type="pres">
      <dgm:prSet presAssocID="{7E9B15E6-19C5-447A-8CA8-258581003BBE}" presName="parentLeftMargin" presStyleLbl="node1" presStyleIdx="1" presStyleCnt="5"/>
      <dgm:spPr/>
      <dgm:t>
        <a:bodyPr/>
        <a:lstStyle/>
        <a:p>
          <a:endParaRPr lang="ru-RU"/>
        </a:p>
      </dgm:t>
    </dgm:pt>
    <dgm:pt modelId="{EE56074D-A298-4F61-9228-9C0FE3A15F2F}" type="pres">
      <dgm:prSet presAssocID="{7E9B15E6-19C5-447A-8CA8-258581003BBE}" presName="parentText" presStyleLbl="node1" presStyleIdx="2" presStyleCnt="5" custScaleX="100000">
        <dgm:presLayoutVars>
          <dgm:chMax val="0"/>
          <dgm:bulletEnabled val="1"/>
        </dgm:presLayoutVars>
      </dgm:prSet>
      <dgm:spPr/>
      <dgm:t>
        <a:bodyPr/>
        <a:lstStyle/>
        <a:p>
          <a:endParaRPr lang="ru-RU"/>
        </a:p>
      </dgm:t>
    </dgm:pt>
    <dgm:pt modelId="{9E5509CB-3F3E-4C83-BAD8-DEF2C9DA672E}" type="pres">
      <dgm:prSet presAssocID="{7E9B15E6-19C5-447A-8CA8-258581003BBE}" presName="negativeSpace" presStyleCnt="0"/>
      <dgm:spPr/>
    </dgm:pt>
    <dgm:pt modelId="{96BAE984-56F1-4B88-8F3C-1BB24A236424}" type="pres">
      <dgm:prSet presAssocID="{7E9B15E6-19C5-447A-8CA8-258581003BBE}" presName="childText" presStyleLbl="conFgAcc1" presStyleIdx="2" presStyleCnt="5">
        <dgm:presLayoutVars>
          <dgm:bulletEnabled val="1"/>
        </dgm:presLayoutVars>
      </dgm:prSet>
      <dgm:spPr/>
    </dgm:pt>
    <dgm:pt modelId="{786C701C-4A01-4702-AFF5-9A3D5647D52A}" type="pres">
      <dgm:prSet presAssocID="{6CF4E9FB-7F5C-4234-863D-00F8A8B9C1C9}" presName="spaceBetweenRectangles" presStyleCnt="0"/>
      <dgm:spPr/>
    </dgm:pt>
    <dgm:pt modelId="{B8305EBF-5C5A-4B7E-8C6C-53F2F9399803}" type="pres">
      <dgm:prSet presAssocID="{8DAF9385-5BBC-437A-985F-46DB3FF676D9}" presName="parentLin" presStyleCnt="0"/>
      <dgm:spPr/>
    </dgm:pt>
    <dgm:pt modelId="{6B2304C3-1E5C-42A8-B1CA-E5D6DB72E8DD}" type="pres">
      <dgm:prSet presAssocID="{8DAF9385-5BBC-437A-985F-46DB3FF676D9}" presName="parentLeftMargin" presStyleLbl="node1" presStyleIdx="2" presStyleCnt="5"/>
      <dgm:spPr/>
      <dgm:t>
        <a:bodyPr/>
        <a:lstStyle/>
        <a:p>
          <a:endParaRPr lang="ru-RU"/>
        </a:p>
      </dgm:t>
    </dgm:pt>
    <dgm:pt modelId="{E70EEBCD-B940-497E-8042-E5A54994712C}" type="pres">
      <dgm:prSet presAssocID="{8DAF9385-5BBC-437A-985F-46DB3FF676D9}" presName="parentText" presStyleLbl="node1" presStyleIdx="3" presStyleCnt="5">
        <dgm:presLayoutVars>
          <dgm:chMax val="0"/>
          <dgm:bulletEnabled val="1"/>
        </dgm:presLayoutVars>
      </dgm:prSet>
      <dgm:spPr/>
      <dgm:t>
        <a:bodyPr/>
        <a:lstStyle/>
        <a:p>
          <a:endParaRPr lang="ru-RU"/>
        </a:p>
      </dgm:t>
    </dgm:pt>
    <dgm:pt modelId="{382DF7B6-A4F2-4265-82DD-5AE3B52CEE07}" type="pres">
      <dgm:prSet presAssocID="{8DAF9385-5BBC-437A-985F-46DB3FF676D9}" presName="negativeSpace" presStyleCnt="0"/>
      <dgm:spPr/>
    </dgm:pt>
    <dgm:pt modelId="{9B641EEE-D17C-4332-A2CF-C6414B31F333}" type="pres">
      <dgm:prSet presAssocID="{8DAF9385-5BBC-437A-985F-46DB3FF676D9}" presName="childText" presStyleLbl="conFgAcc1" presStyleIdx="3" presStyleCnt="5">
        <dgm:presLayoutVars>
          <dgm:bulletEnabled val="1"/>
        </dgm:presLayoutVars>
      </dgm:prSet>
      <dgm:spPr/>
    </dgm:pt>
    <dgm:pt modelId="{123966AF-5759-4C9E-9520-8102AE66B0F1}" type="pres">
      <dgm:prSet presAssocID="{8845E61B-AC38-4877-9F04-C8FAD8BB9006}" presName="spaceBetweenRectangles" presStyleCnt="0"/>
      <dgm:spPr/>
    </dgm:pt>
    <dgm:pt modelId="{F7E4F772-5396-48F0-A8A5-CBAB93DCEC55}" type="pres">
      <dgm:prSet presAssocID="{0BD07EA2-B34B-42A0-99D9-82356C79F525}" presName="parentLin" presStyleCnt="0"/>
      <dgm:spPr/>
    </dgm:pt>
    <dgm:pt modelId="{E2F4D596-A067-4C8F-83E0-ED7617AE7822}" type="pres">
      <dgm:prSet presAssocID="{0BD07EA2-B34B-42A0-99D9-82356C79F525}" presName="parentLeftMargin" presStyleLbl="node1" presStyleIdx="3" presStyleCnt="5"/>
      <dgm:spPr/>
      <dgm:t>
        <a:bodyPr/>
        <a:lstStyle/>
        <a:p>
          <a:endParaRPr lang="ru-RU"/>
        </a:p>
      </dgm:t>
    </dgm:pt>
    <dgm:pt modelId="{4D5FC6D2-D7DE-4078-8D1B-99F632938F7B}" type="pres">
      <dgm:prSet presAssocID="{0BD07EA2-B34B-42A0-99D9-82356C79F525}" presName="parentText" presStyleLbl="node1" presStyleIdx="4" presStyleCnt="5">
        <dgm:presLayoutVars>
          <dgm:chMax val="0"/>
          <dgm:bulletEnabled val="1"/>
        </dgm:presLayoutVars>
      </dgm:prSet>
      <dgm:spPr/>
      <dgm:t>
        <a:bodyPr/>
        <a:lstStyle/>
        <a:p>
          <a:endParaRPr lang="ru-RU"/>
        </a:p>
      </dgm:t>
    </dgm:pt>
    <dgm:pt modelId="{2D3A19F3-107D-4DC0-A1E0-8398EC315B96}" type="pres">
      <dgm:prSet presAssocID="{0BD07EA2-B34B-42A0-99D9-82356C79F525}" presName="negativeSpace" presStyleCnt="0"/>
      <dgm:spPr/>
    </dgm:pt>
    <dgm:pt modelId="{3D2C3B9A-10D0-4C47-8835-5E4988B8099E}" type="pres">
      <dgm:prSet presAssocID="{0BD07EA2-B34B-42A0-99D9-82356C79F525}" presName="childText" presStyleLbl="conFgAcc1" presStyleIdx="4" presStyleCnt="5">
        <dgm:presLayoutVars>
          <dgm:bulletEnabled val="1"/>
        </dgm:presLayoutVars>
      </dgm:prSet>
      <dgm:spPr/>
    </dgm:pt>
  </dgm:ptLst>
  <dgm:cxnLst>
    <dgm:cxn modelId="{67A9C875-90B8-40E3-91CD-A8DF15329478}" type="presOf" srcId="{0BD07EA2-B34B-42A0-99D9-82356C79F525}" destId="{4D5FC6D2-D7DE-4078-8D1B-99F632938F7B}" srcOrd="1" destOrd="0" presId="urn:microsoft.com/office/officeart/2005/8/layout/list1"/>
    <dgm:cxn modelId="{F9F1F128-8F8E-46DB-B311-C534E0F54773}" type="presOf" srcId="{A5A19FBD-E8E3-42AC-94B6-DF8C9B045230}" destId="{453D2581-2241-428A-96EC-62A249BFBA0A}" srcOrd="1" destOrd="0" presId="urn:microsoft.com/office/officeart/2005/8/layout/list1"/>
    <dgm:cxn modelId="{290AA9CE-B5FF-4C15-B7F4-56ADE897D4A6}" type="presOf" srcId="{7E9B15E6-19C5-447A-8CA8-258581003BBE}" destId="{EE56074D-A298-4F61-9228-9C0FE3A15F2F}" srcOrd="1" destOrd="0" presId="urn:microsoft.com/office/officeart/2005/8/layout/list1"/>
    <dgm:cxn modelId="{D5D83786-0512-49FB-98AC-1811B8022318}" type="presOf" srcId="{823A0E7B-AB0D-4752-9D94-14EFAEB07861}" destId="{6D366E27-3D64-444F-A775-07BF1CC36268}" srcOrd="0" destOrd="0" presId="urn:microsoft.com/office/officeart/2005/8/layout/list1"/>
    <dgm:cxn modelId="{AC5873F6-B45F-4970-AF11-212988729743}" type="presOf" srcId="{0BD07EA2-B34B-42A0-99D9-82356C79F525}" destId="{E2F4D596-A067-4C8F-83E0-ED7617AE7822}" srcOrd="0" destOrd="0" presId="urn:microsoft.com/office/officeart/2005/8/layout/list1"/>
    <dgm:cxn modelId="{A678E8A0-2045-4E7C-BB81-CBEBDCD82C76}" srcId="{887E4BAF-530B-4566-AB64-79B6E1633094}" destId="{8DAF9385-5BBC-437A-985F-46DB3FF676D9}" srcOrd="3" destOrd="0" parTransId="{7E96E485-AE6A-44CA-9273-92D7CAC35019}" sibTransId="{8845E61B-AC38-4877-9F04-C8FAD8BB9006}"/>
    <dgm:cxn modelId="{B91D0C81-BB01-46ED-ACB1-4620A1E25DAB}" type="presOf" srcId="{7E9B15E6-19C5-447A-8CA8-258581003BBE}" destId="{BC7633DB-5440-415C-B41C-8DFA0E75F8A7}" srcOrd="0" destOrd="0" presId="urn:microsoft.com/office/officeart/2005/8/layout/list1"/>
    <dgm:cxn modelId="{7FB16A4A-0727-48DB-A98D-995A276747D3}" srcId="{887E4BAF-530B-4566-AB64-79B6E1633094}" destId="{A5A19FBD-E8E3-42AC-94B6-DF8C9B045230}" srcOrd="1" destOrd="0" parTransId="{64A23C8B-CC53-4867-8206-58EA0953EEB7}" sibTransId="{6A15F9E7-7119-46DE-8B94-BC7B142E25CD}"/>
    <dgm:cxn modelId="{19563CDB-EFC3-4FC4-9BBF-00E3389AF1DA}" type="presOf" srcId="{A5A19FBD-E8E3-42AC-94B6-DF8C9B045230}" destId="{4052F671-4CBE-4B69-84EB-74B00ACDB033}" srcOrd="0" destOrd="0" presId="urn:microsoft.com/office/officeart/2005/8/layout/list1"/>
    <dgm:cxn modelId="{F83C53A2-5F8B-40C8-BD75-0010D6F33128}" srcId="{887E4BAF-530B-4566-AB64-79B6E1633094}" destId="{7E9B15E6-19C5-447A-8CA8-258581003BBE}" srcOrd="2" destOrd="0" parTransId="{DBBA2FA6-9131-4437-8A01-E804CD81C9D4}" sibTransId="{6CF4E9FB-7F5C-4234-863D-00F8A8B9C1C9}"/>
    <dgm:cxn modelId="{0B93DA68-A5D7-4148-8845-8DD37915DA2B}" type="presOf" srcId="{887E4BAF-530B-4566-AB64-79B6E1633094}" destId="{F3E9FFF5-2ED5-42DC-A2EB-AF054B4BB501}" srcOrd="0" destOrd="0" presId="urn:microsoft.com/office/officeart/2005/8/layout/list1"/>
    <dgm:cxn modelId="{3BC98450-AE9D-4461-99C6-91EACB6BEBE0}" srcId="{887E4BAF-530B-4566-AB64-79B6E1633094}" destId="{0BD07EA2-B34B-42A0-99D9-82356C79F525}" srcOrd="4" destOrd="0" parTransId="{8BC74046-504D-4081-973B-1887542DF56F}" sibTransId="{D93724F7-825C-4170-884B-6E57555A2F48}"/>
    <dgm:cxn modelId="{8627333D-9733-43EE-8316-37936DE8E716}" type="presOf" srcId="{823A0E7B-AB0D-4752-9D94-14EFAEB07861}" destId="{53B5357E-ED46-4CD1-A40D-03FE962E3CB4}" srcOrd="1" destOrd="0" presId="urn:microsoft.com/office/officeart/2005/8/layout/list1"/>
    <dgm:cxn modelId="{43C886B4-C41A-4FB7-B5C6-D7E8A0241AAE}" type="presOf" srcId="{8DAF9385-5BBC-437A-985F-46DB3FF676D9}" destId="{E70EEBCD-B940-497E-8042-E5A54994712C}" srcOrd="1" destOrd="0" presId="urn:microsoft.com/office/officeart/2005/8/layout/list1"/>
    <dgm:cxn modelId="{EA154095-CDC8-401C-BA3F-F22FEBB2DD20}" type="presOf" srcId="{8DAF9385-5BBC-437A-985F-46DB3FF676D9}" destId="{6B2304C3-1E5C-42A8-B1CA-E5D6DB72E8DD}" srcOrd="0" destOrd="0" presId="urn:microsoft.com/office/officeart/2005/8/layout/list1"/>
    <dgm:cxn modelId="{041CD94F-71AA-4026-8F26-145B450F9759}" srcId="{887E4BAF-530B-4566-AB64-79B6E1633094}" destId="{823A0E7B-AB0D-4752-9D94-14EFAEB07861}" srcOrd="0" destOrd="0" parTransId="{91878078-FC57-4628-BC05-D0DECF3AE4E9}" sibTransId="{270AB60E-5299-4061-8250-BBFD82C939E6}"/>
    <dgm:cxn modelId="{3E7992D1-D3C4-43A2-A064-E08C0FE90EF6}" type="presParOf" srcId="{F3E9FFF5-2ED5-42DC-A2EB-AF054B4BB501}" destId="{71763EB5-5046-4795-8454-96B3D508BB3E}" srcOrd="0" destOrd="0" presId="urn:microsoft.com/office/officeart/2005/8/layout/list1"/>
    <dgm:cxn modelId="{49B5F88C-AD07-4483-A120-AC49B12A860A}" type="presParOf" srcId="{71763EB5-5046-4795-8454-96B3D508BB3E}" destId="{6D366E27-3D64-444F-A775-07BF1CC36268}" srcOrd="0" destOrd="0" presId="urn:microsoft.com/office/officeart/2005/8/layout/list1"/>
    <dgm:cxn modelId="{CCB822A8-2427-441D-9369-F8DCAAAAFEA2}" type="presParOf" srcId="{71763EB5-5046-4795-8454-96B3D508BB3E}" destId="{53B5357E-ED46-4CD1-A40D-03FE962E3CB4}" srcOrd="1" destOrd="0" presId="urn:microsoft.com/office/officeart/2005/8/layout/list1"/>
    <dgm:cxn modelId="{5FDAB626-A65C-4037-9160-00AFA01B5CFD}" type="presParOf" srcId="{F3E9FFF5-2ED5-42DC-A2EB-AF054B4BB501}" destId="{C9E8E546-DAB6-4029-924F-DB67D7E00FD0}" srcOrd="1" destOrd="0" presId="urn:microsoft.com/office/officeart/2005/8/layout/list1"/>
    <dgm:cxn modelId="{A521A5D3-6966-4EC1-86A9-03B21F865296}" type="presParOf" srcId="{F3E9FFF5-2ED5-42DC-A2EB-AF054B4BB501}" destId="{3DC4257D-94F9-4C71-B5D8-39820BC53F06}" srcOrd="2" destOrd="0" presId="urn:microsoft.com/office/officeart/2005/8/layout/list1"/>
    <dgm:cxn modelId="{1F04EF0E-631A-4889-A423-F1161C149603}" type="presParOf" srcId="{F3E9FFF5-2ED5-42DC-A2EB-AF054B4BB501}" destId="{023916DD-59FA-43DB-B964-45C49FB0600F}" srcOrd="3" destOrd="0" presId="urn:microsoft.com/office/officeart/2005/8/layout/list1"/>
    <dgm:cxn modelId="{223B368C-3B0E-4E33-ACA0-FAB33249A63F}" type="presParOf" srcId="{F3E9FFF5-2ED5-42DC-A2EB-AF054B4BB501}" destId="{08EB645E-28AB-4D3E-B3D1-00511E02F9F4}" srcOrd="4" destOrd="0" presId="urn:microsoft.com/office/officeart/2005/8/layout/list1"/>
    <dgm:cxn modelId="{A3626764-093F-4991-B527-C1C94D9D9E6D}" type="presParOf" srcId="{08EB645E-28AB-4D3E-B3D1-00511E02F9F4}" destId="{4052F671-4CBE-4B69-84EB-74B00ACDB033}" srcOrd="0" destOrd="0" presId="urn:microsoft.com/office/officeart/2005/8/layout/list1"/>
    <dgm:cxn modelId="{04DEFABC-0920-488E-84C2-3DA9D4BEE18A}" type="presParOf" srcId="{08EB645E-28AB-4D3E-B3D1-00511E02F9F4}" destId="{453D2581-2241-428A-96EC-62A249BFBA0A}" srcOrd="1" destOrd="0" presId="urn:microsoft.com/office/officeart/2005/8/layout/list1"/>
    <dgm:cxn modelId="{1E3250A9-8680-4996-B267-D597A7BD1454}" type="presParOf" srcId="{F3E9FFF5-2ED5-42DC-A2EB-AF054B4BB501}" destId="{AC350DAA-B9D9-4C2B-ABDC-47D3D1048002}" srcOrd="5" destOrd="0" presId="urn:microsoft.com/office/officeart/2005/8/layout/list1"/>
    <dgm:cxn modelId="{C8B6EA09-47BC-4237-9652-1C57361E7C1C}" type="presParOf" srcId="{F3E9FFF5-2ED5-42DC-A2EB-AF054B4BB501}" destId="{19B0E95D-0D51-457C-833A-E9A2EB051141}" srcOrd="6" destOrd="0" presId="urn:microsoft.com/office/officeart/2005/8/layout/list1"/>
    <dgm:cxn modelId="{A47E81AA-6E41-49C8-A8EB-2BCEC7A268BD}" type="presParOf" srcId="{F3E9FFF5-2ED5-42DC-A2EB-AF054B4BB501}" destId="{BF733032-932D-4EBB-953E-40DFF8CE9DEA}" srcOrd="7" destOrd="0" presId="urn:microsoft.com/office/officeart/2005/8/layout/list1"/>
    <dgm:cxn modelId="{C66A0895-B615-4600-B6FD-36772C4C0367}" type="presParOf" srcId="{F3E9FFF5-2ED5-42DC-A2EB-AF054B4BB501}" destId="{45FFB0E4-0EC9-4A02-B45E-567DE2D40B03}" srcOrd="8" destOrd="0" presId="urn:microsoft.com/office/officeart/2005/8/layout/list1"/>
    <dgm:cxn modelId="{C9878E47-9D32-4FF4-9663-57194EE5221C}" type="presParOf" srcId="{45FFB0E4-0EC9-4A02-B45E-567DE2D40B03}" destId="{BC7633DB-5440-415C-B41C-8DFA0E75F8A7}" srcOrd="0" destOrd="0" presId="urn:microsoft.com/office/officeart/2005/8/layout/list1"/>
    <dgm:cxn modelId="{65575E64-20DB-4F70-AE69-922E254EBC1B}" type="presParOf" srcId="{45FFB0E4-0EC9-4A02-B45E-567DE2D40B03}" destId="{EE56074D-A298-4F61-9228-9C0FE3A15F2F}" srcOrd="1" destOrd="0" presId="urn:microsoft.com/office/officeart/2005/8/layout/list1"/>
    <dgm:cxn modelId="{40407CEC-B061-4AEE-89C0-103490C60549}" type="presParOf" srcId="{F3E9FFF5-2ED5-42DC-A2EB-AF054B4BB501}" destId="{9E5509CB-3F3E-4C83-BAD8-DEF2C9DA672E}" srcOrd="9" destOrd="0" presId="urn:microsoft.com/office/officeart/2005/8/layout/list1"/>
    <dgm:cxn modelId="{FA38A860-6E3F-4888-9D4C-9914D293D5B5}" type="presParOf" srcId="{F3E9FFF5-2ED5-42DC-A2EB-AF054B4BB501}" destId="{96BAE984-56F1-4B88-8F3C-1BB24A236424}" srcOrd="10" destOrd="0" presId="urn:microsoft.com/office/officeart/2005/8/layout/list1"/>
    <dgm:cxn modelId="{55659EAF-72A2-4C46-865B-EDF0330AF5A9}" type="presParOf" srcId="{F3E9FFF5-2ED5-42DC-A2EB-AF054B4BB501}" destId="{786C701C-4A01-4702-AFF5-9A3D5647D52A}" srcOrd="11" destOrd="0" presId="urn:microsoft.com/office/officeart/2005/8/layout/list1"/>
    <dgm:cxn modelId="{69F13D44-5C07-4238-8F4B-7EE645972479}" type="presParOf" srcId="{F3E9FFF5-2ED5-42DC-A2EB-AF054B4BB501}" destId="{B8305EBF-5C5A-4B7E-8C6C-53F2F9399803}" srcOrd="12" destOrd="0" presId="urn:microsoft.com/office/officeart/2005/8/layout/list1"/>
    <dgm:cxn modelId="{9CFBE2AC-D7D1-4EA1-8232-8DE35EA397B2}" type="presParOf" srcId="{B8305EBF-5C5A-4B7E-8C6C-53F2F9399803}" destId="{6B2304C3-1E5C-42A8-B1CA-E5D6DB72E8DD}" srcOrd="0" destOrd="0" presId="urn:microsoft.com/office/officeart/2005/8/layout/list1"/>
    <dgm:cxn modelId="{D43BF221-7823-492E-939B-C380DE0F4AA4}" type="presParOf" srcId="{B8305EBF-5C5A-4B7E-8C6C-53F2F9399803}" destId="{E70EEBCD-B940-497E-8042-E5A54994712C}" srcOrd="1" destOrd="0" presId="urn:microsoft.com/office/officeart/2005/8/layout/list1"/>
    <dgm:cxn modelId="{A82B0D53-95C3-4358-A197-7464DBD13019}" type="presParOf" srcId="{F3E9FFF5-2ED5-42DC-A2EB-AF054B4BB501}" destId="{382DF7B6-A4F2-4265-82DD-5AE3B52CEE07}" srcOrd="13" destOrd="0" presId="urn:microsoft.com/office/officeart/2005/8/layout/list1"/>
    <dgm:cxn modelId="{43363C47-8043-4D49-A55D-31CF2DFD2BB4}" type="presParOf" srcId="{F3E9FFF5-2ED5-42DC-A2EB-AF054B4BB501}" destId="{9B641EEE-D17C-4332-A2CF-C6414B31F333}" srcOrd="14" destOrd="0" presId="urn:microsoft.com/office/officeart/2005/8/layout/list1"/>
    <dgm:cxn modelId="{E859105C-6608-4B70-96B2-C68EE6FE8261}" type="presParOf" srcId="{F3E9FFF5-2ED5-42DC-A2EB-AF054B4BB501}" destId="{123966AF-5759-4C9E-9520-8102AE66B0F1}" srcOrd="15" destOrd="0" presId="urn:microsoft.com/office/officeart/2005/8/layout/list1"/>
    <dgm:cxn modelId="{B12369B4-C18E-43A8-A89D-D8D43EE1219B}" type="presParOf" srcId="{F3E9FFF5-2ED5-42DC-A2EB-AF054B4BB501}" destId="{F7E4F772-5396-48F0-A8A5-CBAB93DCEC55}" srcOrd="16" destOrd="0" presId="urn:microsoft.com/office/officeart/2005/8/layout/list1"/>
    <dgm:cxn modelId="{63CC5E24-FAA7-4813-9225-D1CA73D31D3D}" type="presParOf" srcId="{F7E4F772-5396-48F0-A8A5-CBAB93DCEC55}" destId="{E2F4D596-A067-4C8F-83E0-ED7617AE7822}" srcOrd="0" destOrd="0" presId="urn:microsoft.com/office/officeart/2005/8/layout/list1"/>
    <dgm:cxn modelId="{3DE74628-D45A-44FA-A1BC-A5201AB81E63}" type="presParOf" srcId="{F7E4F772-5396-48F0-A8A5-CBAB93DCEC55}" destId="{4D5FC6D2-D7DE-4078-8D1B-99F632938F7B}" srcOrd="1" destOrd="0" presId="urn:microsoft.com/office/officeart/2005/8/layout/list1"/>
    <dgm:cxn modelId="{736B9124-6501-41E6-95F8-07FEF92E2C48}" type="presParOf" srcId="{F3E9FFF5-2ED5-42DC-A2EB-AF054B4BB501}" destId="{2D3A19F3-107D-4DC0-A1E0-8398EC315B96}" srcOrd="17" destOrd="0" presId="urn:microsoft.com/office/officeart/2005/8/layout/list1"/>
    <dgm:cxn modelId="{2EC7137D-E1F0-4DEC-A670-C40447BAF3B5}" type="presParOf" srcId="{F3E9FFF5-2ED5-42DC-A2EB-AF054B4BB501}" destId="{3D2C3B9A-10D0-4C47-8835-5E4988B8099E}"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2D33820-A2EC-4E98-AD2F-EDAEB0BF3A23}" type="doc">
      <dgm:prSet loTypeId="urn:microsoft.com/office/officeart/2005/8/layout/radial1" loCatId="cycle" qsTypeId="urn:microsoft.com/office/officeart/2005/8/quickstyle/simple1#6" qsCatId="simple" csTypeId="urn:microsoft.com/office/officeart/2005/8/colors/colorful4" csCatId="colorful" phldr="1"/>
      <dgm:spPr/>
      <dgm:t>
        <a:bodyPr/>
        <a:lstStyle/>
        <a:p>
          <a:endParaRPr lang="ru-RU"/>
        </a:p>
      </dgm:t>
    </dgm:pt>
    <dgm:pt modelId="{0337670A-8155-48B5-9B8F-D1FC3667CAF7}">
      <dgm:prSet phldrT="[Текст]" custT="1"/>
      <dgm:spPr/>
      <dgm:t>
        <a:bodyPr/>
        <a:lstStyle/>
        <a:p>
          <a:r>
            <a:rPr lang="ru-RU" sz="1100" dirty="0" smtClean="0">
              <a:latin typeface="Times New Roman" panose="02020603050405020304" pitchFamily="18" charset="0"/>
              <a:cs typeface="Times New Roman" panose="02020603050405020304" pitchFamily="18" charset="0"/>
            </a:rPr>
            <a:t>Федеральный закон от 29 декабря 2010 года № 436-ФЗ    «О защите детей от информации, причиняющей вред их здоровью           и развитию» устанавливает</a:t>
          </a:r>
          <a:endParaRPr lang="ru-RU" sz="1100" dirty="0">
            <a:latin typeface="Times New Roman" panose="02020603050405020304" pitchFamily="18" charset="0"/>
            <a:cs typeface="Times New Roman" panose="02020603050405020304" pitchFamily="18" charset="0"/>
          </a:endParaRPr>
        </a:p>
      </dgm:t>
    </dgm:pt>
    <dgm:pt modelId="{166AE18F-C419-44A5-A416-569D550DEE3E}" type="parTrans" cxnId="{E4BFBE5A-9663-475B-B0FC-2DF37BAB828D}">
      <dgm:prSet/>
      <dgm:spPr/>
      <dgm:t>
        <a:bodyPr/>
        <a:lstStyle/>
        <a:p>
          <a:endParaRPr lang="ru-RU"/>
        </a:p>
      </dgm:t>
    </dgm:pt>
    <dgm:pt modelId="{675B7BCB-335F-4CFE-9090-86AE95FFC4D3}" type="sibTrans" cxnId="{E4BFBE5A-9663-475B-B0FC-2DF37BAB828D}">
      <dgm:prSet/>
      <dgm:spPr/>
      <dgm:t>
        <a:bodyPr/>
        <a:lstStyle/>
        <a:p>
          <a:endParaRPr lang="ru-RU"/>
        </a:p>
      </dgm:t>
    </dgm:pt>
    <dgm:pt modelId="{906798BF-20D7-4C9C-BB4D-CCF586D17383}">
      <dgm:prSet phldrT="[Текст]" custT="1"/>
      <dgm:spPr/>
      <dgm:t>
        <a:bodyPr/>
        <a:lstStyle/>
        <a:p>
          <a:r>
            <a:rPr lang="ru-RU" sz="1200" dirty="0" smtClean="0">
              <a:solidFill>
                <a:srgbClr val="7A3224"/>
              </a:solidFill>
              <a:latin typeface="Times New Roman" panose="02020603050405020304" pitchFamily="18" charset="0"/>
              <a:cs typeface="Times New Roman" panose="02020603050405020304" pitchFamily="18" charset="0"/>
            </a:rPr>
            <a:t>Общие требования           к экспертизе информационной продукции</a:t>
          </a:r>
          <a:endParaRPr lang="ru-RU" sz="1200" dirty="0">
            <a:solidFill>
              <a:srgbClr val="7A3224"/>
            </a:solidFill>
            <a:latin typeface="Times New Roman" panose="02020603050405020304" pitchFamily="18" charset="0"/>
            <a:cs typeface="Times New Roman" panose="02020603050405020304" pitchFamily="18" charset="0"/>
          </a:endParaRPr>
        </a:p>
      </dgm:t>
    </dgm:pt>
    <dgm:pt modelId="{72C71474-7BF7-42B7-B7A6-4399019799E7}" type="parTrans" cxnId="{86F76289-628F-444A-96DE-C6E33EFFA485}">
      <dgm:prSet/>
      <dgm:spPr/>
      <dgm:t>
        <a:bodyPr/>
        <a:lstStyle/>
        <a:p>
          <a:endParaRPr lang="ru-RU" dirty="0"/>
        </a:p>
      </dgm:t>
    </dgm:pt>
    <dgm:pt modelId="{10F7EA60-9500-403C-9A87-3100E212B580}" type="sibTrans" cxnId="{86F76289-628F-444A-96DE-C6E33EFFA485}">
      <dgm:prSet/>
      <dgm:spPr/>
      <dgm:t>
        <a:bodyPr/>
        <a:lstStyle/>
        <a:p>
          <a:endParaRPr lang="ru-RU"/>
        </a:p>
      </dgm:t>
    </dgm:pt>
    <dgm:pt modelId="{9620856D-1F90-48DF-95CD-AC0BB95FE08D}">
      <dgm:prSet phldrT="[Текст]" custT="1"/>
      <dgm:spPr/>
      <dgm:t>
        <a:bodyPr/>
        <a:lstStyle/>
        <a:p>
          <a:r>
            <a:rPr lang="ru-RU" sz="1200" dirty="0" smtClean="0">
              <a:solidFill>
                <a:srgbClr val="7A3224"/>
              </a:solidFill>
              <a:latin typeface="Times New Roman" panose="02020603050405020304" pitchFamily="18" charset="0"/>
              <a:cs typeface="Times New Roman" panose="02020603050405020304" pitchFamily="18" charset="0"/>
            </a:rPr>
            <a:t>Система и общий порядок классификации информационной продукции</a:t>
          </a:r>
          <a:endParaRPr lang="ru-RU" sz="1200" dirty="0">
            <a:solidFill>
              <a:srgbClr val="7A3224"/>
            </a:solidFill>
            <a:latin typeface="Times New Roman" panose="02020603050405020304" pitchFamily="18" charset="0"/>
            <a:cs typeface="Times New Roman" panose="02020603050405020304" pitchFamily="18" charset="0"/>
          </a:endParaRPr>
        </a:p>
      </dgm:t>
    </dgm:pt>
    <dgm:pt modelId="{95F384BD-E07E-474E-A0D8-A4D945E9C14C}" type="parTrans" cxnId="{C6D15D54-466F-48B6-B69F-C4A49A770700}">
      <dgm:prSet/>
      <dgm:spPr/>
      <dgm:t>
        <a:bodyPr/>
        <a:lstStyle/>
        <a:p>
          <a:endParaRPr lang="ru-RU" dirty="0"/>
        </a:p>
      </dgm:t>
    </dgm:pt>
    <dgm:pt modelId="{D0F09CB7-E241-42BD-A1D7-8CE375287697}" type="sibTrans" cxnId="{C6D15D54-466F-48B6-B69F-C4A49A770700}">
      <dgm:prSet/>
      <dgm:spPr/>
      <dgm:t>
        <a:bodyPr/>
        <a:lstStyle/>
        <a:p>
          <a:endParaRPr lang="ru-RU"/>
        </a:p>
      </dgm:t>
    </dgm:pt>
    <dgm:pt modelId="{FCD37E70-F607-4FEF-8622-6687C4C967EC}">
      <dgm:prSet phldrT="[Текст]" custT="1"/>
      <dgm:spPr/>
      <dgm:t>
        <a:bodyPr/>
        <a:lstStyle/>
        <a:p>
          <a:r>
            <a:rPr lang="ru-RU" sz="1100" dirty="0" smtClean="0">
              <a:solidFill>
                <a:srgbClr val="7A3224"/>
              </a:solidFill>
              <a:latin typeface="Times New Roman" panose="02020603050405020304" pitchFamily="18" charset="0"/>
              <a:cs typeface="Times New Roman" panose="02020603050405020304" pitchFamily="18" charset="0"/>
            </a:rPr>
            <a:t>Ответственность изготовителей и распространителей информационной продукции</a:t>
          </a:r>
          <a:br>
            <a:rPr lang="ru-RU" sz="1100" dirty="0" smtClean="0">
              <a:solidFill>
                <a:srgbClr val="7A3224"/>
              </a:solidFill>
              <a:latin typeface="Times New Roman" panose="02020603050405020304" pitchFamily="18" charset="0"/>
              <a:cs typeface="Times New Roman" panose="02020603050405020304" pitchFamily="18" charset="0"/>
            </a:rPr>
          </a:br>
          <a:r>
            <a:rPr lang="ru-RU" sz="1100" dirty="0" smtClean="0">
              <a:solidFill>
                <a:srgbClr val="7A3224"/>
              </a:solidFill>
              <a:latin typeface="Times New Roman" panose="02020603050405020304" pitchFamily="18" charset="0"/>
              <a:cs typeface="Times New Roman" panose="02020603050405020304" pitchFamily="18" charset="0"/>
            </a:rPr>
            <a:t>за нарушение требований законодательства </a:t>
          </a:r>
          <a:endParaRPr lang="ru-RU" sz="1100" dirty="0">
            <a:solidFill>
              <a:srgbClr val="7A3224"/>
            </a:solidFill>
            <a:latin typeface="Times New Roman" panose="02020603050405020304" pitchFamily="18" charset="0"/>
            <a:cs typeface="Times New Roman" panose="02020603050405020304" pitchFamily="18" charset="0"/>
          </a:endParaRPr>
        </a:p>
      </dgm:t>
    </dgm:pt>
    <dgm:pt modelId="{8F4E961E-4463-493B-B618-15E938D711C3}" type="parTrans" cxnId="{B07BF795-C0FC-425C-AF75-61FD0240E0D0}">
      <dgm:prSet/>
      <dgm:spPr/>
      <dgm:t>
        <a:bodyPr/>
        <a:lstStyle/>
        <a:p>
          <a:endParaRPr lang="ru-RU" dirty="0"/>
        </a:p>
      </dgm:t>
    </dgm:pt>
    <dgm:pt modelId="{838338FF-4D16-428B-8BEE-3B76AD3AB21C}" type="sibTrans" cxnId="{B07BF795-C0FC-425C-AF75-61FD0240E0D0}">
      <dgm:prSet/>
      <dgm:spPr/>
      <dgm:t>
        <a:bodyPr/>
        <a:lstStyle/>
        <a:p>
          <a:endParaRPr lang="ru-RU"/>
        </a:p>
      </dgm:t>
    </dgm:pt>
    <dgm:pt modelId="{A5B0C9B7-E2B0-49EE-8998-53A33C11D181}">
      <dgm:prSet phldrT="[Текст]" custT="1"/>
      <dgm:spPr/>
      <dgm:t>
        <a:bodyPr/>
        <a:lstStyle/>
        <a:p>
          <a:r>
            <a:rPr lang="ru-RU" sz="1200" dirty="0" smtClean="0">
              <a:solidFill>
                <a:srgbClr val="7A3224"/>
              </a:solidFill>
              <a:latin typeface="Times New Roman" panose="02020603050405020304" pitchFamily="18" charset="0"/>
              <a:cs typeface="Times New Roman" panose="02020603050405020304" pitchFamily="18" charset="0"/>
            </a:rPr>
            <a:t>Специальные ограничения на распространение</a:t>
          </a:r>
          <a:endParaRPr lang="ru-RU" sz="1200" dirty="0">
            <a:solidFill>
              <a:srgbClr val="7A3224"/>
            </a:solidFill>
            <a:latin typeface="Times New Roman" panose="02020603050405020304" pitchFamily="18" charset="0"/>
            <a:cs typeface="Times New Roman" panose="02020603050405020304" pitchFamily="18" charset="0"/>
          </a:endParaRPr>
        </a:p>
      </dgm:t>
    </dgm:pt>
    <dgm:pt modelId="{5BE72681-152D-49C2-BB0C-4706EE3FD495}" type="parTrans" cxnId="{94DB2448-C041-4E6B-B545-CAE0853C19DC}">
      <dgm:prSet/>
      <dgm:spPr/>
      <dgm:t>
        <a:bodyPr/>
        <a:lstStyle/>
        <a:p>
          <a:endParaRPr lang="ru-RU" dirty="0"/>
        </a:p>
      </dgm:t>
    </dgm:pt>
    <dgm:pt modelId="{D19F4D31-14A4-4F69-B381-556FA865AB42}" type="sibTrans" cxnId="{94DB2448-C041-4E6B-B545-CAE0853C19DC}">
      <dgm:prSet/>
      <dgm:spPr/>
      <dgm:t>
        <a:bodyPr/>
        <a:lstStyle/>
        <a:p>
          <a:endParaRPr lang="ru-RU"/>
        </a:p>
      </dgm:t>
    </dgm:pt>
    <dgm:pt modelId="{57765D3D-52AD-491A-8A6C-CCFF449DB5E4}">
      <dgm:prSet custT="1"/>
      <dgm:spPr/>
      <dgm:t>
        <a:bodyPr/>
        <a:lstStyle/>
        <a:p>
          <a:r>
            <a:rPr lang="ru-RU" sz="1200" dirty="0" smtClean="0">
              <a:solidFill>
                <a:srgbClr val="7A3224"/>
              </a:solidFill>
              <a:latin typeface="Times New Roman" panose="02020603050405020304" pitchFamily="18" charset="0"/>
              <a:cs typeface="Times New Roman" panose="02020603050405020304" pitchFamily="18" charset="0"/>
            </a:rPr>
            <a:t>Виды информации, распространение которой среди детей запрещено или ограничено    с учетом их возрастных особенностей</a:t>
          </a:r>
          <a:endParaRPr lang="ru-RU" sz="1200" dirty="0">
            <a:solidFill>
              <a:srgbClr val="7A3224"/>
            </a:solidFill>
            <a:latin typeface="Times New Roman" panose="02020603050405020304" pitchFamily="18" charset="0"/>
            <a:cs typeface="Times New Roman" panose="02020603050405020304" pitchFamily="18" charset="0"/>
          </a:endParaRPr>
        </a:p>
      </dgm:t>
    </dgm:pt>
    <dgm:pt modelId="{6E4DB1C8-F0B1-41AD-931B-FB9B6CB5170D}" type="parTrans" cxnId="{D8F553B5-DBC7-4666-B4EA-06ED8FC766BC}">
      <dgm:prSet/>
      <dgm:spPr/>
      <dgm:t>
        <a:bodyPr/>
        <a:lstStyle/>
        <a:p>
          <a:endParaRPr lang="ru-RU" dirty="0"/>
        </a:p>
      </dgm:t>
    </dgm:pt>
    <dgm:pt modelId="{65A395A4-4BA0-4702-9BFF-730CB8150551}" type="sibTrans" cxnId="{D8F553B5-DBC7-4666-B4EA-06ED8FC766BC}">
      <dgm:prSet/>
      <dgm:spPr/>
      <dgm:t>
        <a:bodyPr/>
        <a:lstStyle/>
        <a:p>
          <a:endParaRPr lang="ru-RU"/>
        </a:p>
      </dgm:t>
    </dgm:pt>
    <dgm:pt modelId="{26FAB752-62FE-49D9-B5AA-47DBEE199583}">
      <dgm:prSet custT="1"/>
      <dgm:spPr/>
      <dgm:t>
        <a:bodyPr/>
        <a:lstStyle/>
        <a:p>
          <a:r>
            <a:rPr lang="ru-RU" sz="1100" dirty="0" smtClean="0">
              <a:solidFill>
                <a:srgbClr val="7A3224"/>
              </a:solidFill>
              <a:latin typeface="Times New Roman" panose="02020603050405020304" pitchFamily="18" charset="0"/>
              <a:cs typeface="Times New Roman" panose="02020603050405020304" pitchFamily="18" charset="0"/>
            </a:rPr>
            <a:t>Два</a:t>
          </a:r>
          <a:r>
            <a:rPr lang="ru-RU" sz="1100" baseline="0" dirty="0" smtClean="0">
              <a:solidFill>
                <a:srgbClr val="7A3224"/>
              </a:solidFill>
              <a:latin typeface="Times New Roman" panose="02020603050405020304" pitchFamily="18" charset="0"/>
              <a:cs typeface="Times New Roman" panose="02020603050405020304" pitchFamily="18" charset="0"/>
            </a:rPr>
            <a:t> правовых режима оборота информационной продукции среди детей (информация с ограниченным доступом, информация, запрещенная       для детей)</a:t>
          </a:r>
          <a:endParaRPr lang="ru-RU" sz="1100" dirty="0">
            <a:solidFill>
              <a:srgbClr val="7A3224"/>
            </a:solidFill>
            <a:latin typeface="Times New Roman" panose="02020603050405020304" pitchFamily="18" charset="0"/>
            <a:cs typeface="Times New Roman" panose="02020603050405020304" pitchFamily="18" charset="0"/>
          </a:endParaRPr>
        </a:p>
      </dgm:t>
    </dgm:pt>
    <dgm:pt modelId="{351C54B2-6C10-477F-8C7C-6B2421BC44B7}" type="parTrans" cxnId="{40C172A9-0831-454C-A091-FC4032083B90}">
      <dgm:prSet/>
      <dgm:spPr/>
      <dgm:t>
        <a:bodyPr/>
        <a:lstStyle/>
        <a:p>
          <a:endParaRPr lang="ru-RU" dirty="0"/>
        </a:p>
      </dgm:t>
    </dgm:pt>
    <dgm:pt modelId="{40A8171A-1A2C-4ADF-BC49-CB57D30704C9}" type="sibTrans" cxnId="{40C172A9-0831-454C-A091-FC4032083B90}">
      <dgm:prSet/>
      <dgm:spPr/>
      <dgm:t>
        <a:bodyPr/>
        <a:lstStyle/>
        <a:p>
          <a:endParaRPr lang="ru-RU"/>
        </a:p>
      </dgm:t>
    </dgm:pt>
    <dgm:pt modelId="{0951F434-CBFB-4CDB-A5B9-D6644A709035}" type="pres">
      <dgm:prSet presAssocID="{62D33820-A2EC-4E98-AD2F-EDAEB0BF3A23}" presName="cycle" presStyleCnt="0">
        <dgm:presLayoutVars>
          <dgm:chMax val="1"/>
          <dgm:dir/>
          <dgm:animLvl val="ctr"/>
          <dgm:resizeHandles val="exact"/>
        </dgm:presLayoutVars>
      </dgm:prSet>
      <dgm:spPr/>
      <dgm:t>
        <a:bodyPr/>
        <a:lstStyle/>
        <a:p>
          <a:endParaRPr lang="ru-RU"/>
        </a:p>
      </dgm:t>
    </dgm:pt>
    <dgm:pt modelId="{9247B822-A6D2-4C0B-8780-1CF9A52EC5F4}" type="pres">
      <dgm:prSet presAssocID="{0337670A-8155-48B5-9B8F-D1FC3667CAF7}" presName="centerShape" presStyleLbl="node0" presStyleIdx="0" presStyleCnt="1"/>
      <dgm:spPr/>
      <dgm:t>
        <a:bodyPr/>
        <a:lstStyle/>
        <a:p>
          <a:endParaRPr lang="ru-RU"/>
        </a:p>
      </dgm:t>
    </dgm:pt>
    <dgm:pt modelId="{7BE8E10A-939F-4918-BAC9-0BB818A6DA4A}" type="pres">
      <dgm:prSet presAssocID="{351C54B2-6C10-477F-8C7C-6B2421BC44B7}" presName="Name9" presStyleLbl="parChTrans1D2" presStyleIdx="0" presStyleCnt="6"/>
      <dgm:spPr/>
      <dgm:t>
        <a:bodyPr/>
        <a:lstStyle/>
        <a:p>
          <a:endParaRPr lang="ru-RU"/>
        </a:p>
      </dgm:t>
    </dgm:pt>
    <dgm:pt modelId="{993822C6-1892-4184-A619-B9441B282BEC}" type="pres">
      <dgm:prSet presAssocID="{351C54B2-6C10-477F-8C7C-6B2421BC44B7}" presName="connTx" presStyleLbl="parChTrans1D2" presStyleIdx="0" presStyleCnt="6"/>
      <dgm:spPr/>
      <dgm:t>
        <a:bodyPr/>
        <a:lstStyle/>
        <a:p>
          <a:endParaRPr lang="ru-RU"/>
        </a:p>
      </dgm:t>
    </dgm:pt>
    <dgm:pt modelId="{EF36D8D6-A4CF-4E40-970A-45868E41C9C6}" type="pres">
      <dgm:prSet presAssocID="{26FAB752-62FE-49D9-B5AA-47DBEE199583}" presName="node" presStyleLbl="node1" presStyleIdx="0" presStyleCnt="6">
        <dgm:presLayoutVars>
          <dgm:bulletEnabled val="1"/>
        </dgm:presLayoutVars>
      </dgm:prSet>
      <dgm:spPr/>
      <dgm:t>
        <a:bodyPr/>
        <a:lstStyle/>
        <a:p>
          <a:endParaRPr lang="ru-RU"/>
        </a:p>
      </dgm:t>
    </dgm:pt>
    <dgm:pt modelId="{91420CF8-498E-4E67-ADF7-400D038771ED}" type="pres">
      <dgm:prSet presAssocID="{6E4DB1C8-F0B1-41AD-931B-FB9B6CB5170D}" presName="Name9" presStyleLbl="parChTrans1D2" presStyleIdx="1" presStyleCnt="6"/>
      <dgm:spPr/>
      <dgm:t>
        <a:bodyPr/>
        <a:lstStyle/>
        <a:p>
          <a:endParaRPr lang="ru-RU"/>
        </a:p>
      </dgm:t>
    </dgm:pt>
    <dgm:pt modelId="{1B98D5DF-00B2-4084-ACA3-E9579B64DDC5}" type="pres">
      <dgm:prSet presAssocID="{6E4DB1C8-F0B1-41AD-931B-FB9B6CB5170D}" presName="connTx" presStyleLbl="parChTrans1D2" presStyleIdx="1" presStyleCnt="6"/>
      <dgm:spPr/>
      <dgm:t>
        <a:bodyPr/>
        <a:lstStyle/>
        <a:p>
          <a:endParaRPr lang="ru-RU"/>
        </a:p>
      </dgm:t>
    </dgm:pt>
    <dgm:pt modelId="{C5040645-16DA-4689-BCBB-7B0DA1E93FDB}" type="pres">
      <dgm:prSet presAssocID="{57765D3D-52AD-491A-8A6C-CCFF449DB5E4}" presName="node" presStyleLbl="node1" presStyleIdx="1" presStyleCnt="6">
        <dgm:presLayoutVars>
          <dgm:bulletEnabled val="1"/>
        </dgm:presLayoutVars>
      </dgm:prSet>
      <dgm:spPr/>
      <dgm:t>
        <a:bodyPr/>
        <a:lstStyle/>
        <a:p>
          <a:endParaRPr lang="ru-RU"/>
        </a:p>
      </dgm:t>
    </dgm:pt>
    <dgm:pt modelId="{6BADCF89-1AEA-4042-8CBB-56731135BDA5}" type="pres">
      <dgm:prSet presAssocID="{72C71474-7BF7-42B7-B7A6-4399019799E7}" presName="Name9" presStyleLbl="parChTrans1D2" presStyleIdx="2" presStyleCnt="6"/>
      <dgm:spPr/>
      <dgm:t>
        <a:bodyPr/>
        <a:lstStyle/>
        <a:p>
          <a:endParaRPr lang="ru-RU"/>
        </a:p>
      </dgm:t>
    </dgm:pt>
    <dgm:pt modelId="{537BF878-1208-4E66-8466-A55BD89F4F74}" type="pres">
      <dgm:prSet presAssocID="{72C71474-7BF7-42B7-B7A6-4399019799E7}" presName="connTx" presStyleLbl="parChTrans1D2" presStyleIdx="2" presStyleCnt="6"/>
      <dgm:spPr/>
      <dgm:t>
        <a:bodyPr/>
        <a:lstStyle/>
        <a:p>
          <a:endParaRPr lang="ru-RU"/>
        </a:p>
      </dgm:t>
    </dgm:pt>
    <dgm:pt modelId="{5A1C639E-71C1-4C0B-BEAA-1B126E60436C}" type="pres">
      <dgm:prSet presAssocID="{906798BF-20D7-4C9C-BB4D-CCF586D17383}" presName="node" presStyleLbl="node1" presStyleIdx="2" presStyleCnt="6">
        <dgm:presLayoutVars>
          <dgm:bulletEnabled val="1"/>
        </dgm:presLayoutVars>
      </dgm:prSet>
      <dgm:spPr/>
      <dgm:t>
        <a:bodyPr/>
        <a:lstStyle/>
        <a:p>
          <a:endParaRPr lang="ru-RU"/>
        </a:p>
      </dgm:t>
    </dgm:pt>
    <dgm:pt modelId="{AFA22B88-2E09-4AA1-8FB9-98D68CE47193}" type="pres">
      <dgm:prSet presAssocID="{95F384BD-E07E-474E-A0D8-A4D945E9C14C}" presName="Name9" presStyleLbl="parChTrans1D2" presStyleIdx="3" presStyleCnt="6"/>
      <dgm:spPr/>
      <dgm:t>
        <a:bodyPr/>
        <a:lstStyle/>
        <a:p>
          <a:endParaRPr lang="ru-RU"/>
        </a:p>
      </dgm:t>
    </dgm:pt>
    <dgm:pt modelId="{008FDEAF-97AF-4170-A379-B87697869C67}" type="pres">
      <dgm:prSet presAssocID="{95F384BD-E07E-474E-A0D8-A4D945E9C14C}" presName="connTx" presStyleLbl="parChTrans1D2" presStyleIdx="3" presStyleCnt="6"/>
      <dgm:spPr/>
      <dgm:t>
        <a:bodyPr/>
        <a:lstStyle/>
        <a:p>
          <a:endParaRPr lang="ru-RU"/>
        </a:p>
      </dgm:t>
    </dgm:pt>
    <dgm:pt modelId="{6847E1D2-E245-49F4-9887-B33A0DFF0A4E}" type="pres">
      <dgm:prSet presAssocID="{9620856D-1F90-48DF-95CD-AC0BB95FE08D}" presName="node" presStyleLbl="node1" presStyleIdx="3" presStyleCnt="6">
        <dgm:presLayoutVars>
          <dgm:bulletEnabled val="1"/>
        </dgm:presLayoutVars>
      </dgm:prSet>
      <dgm:spPr/>
      <dgm:t>
        <a:bodyPr/>
        <a:lstStyle/>
        <a:p>
          <a:endParaRPr lang="ru-RU"/>
        </a:p>
      </dgm:t>
    </dgm:pt>
    <dgm:pt modelId="{5CE186F3-EB8E-406B-BC30-72262A63AC56}" type="pres">
      <dgm:prSet presAssocID="{8F4E961E-4463-493B-B618-15E938D711C3}" presName="Name9" presStyleLbl="parChTrans1D2" presStyleIdx="4" presStyleCnt="6"/>
      <dgm:spPr/>
      <dgm:t>
        <a:bodyPr/>
        <a:lstStyle/>
        <a:p>
          <a:endParaRPr lang="ru-RU"/>
        </a:p>
      </dgm:t>
    </dgm:pt>
    <dgm:pt modelId="{F90120ED-4DC2-4FAC-B505-2F98DBD7C581}" type="pres">
      <dgm:prSet presAssocID="{8F4E961E-4463-493B-B618-15E938D711C3}" presName="connTx" presStyleLbl="parChTrans1D2" presStyleIdx="4" presStyleCnt="6"/>
      <dgm:spPr/>
      <dgm:t>
        <a:bodyPr/>
        <a:lstStyle/>
        <a:p>
          <a:endParaRPr lang="ru-RU"/>
        </a:p>
      </dgm:t>
    </dgm:pt>
    <dgm:pt modelId="{7667D05A-2133-4C65-8365-F19E089BA24C}" type="pres">
      <dgm:prSet presAssocID="{FCD37E70-F607-4FEF-8622-6687C4C967EC}" presName="node" presStyleLbl="node1" presStyleIdx="4" presStyleCnt="6">
        <dgm:presLayoutVars>
          <dgm:bulletEnabled val="1"/>
        </dgm:presLayoutVars>
      </dgm:prSet>
      <dgm:spPr/>
      <dgm:t>
        <a:bodyPr/>
        <a:lstStyle/>
        <a:p>
          <a:endParaRPr lang="ru-RU"/>
        </a:p>
      </dgm:t>
    </dgm:pt>
    <dgm:pt modelId="{ADCC7131-EEF7-4A3E-9087-44F29F799BCF}" type="pres">
      <dgm:prSet presAssocID="{5BE72681-152D-49C2-BB0C-4706EE3FD495}" presName="Name9" presStyleLbl="parChTrans1D2" presStyleIdx="5" presStyleCnt="6"/>
      <dgm:spPr/>
      <dgm:t>
        <a:bodyPr/>
        <a:lstStyle/>
        <a:p>
          <a:endParaRPr lang="ru-RU"/>
        </a:p>
      </dgm:t>
    </dgm:pt>
    <dgm:pt modelId="{E5FED1AD-6CBB-4CDF-8377-868423AB15E6}" type="pres">
      <dgm:prSet presAssocID="{5BE72681-152D-49C2-BB0C-4706EE3FD495}" presName="connTx" presStyleLbl="parChTrans1D2" presStyleIdx="5" presStyleCnt="6"/>
      <dgm:spPr/>
      <dgm:t>
        <a:bodyPr/>
        <a:lstStyle/>
        <a:p>
          <a:endParaRPr lang="ru-RU"/>
        </a:p>
      </dgm:t>
    </dgm:pt>
    <dgm:pt modelId="{D895B697-6BF7-4ADE-95F4-19141CE2FD42}" type="pres">
      <dgm:prSet presAssocID="{A5B0C9B7-E2B0-49EE-8998-53A33C11D181}" presName="node" presStyleLbl="node1" presStyleIdx="5" presStyleCnt="6">
        <dgm:presLayoutVars>
          <dgm:bulletEnabled val="1"/>
        </dgm:presLayoutVars>
      </dgm:prSet>
      <dgm:spPr/>
      <dgm:t>
        <a:bodyPr/>
        <a:lstStyle/>
        <a:p>
          <a:endParaRPr lang="ru-RU"/>
        </a:p>
      </dgm:t>
    </dgm:pt>
  </dgm:ptLst>
  <dgm:cxnLst>
    <dgm:cxn modelId="{45547A57-B134-47D7-8284-EB6E050E7DA7}" type="presOf" srcId="{9620856D-1F90-48DF-95CD-AC0BB95FE08D}" destId="{6847E1D2-E245-49F4-9887-B33A0DFF0A4E}" srcOrd="0" destOrd="0" presId="urn:microsoft.com/office/officeart/2005/8/layout/radial1"/>
    <dgm:cxn modelId="{C6D15D54-466F-48B6-B69F-C4A49A770700}" srcId="{0337670A-8155-48B5-9B8F-D1FC3667CAF7}" destId="{9620856D-1F90-48DF-95CD-AC0BB95FE08D}" srcOrd="3" destOrd="0" parTransId="{95F384BD-E07E-474E-A0D8-A4D945E9C14C}" sibTransId="{D0F09CB7-E241-42BD-A1D7-8CE375287697}"/>
    <dgm:cxn modelId="{2815CFE2-A740-4532-8EFE-27D552909861}" type="presOf" srcId="{5BE72681-152D-49C2-BB0C-4706EE3FD495}" destId="{ADCC7131-EEF7-4A3E-9087-44F29F799BCF}" srcOrd="0" destOrd="0" presId="urn:microsoft.com/office/officeart/2005/8/layout/radial1"/>
    <dgm:cxn modelId="{A6B53345-49BC-477B-8348-4245B8E3484B}" type="presOf" srcId="{351C54B2-6C10-477F-8C7C-6B2421BC44B7}" destId="{7BE8E10A-939F-4918-BAC9-0BB818A6DA4A}" srcOrd="0" destOrd="0" presId="urn:microsoft.com/office/officeart/2005/8/layout/radial1"/>
    <dgm:cxn modelId="{7B17C753-D922-473A-BEA4-896EA50BACDD}" type="presOf" srcId="{A5B0C9B7-E2B0-49EE-8998-53A33C11D181}" destId="{D895B697-6BF7-4ADE-95F4-19141CE2FD42}" srcOrd="0" destOrd="0" presId="urn:microsoft.com/office/officeart/2005/8/layout/radial1"/>
    <dgm:cxn modelId="{30DA3E0C-629C-4F25-BE0A-841EDC9F84EB}" type="presOf" srcId="{72C71474-7BF7-42B7-B7A6-4399019799E7}" destId="{6BADCF89-1AEA-4042-8CBB-56731135BDA5}" srcOrd="0" destOrd="0" presId="urn:microsoft.com/office/officeart/2005/8/layout/radial1"/>
    <dgm:cxn modelId="{56567065-D363-4082-B8D7-2FA472B21485}" type="presOf" srcId="{6E4DB1C8-F0B1-41AD-931B-FB9B6CB5170D}" destId="{91420CF8-498E-4E67-ADF7-400D038771ED}" srcOrd="0" destOrd="0" presId="urn:microsoft.com/office/officeart/2005/8/layout/radial1"/>
    <dgm:cxn modelId="{86F76289-628F-444A-96DE-C6E33EFFA485}" srcId="{0337670A-8155-48B5-9B8F-D1FC3667CAF7}" destId="{906798BF-20D7-4C9C-BB4D-CCF586D17383}" srcOrd="2" destOrd="0" parTransId="{72C71474-7BF7-42B7-B7A6-4399019799E7}" sibTransId="{10F7EA60-9500-403C-9A87-3100E212B580}"/>
    <dgm:cxn modelId="{04BB46BD-3AA5-4F35-B88D-1EAC033D4A85}" type="presOf" srcId="{26FAB752-62FE-49D9-B5AA-47DBEE199583}" destId="{EF36D8D6-A4CF-4E40-970A-45868E41C9C6}" srcOrd="0" destOrd="0" presId="urn:microsoft.com/office/officeart/2005/8/layout/radial1"/>
    <dgm:cxn modelId="{63CCAA7F-CA12-46E7-84F5-A8C6348E24EE}" type="presOf" srcId="{0337670A-8155-48B5-9B8F-D1FC3667CAF7}" destId="{9247B822-A6D2-4C0B-8780-1CF9A52EC5F4}" srcOrd="0" destOrd="0" presId="urn:microsoft.com/office/officeart/2005/8/layout/radial1"/>
    <dgm:cxn modelId="{76BF90B7-EF98-43A6-9451-258087EC3EFC}" type="presOf" srcId="{95F384BD-E07E-474E-A0D8-A4D945E9C14C}" destId="{AFA22B88-2E09-4AA1-8FB9-98D68CE47193}" srcOrd="0" destOrd="0" presId="urn:microsoft.com/office/officeart/2005/8/layout/radial1"/>
    <dgm:cxn modelId="{636A41B8-361D-4266-9E2C-D6844197A612}" type="presOf" srcId="{8F4E961E-4463-493B-B618-15E938D711C3}" destId="{F90120ED-4DC2-4FAC-B505-2F98DBD7C581}" srcOrd="1" destOrd="0" presId="urn:microsoft.com/office/officeart/2005/8/layout/radial1"/>
    <dgm:cxn modelId="{F42DE40D-9976-4482-BDBC-34AB57AE6F8C}" type="presOf" srcId="{5BE72681-152D-49C2-BB0C-4706EE3FD495}" destId="{E5FED1AD-6CBB-4CDF-8377-868423AB15E6}" srcOrd="1" destOrd="0" presId="urn:microsoft.com/office/officeart/2005/8/layout/radial1"/>
    <dgm:cxn modelId="{99705181-66C5-4720-9351-88DCFEE679DC}" type="presOf" srcId="{62D33820-A2EC-4E98-AD2F-EDAEB0BF3A23}" destId="{0951F434-CBFB-4CDB-A5B9-D6644A709035}" srcOrd="0" destOrd="0" presId="urn:microsoft.com/office/officeart/2005/8/layout/radial1"/>
    <dgm:cxn modelId="{D79934D6-7BF3-4919-B42F-8BF414D049CE}" type="presOf" srcId="{8F4E961E-4463-493B-B618-15E938D711C3}" destId="{5CE186F3-EB8E-406B-BC30-72262A63AC56}" srcOrd="0" destOrd="0" presId="urn:microsoft.com/office/officeart/2005/8/layout/radial1"/>
    <dgm:cxn modelId="{D8F553B5-DBC7-4666-B4EA-06ED8FC766BC}" srcId="{0337670A-8155-48B5-9B8F-D1FC3667CAF7}" destId="{57765D3D-52AD-491A-8A6C-CCFF449DB5E4}" srcOrd="1" destOrd="0" parTransId="{6E4DB1C8-F0B1-41AD-931B-FB9B6CB5170D}" sibTransId="{65A395A4-4BA0-4702-9BFF-730CB8150551}"/>
    <dgm:cxn modelId="{A272EFC1-31DD-4CCA-B969-0D75340D75EB}" type="presOf" srcId="{351C54B2-6C10-477F-8C7C-6B2421BC44B7}" destId="{993822C6-1892-4184-A619-B9441B282BEC}" srcOrd="1" destOrd="0" presId="urn:microsoft.com/office/officeart/2005/8/layout/radial1"/>
    <dgm:cxn modelId="{E4BFBE5A-9663-475B-B0FC-2DF37BAB828D}" srcId="{62D33820-A2EC-4E98-AD2F-EDAEB0BF3A23}" destId="{0337670A-8155-48B5-9B8F-D1FC3667CAF7}" srcOrd="0" destOrd="0" parTransId="{166AE18F-C419-44A5-A416-569D550DEE3E}" sibTransId="{675B7BCB-335F-4CFE-9090-86AE95FFC4D3}"/>
    <dgm:cxn modelId="{B07BF795-C0FC-425C-AF75-61FD0240E0D0}" srcId="{0337670A-8155-48B5-9B8F-D1FC3667CAF7}" destId="{FCD37E70-F607-4FEF-8622-6687C4C967EC}" srcOrd="4" destOrd="0" parTransId="{8F4E961E-4463-493B-B618-15E938D711C3}" sibTransId="{838338FF-4D16-428B-8BEE-3B76AD3AB21C}"/>
    <dgm:cxn modelId="{2AC3958C-47E9-4930-8A01-82A0FED5F566}" type="presOf" srcId="{95F384BD-E07E-474E-A0D8-A4D945E9C14C}" destId="{008FDEAF-97AF-4170-A379-B87697869C67}" srcOrd="1" destOrd="0" presId="urn:microsoft.com/office/officeart/2005/8/layout/radial1"/>
    <dgm:cxn modelId="{F4DA366F-EBD5-4C5E-827D-A3C608497A5F}" type="presOf" srcId="{57765D3D-52AD-491A-8A6C-CCFF449DB5E4}" destId="{C5040645-16DA-4689-BCBB-7B0DA1E93FDB}" srcOrd="0" destOrd="0" presId="urn:microsoft.com/office/officeart/2005/8/layout/radial1"/>
    <dgm:cxn modelId="{40C172A9-0831-454C-A091-FC4032083B90}" srcId="{0337670A-8155-48B5-9B8F-D1FC3667CAF7}" destId="{26FAB752-62FE-49D9-B5AA-47DBEE199583}" srcOrd="0" destOrd="0" parTransId="{351C54B2-6C10-477F-8C7C-6B2421BC44B7}" sibTransId="{40A8171A-1A2C-4ADF-BC49-CB57D30704C9}"/>
    <dgm:cxn modelId="{B1E549AD-D25E-4150-8223-F028698AC2D4}" type="presOf" srcId="{72C71474-7BF7-42B7-B7A6-4399019799E7}" destId="{537BF878-1208-4E66-8466-A55BD89F4F74}" srcOrd="1" destOrd="0" presId="urn:microsoft.com/office/officeart/2005/8/layout/radial1"/>
    <dgm:cxn modelId="{C4110D10-9A2F-4626-84E2-9971A4BC2008}" type="presOf" srcId="{906798BF-20D7-4C9C-BB4D-CCF586D17383}" destId="{5A1C639E-71C1-4C0B-BEAA-1B126E60436C}" srcOrd="0" destOrd="0" presId="urn:microsoft.com/office/officeart/2005/8/layout/radial1"/>
    <dgm:cxn modelId="{94DB2448-C041-4E6B-B545-CAE0853C19DC}" srcId="{0337670A-8155-48B5-9B8F-D1FC3667CAF7}" destId="{A5B0C9B7-E2B0-49EE-8998-53A33C11D181}" srcOrd="5" destOrd="0" parTransId="{5BE72681-152D-49C2-BB0C-4706EE3FD495}" sibTransId="{D19F4D31-14A4-4F69-B381-556FA865AB42}"/>
    <dgm:cxn modelId="{711A087B-6249-488A-889E-65315790D2A3}" type="presOf" srcId="{6E4DB1C8-F0B1-41AD-931B-FB9B6CB5170D}" destId="{1B98D5DF-00B2-4084-ACA3-E9579B64DDC5}" srcOrd="1" destOrd="0" presId="urn:microsoft.com/office/officeart/2005/8/layout/radial1"/>
    <dgm:cxn modelId="{7C060401-0FB7-4720-B0B4-DD85D3B44944}" type="presOf" srcId="{FCD37E70-F607-4FEF-8622-6687C4C967EC}" destId="{7667D05A-2133-4C65-8365-F19E089BA24C}" srcOrd="0" destOrd="0" presId="urn:microsoft.com/office/officeart/2005/8/layout/radial1"/>
    <dgm:cxn modelId="{E4DC38C0-E2EE-4F9C-A326-613407F0B45E}" type="presParOf" srcId="{0951F434-CBFB-4CDB-A5B9-D6644A709035}" destId="{9247B822-A6D2-4C0B-8780-1CF9A52EC5F4}" srcOrd="0" destOrd="0" presId="urn:microsoft.com/office/officeart/2005/8/layout/radial1"/>
    <dgm:cxn modelId="{79030FC1-D39B-401B-A3D8-8661D9AB71A4}" type="presParOf" srcId="{0951F434-CBFB-4CDB-A5B9-D6644A709035}" destId="{7BE8E10A-939F-4918-BAC9-0BB818A6DA4A}" srcOrd="1" destOrd="0" presId="urn:microsoft.com/office/officeart/2005/8/layout/radial1"/>
    <dgm:cxn modelId="{80C87ADB-3217-41EA-84B5-7750D87C7373}" type="presParOf" srcId="{7BE8E10A-939F-4918-BAC9-0BB818A6DA4A}" destId="{993822C6-1892-4184-A619-B9441B282BEC}" srcOrd="0" destOrd="0" presId="urn:microsoft.com/office/officeart/2005/8/layout/radial1"/>
    <dgm:cxn modelId="{683BBB91-F142-40FF-A40A-83791F43DD65}" type="presParOf" srcId="{0951F434-CBFB-4CDB-A5B9-D6644A709035}" destId="{EF36D8D6-A4CF-4E40-970A-45868E41C9C6}" srcOrd="2" destOrd="0" presId="urn:microsoft.com/office/officeart/2005/8/layout/radial1"/>
    <dgm:cxn modelId="{10A14331-E385-4044-B4B7-565A778302FC}" type="presParOf" srcId="{0951F434-CBFB-4CDB-A5B9-D6644A709035}" destId="{91420CF8-498E-4E67-ADF7-400D038771ED}" srcOrd="3" destOrd="0" presId="urn:microsoft.com/office/officeart/2005/8/layout/radial1"/>
    <dgm:cxn modelId="{81CEC2F2-225F-4A2A-8983-C56517066617}" type="presParOf" srcId="{91420CF8-498E-4E67-ADF7-400D038771ED}" destId="{1B98D5DF-00B2-4084-ACA3-E9579B64DDC5}" srcOrd="0" destOrd="0" presId="urn:microsoft.com/office/officeart/2005/8/layout/radial1"/>
    <dgm:cxn modelId="{B8A677AB-6BCD-4D82-B927-4B859B5FA872}" type="presParOf" srcId="{0951F434-CBFB-4CDB-A5B9-D6644A709035}" destId="{C5040645-16DA-4689-BCBB-7B0DA1E93FDB}" srcOrd="4" destOrd="0" presId="urn:microsoft.com/office/officeart/2005/8/layout/radial1"/>
    <dgm:cxn modelId="{8796FE3B-35FC-4030-B20F-9A1AF5CD810A}" type="presParOf" srcId="{0951F434-CBFB-4CDB-A5B9-D6644A709035}" destId="{6BADCF89-1AEA-4042-8CBB-56731135BDA5}" srcOrd="5" destOrd="0" presId="urn:microsoft.com/office/officeart/2005/8/layout/radial1"/>
    <dgm:cxn modelId="{414A9D74-FAFF-4587-B1C5-295759CD1CCE}" type="presParOf" srcId="{6BADCF89-1AEA-4042-8CBB-56731135BDA5}" destId="{537BF878-1208-4E66-8466-A55BD89F4F74}" srcOrd="0" destOrd="0" presId="urn:microsoft.com/office/officeart/2005/8/layout/radial1"/>
    <dgm:cxn modelId="{783974BC-8BFF-43C6-85E3-2624DE010004}" type="presParOf" srcId="{0951F434-CBFB-4CDB-A5B9-D6644A709035}" destId="{5A1C639E-71C1-4C0B-BEAA-1B126E60436C}" srcOrd="6" destOrd="0" presId="urn:microsoft.com/office/officeart/2005/8/layout/radial1"/>
    <dgm:cxn modelId="{4C8788C1-2384-4E3E-BC48-8A16FAE06627}" type="presParOf" srcId="{0951F434-CBFB-4CDB-A5B9-D6644A709035}" destId="{AFA22B88-2E09-4AA1-8FB9-98D68CE47193}" srcOrd="7" destOrd="0" presId="urn:microsoft.com/office/officeart/2005/8/layout/radial1"/>
    <dgm:cxn modelId="{D195FAFE-9B01-43D4-9982-D30B0AB3ED6F}" type="presParOf" srcId="{AFA22B88-2E09-4AA1-8FB9-98D68CE47193}" destId="{008FDEAF-97AF-4170-A379-B87697869C67}" srcOrd="0" destOrd="0" presId="urn:microsoft.com/office/officeart/2005/8/layout/radial1"/>
    <dgm:cxn modelId="{F97191C5-B290-4160-BF8A-22D900AA31E9}" type="presParOf" srcId="{0951F434-CBFB-4CDB-A5B9-D6644A709035}" destId="{6847E1D2-E245-49F4-9887-B33A0DFF0A4E}" srcOrd="8" destOrd="0" presId="urn:microsoft.com/office/officeart/2005/8/layout/radial1"/>
    <dgm:cxn modelId="{D6A58D0D-89ED-4170-9332-541EBD690CAB}" type="presParOf" srcId="{0951F434-CBFB-4CDB-A5B9-D6644A709035}" destId="{5CE186F3-EB8E-406B-BC30-72262A63AC56}" srcOrd="9" destOrd="0" presId="urn:microsoft.com/office/officeart/2005/8/layout/radial1"/>
    <dgm:cxn modelId="{B6D2AA96-664E-42A6-A9A2-AF071D862718}" type="presParOf" srcId="{5CE186F3-EB8E-406B-BC30-72262A63AC56}" destId="{F90120ED-4DC2-4FAC-B505-2F98DBD7C581}" srcOrd="0" destOrd="0" presId="urn:microsoft.com/office/officeart/2005/8/layout/radial1"/>
    <dgm:cxn modelId="{E6B798CA-A53A-45C2-B66F-9CA2863AC850}" type="presParOf" srcId="{0951F434-CBFB-4CDB-A5B9-D6644A709035}" destId="{7667D05A-2133-4C65-8365-F19E089BA24C}" srcOrd="10" destOrd="0" presId="urn:microsoft.com/office/officeart/2005/8/layout/radial1"/>
    <dgm:cxn modelId="{06D88101-1468-4B61-8AC7-5DA282C00BCB}" type="presParOf" srcId="{0951F434-CBFB-4CDB-A5B9-D6644A709035}" destId="{ADCC7131-EEF7-4A3E-9087-44F29F799BCF}" srcOrd="11" destOrd="0" presId="urn:microsoft.com/office/officeart/2005/8/layout/radial1"/>
    <dgm:cxn modelId="{B43EDF06-120E-4888-89A3-CB97074A97F0}" type="presParOf" srcId="{ADCC7131-EEF7-4A3E-9087-44F29F799BCF}" destId="{E5FED1AD-6CBB-4CDF-8377-868423AB15E6}" srcOrd="0" destOrd="0" presId="urn:microsoft.com/office/officeart/2005/8/layout/radial1"/>
    <dgm:cxn modelId="{06F90B7E-C8D4-4FCC-8A33-169CAE753D6F}" type="presParOf" srcId="{0951F434-CBFB-4CDB-A5B9-D6644A709035}" destId="{D895B697-6BF7-4ADE-95F4-19141CE2FD42}"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511E1AB-B4E8-4C91-A2D7-E244CAFCCA28}" type="doc">
      <dgm:prSet loTypeId="urn:microsoft.com/office/officeart/2005/8/layout/bList2#2" loCatId="picture" qsTypeId="urn:microsoft.com/office/officeart/2005/8/quickstyle/simple1#7" qsCatId="simple" csTypeId="urn:microsoft.com/office/officeart/2005/8/colors/accent1_2#8" csCatId="accent1" phldr="1"/>
      <dgm:spPr/>
    </dgm:pt>
    <dgm:pt modelId="{B99D3853-4A40-40F0-8682-F7CD92986BAE}">
      <dgm:prSet custT="1"/>
      <dgm:spPr>
        <a:solidFill>
          <a:srgbClr val="FFEEDD"/>
        </a:solidFill>
      </dgm:spPr>
      <dgm:t>
        <a:bodyPr/>
        <a:lstStyle/>
        <a:p>
          <a:pPr algn="l"/>
          <a:r>
            <a:rPr lang="ru-RU" sz="1200" b="1" dirty="0" smtClean="0">
              <a:solidFill>
                <a:srgbClr val="002060"/>
              </a:solidFill>
              <a:latin typeface="Times New Roman" panose="02020603050405020304" pitchFamily="18" charset="0"/>
              <a:cs typeface="Times New Roman" panose="02020603050405020304" pitchFamily="18" charset="0"/>
            </a:rPr>
            <a:t>20 марта 2017 года </a:t>
          </a:r>
          <a:r>
            <a:rPr lang="ru-RU" sz="1200" b="0" dirty="0" smtClean="0">
              <a:solidFill>
                <a:srgbClr val="002060"/>
              </a:solidFill>
              <a:latin typeface="Times New Roman" panose="02020603050405020304" pitchFamily="18" charset="0"/>
              <a:cs typeface="Times New Roman" panose="02020603050405020304" pitchFamily="18" charset="0"/>
            </a:rPr>
            <a:t>состоялось заседание</a:t>
          </a:r>
          <a:r>
            <a:rPr lang="ru-RU" sz="1200" dirty="0" smtClean="0">
              <a:solidFill>
                <a:srgbClr val="002060"/>
              </a:solidFill>
              <a:latin typeface="Times New Roman" panose="02020603050405020304" pitchFamily="18" charset="0"/>
              <a:cs typeface="Times New Roman" panose="02020603050405020304" pitchFamily="18" charset="0"/>
            </a:rPr>
            <a:t> «круглого стола» по теме «Материнский капитал: опыт, практика, результаты. Десятилетие реализации программы».</a:t>
          </a:r>
        </a:p>
        <a:p>
          <a:pPr algn="l"/>
          <a:r>
            <a:rPr lang="ru-RU" sz="1200" dirty="0" smtClean="0">
              <a:solidFill>
                <a:srgbClr val="002060"/>
              </a:solidFill>
            </a:rPr>
            <a:t>На заседании «круглого стола» вносились различные </a:t>
          </a:r>
          <a:r>
            <a:rPr lang="ru-RU" sz="1200" b="1" dirty="0" smtClean="0">
              <a:solidFill>
                <a:srgbClr val="002060"/>
              </a:solidFill>
            </a:rPr>
            <a:t>предложения, </a:t>
          </a:r>
          <a:r>
            <a:rPr lang="ru-RU" sz="1200" dirty="0" smtClean="0">
              <a:solidFill>
                <a:srgbClr val="002060"/>
              </a:solidFill>
            </a:rPr>
            <a:t>направленные на совершенствование института МСК: на расширение сферы его применения, на изменение его концепции (с выплатой средств после рождения третьего ребенка), многие другие.</a:t>
          </a:r>
          <a:endParaRPr lang="ru-RU" sz="1200" dirty="0">
            <a:solidFill>
              <a:srgbClr val="002060"/>
            </a:solidFill>
            <a:latin typeface="Times New Roman" panose="02020603050405020304" pitchFamily="18" charset="0"/>
            <a:cs typeface="Times New Roman" panose="02020603050405020304" pitchFamily="18" charset="0"/>
          </a:endParaRPr>
        </a:p>
      </dgm:t>
    </dgm:pt>
    <dgm:pt modelId="{AC481FB8-F43C-406B-853A-3E0E9E29875A}" type="parTrans" cxnId="{2F5035F1-3142-49A2-BAF8-97458DF6621F}">
      <dgm:prSet/>
      <dgm:spPr/>
      <dgm:t>
        <a:bodyPr/>
        <a:lstStyle/>
        <a:p>
          <a:endParaRPr lang="ru-RU"/>
        </a:p>
      </dgm:t>
    </dgm:pt>
    <dgm:pt modelId="{6D5D7A47-9F45-4321-A02C-A91164CC76E7}" type="sibTrans" cxnId="{2F5035F1-3142-49A2-BAF8-97458DF6621F}">
      <dgm:prSet/>
      <dgm:spPr/>
      <dgm:t>
        <a:bodyPr/>
        <a:lstStyle/>
        <a:p>
          <a:endParaRPr lang="ru-RU"/>
        </a:p>
      </dgm:t>
    </dgm:pt>
    <dgm:pt modelId="{475357A8-4D76-48F4-B15D-EDE7B7EA06DF}">
      <dgm:prSet custT="1"/>
      <dgm:spPr>
        <a:solidFill>
          <a:srgbClr val="FFEEDD"/>
        </a:solidFill>
      </dgm:spPr>
      <dgm:t>
        <a:bodyPr/>
        <a:lstStyle/>
        <a:p>
          <a:pPr algn="l"/>
          <a:r>
            <a:rPr lang="ru-RU" sz="1200" b="1" dirty="0" smtClean="0">
              <a:solidFill>
                <a:srgbClr val="002060"/>
              </a:solidFill>
              <a:latin typeface="Times New Roman" panose="02020603050405020304" pitchFamily="18" charset="0"/>
              <a:cs typeface="Times New Roman" panose="02020603050405020304" pitchFamily="18" charset="0"/>
            </a:rPr>
            <a:t>20 апреля 2017 года </a:t>
          </a:r>
          <a:r>
            <a:rPr lang="ru-RU" sz="1200" dirty="0" smtClean="0">
              <a:solidFill>
                <a:srgbClr val="002060"/>
              </a:solidFill>
              <a:latin typeface="Times New Roman" panose="02020603050405020304" pitchFamily="18" charset="0"/>
              <a:cs typeface="Times New Roman" panose="02020603050405020304" pitchFamily="18" charset="0"/>
            </a:rPr>
            <a:t> </a:t>
          </a:r>
          <a:r>
            <a:rPr lang="ru-RU" sz="1200" b="0" dirty="0" smtClean="0">
              <a:solidFill>
                <a:srgbClr val="002060"/>
              </a:solidFill>
              <a:latin typeface="Times New Roman" panose="02020603050405020304" pitchFamily="18" charset="0"/>
              <a:cs typeface="Times New Roman" panose="02020603050405020304" pitchFamily="18" charset="0"/>
            </a:rPr>
            <a:t>состоялось заседание</a:t>
          </a:r>
          <a:r>
            <a:rPr lang="ru-RU" sz="1200" dirty="0" smtClean="0">
              <a:solidFill>
                <a:srgbClr val="002060"/>
              </a:solidFill>
              <a:latin typeface="Times New Roman" panose="02020603050405020304" pitchFamily="18" charset="0"/>
              <a:cs typeface="Times New Roman" panose="02020603050405020304" pitchFamily="18" charset="0"/>
            </a:rPr>
            <a:t> «круглого стола» по теме «Партнерство во имя детства: законодательные аспекты развития разнообразных форм летнего отдыха детей и их участия в детском движении».</a:t>
          </a:r>
        </a:p>
        <a:p>
          <a:pPr algn="l"/>
          <a:r>
            <a:rPr lang="ru-RU" sz="1200" dirty="0" smtClean="0">
              <a:solidFill>
                <a:srgbClr val="002060"/>
              </a:solidFill>
              <a:latin typeface="Times New Roman" panose="02020603050405020304" pitchFamily="18" charset="0"/>
              <a:cs typeface="Times New Roman" panose="02020603050405020304" pitchFamily="18" charset="0"/>
            </a:rPr>
            <a:t>На заседании «круглого стола» были подняты вопросы </a:t>
          </a:r>
          <a:r>
            <a:rPr lang="ru-RU" sz="1200" b="1" dirty="0" smtClean="0">
              <a:solidFill>
                <a:srgbClr val="002060"/>
              </a:solidFill>
              <a:latin typeface="Times New Roman" panose="02020603050405020304" pitchFamily="18" charset="0"/>
              <a:cs typeface="Times New Roman" panose="02020603050405020304" pitchFamily="18" charset="0"/>
            </a:rPr>
            <a:t>дальнейшего законодательного обеспечения </a:t>
          </a:r>
          <a:r>
            <a:rPr lang="ru-RU" sz="1200" dirty="0" smtClean="0">
              <a:solidFill>
                <a:srgbClr val="002060"/>
              </a:solidFill>
              <a:latin typeface="Times New Roman" panose="02020603050405020304" pitchFamily="18" charset="0"/>
              <a:cs typeface="Times New Roman" panose="02020603050405020304" pitchFamily="18" charset="0"/>
            </a:rPr>
            <a:t>деятельности организаций детского отдыха и детского движения.</a:t>
          </a:r>
          <a:endParaRPr lang="ru-RU" sz="1200" dirty="0">
            <a:solidFill>
              <a:srgbClr val="002060"/>
            </a:solidFill>
            <a:latin typeface="Times New Roman" panose="02020603050405020304" pitchFamily="18" charset="0"/>
            <a:cs typeface="Times New Roman" panose="02020603050405020304" pitchFamily="18" charset="0"/>
          </a:endParaRPr>
        </a:p>
      </dgm:t>
    </dgm:pt>
    <dgm:pt modelId="{E2B866EA-58FC-47C6-8729-8E6FE35B5E85}" type="parTrans" cxnId="{C535F4BD-2437-4929-8954-486E9F9EA1CB}">
      <dgm:prSet/>
      <dgm:spPr/>
      <dgm:t>
        <a:bodyPr/>
        <a:lstStyle/>
        <a:p>
          <a:endParaRPr lang="ru-RU"/>
        </a:p>
      </dgm:t>
    </dgm:pt>
    <dgm:pt modelId="{B1D1DF0B-6844-4835-B0FD-5C8D80753D18}" type="sibTrans" cxnId="{C535F4BD-2437-4929-8954-486E9F9EA1CB}">
      <dgm:prSet/>
      <dgm:spPr/>
      <dgm:t>
        <a:bodyPr/>
        <a:lstStyle/>
        <a:p>
          <a:endParaRPr lang="ru-RU"/>
        </a:p>
      </dgm:t>
    </dgm:pt>
    <dgm:pt modelId="{7A8A3AC5-1355-4D92-ADAB-C032E667BAD1}">
      <dgm:prSet custT="1"/>
      <dgm:spPr>
        <a:solidFill>
          <a:srgbClr val="FFEEDD"/>
        </a:solidFill>
      </dgm:spPr>
      <dgm:t>
        <a:bodyPr/>
        <a:lstStyle/>
        <a:p>
          <a:pPr algn="l">
            <a:lnSpc>
              <a:spcPts val="1200"/>
            </a:lnSpc>
            <a:spcAft>
              <a:spcPts val="0"/>
            </a:spcAft>
          </a:pPr>
          <a:r>
            <a:rPr lang="ru-RU" sz="1200" b="1" dirty="0" smtClean="0">
              <a:solidFill>
                <a:srgbClr val="002060"/>
              </a:solidFill>
              <a:latin typeface="Times New Roman" panose="02020603050405020304" pitchFamily="18" charset="0"/>
              <a:cs typeface="Times New Roman" panose="02020603050405020304" pitchFamily="18" charset="0"/>
            </a:rPr>
            <a:t>29 ноября 2016 года </a:t>
          </a:r>
          <a:r>
            <a:rPr lang="ru-RU" sz="1200" b="0" dirty="0" smtClean="0">
              <a:solidFill>
                <a:srgbClr val="002060"/>
              </a:solidFill>
              <a:latin typeface="Times New Roman" panose="02020603050405020304" pitchFamily="18" charset="0"/>
              <a:cs typeface="Times New Roman" panose="02020603050405020304" pitchFamily="18" charset="0"/>
            </a:rPr>
            <a:t>состоялось заседание</a:t>
          </a:r>
          <a:r>
            <a:rPr lang="ru-RU" sz="1200" dirty="0" smtClean="0">
              <a:solidFill>
                <a:srgbClr val="002060"/>
              </a:solidFill>
              <a:latin typeface="Times New Roman" panose="02020603050405020304" pitchFamily="18" charset="0"/>
              <a:cs typeface="Times New Roman" panose="02020603050405020304" pitchFamily="18" charset="0"/>
            </a:rPr>
            <a:t> «круглого стола» на тему «Реализация системы мер по профилактике отказов от новорожденных детей и сопровождению беременных женщин, находящихся в трудной жизненной ситуации (на основе анализа лучших практик субъектов Российской Федерации)», </a:t>
          </a:r>
          <a:r>
            <a:rPr lang="ru-RU" sz="1200" b="1" dirty="0" smtClean="0">
              <a:solidFill>
                <a:srgbClr val="002060"/>
              </a:solidFill>
              <a:latin typeface="Times New Roman" panose="02020603050405020304" pitchFamily="18" charset="0"/>
              <a:cs typeface="Times New Roman" panose="02020603050405020304" pitchFamily="18" charset="0"/>
            </a:rPr>
            <a:t>по итогам </a:t>
          </a:r>
          <a:r>
            <a:rPr lang="ru-RU" sz="1200" b="0" dirty="0" smtClean="0">
              <a:solidFill>
                <a:srgbClr val="002060"/>
              </a:solidFill>
              <a:latin typeface="Times New Roman" panose="02020603050405020304" pitchFamily="18" charset="0"/>
              <a:cs typeface="Times New Roman" panose="02020603050405020304" pitchFamily="18" charset="0"/>
            </a:rPr>
            <a:t>которого были</a:t>
          </a:r>
          <a:r>
            <a:rPr lang="ru-RU" sz="1200" b="1" dirty="0" smtClean="0">
              <a:solidFill>
                <a:srgbClr val="002060"/>
              </a:solidFill>
              <a:latin typeface="Times New Roman" panose="02020603050405020304" pitchFamily="18" charset="0"/>
              <a:cs typeface="Times New Roman" panose="02020603050405020304" pitchFamily="18" charset="0"/>
            </a:rPr>
            <a:t> </a:t>
          </a:r>
          <a:r>
            <a:rPr lang="ru-RU" sz="1200" b="0" dirty="0" smtClean="0">
              <a:solidFill>
                <a:srgbClr val="002060"/>
              </a:solidFill>
              <a:latin typeface="Times New Roman" panose="02020603050405020304" pitchFamily="18" charset="0"/>
              <a:cs typeface="Times New Roman" panose="02020603050405020304" pitchFamily="18" charset="0"/>
            </a:rPr>
            <a:t>по</a:t>
          </a:r>
          <a:r>
            <a:rPr lang="ru-RU" sz="1200" dirty="0" smtClean="0">
              <a:solidFill>
                <a:srgbClr val="002060"/>
              </a:solidFill>
              <a:latin typeface="Times New Roman" panose="02020603050405020304" pitchFamily="18" charset="0"/>
              <a:cs typeface="Times New Roman" panose="02020603050405020304" pitchFamily="18" charset="0"/>
            </a:rPr>
            <a:t>дготовлены рекомендации и направлены в федеральные органы исполнительной власти и в органы государственной власти субъектов Российской Федерации,</a:t>
          </a:r>
        </a:p>
        <a:p>
          <a:pPr algn="l">
            <a:lnSpc>
              <a:spcPts val="1200"/>
            </a:lnSpc>
            <a:spcAft>
              <a:spcPts val="0"/>
            </a:spcAft>
          </a:pPr>
          <a:r>
            <a:rPr lang="ru-RU" sz="1200" dirty="0" smtClean="0">
              <a:solidFill>
                <a:srgbClr val="002060"/>
              </a:solidFill>
              <a:latin typeface="Times New Roman" panose="02020603050405020304" pitchFamily="18" charset="0"/>
              <a:cs typeface="Times New Roman" panose="02020603050405020304" pitchFamily="18" charset="0"/>
            </a:rPr>
            <a:t>Комитет </a:t>
          </a:r>
          <a:r>
            <a:rPr lang="ru-RU" sz="1200" b="1" dirty="0" smtClean="0">
              <a:solidFill>
                <a:srgbClr val="002060"/>
              </a:solidFill>
              <a:latin typeface="Times New Roman" panose="02020603050405020304" pitchFamily="18" charset="0"/>
              <a:cs typeface="Times New Roman" panose="02020603050405020304" pitchFamily="18" charset="0"/>
            </a:rPr>
            <a:t>продолжает</a:t>
          </a:r>
          <a:r>
            <a:rPr lang="ru-RU" sz="1200" dirty="0" smtClean="0">
              <a:solidFill>
                <a:srgbClr val="002060"/>
              </a:solidFill>
              <a:latin typeface="Times New Roman" panose="02020603050405020304" pitchFamily="18" charset="0"/>
              <a:cs typeface="Times New Roman" panose="02020603050405020304" pitchFamily="18" charset="0"/>
            </a:rPr>
            <a:t> работу над законопроектами по данной тематике.</a:t>
          </a:r>
          <a:endParaRPr lang="ru-RU" sz="1200" dirty="0">
            <a:solidFill>
              <a:srgbClr val="002060"/>
            </a:solidFill>
            <a:latin typeface="Times New Roman" panose="02020603050405020304" pitchFamily="18" charset="0"/>
            <a:cs typeface="Times New Roman" panose="02020603050405020304" pitchFamily="18" charset="0"/>
          </a:endParaRPr>
        </a:p>
      </dgm:t>
    </dgm:pt>
    <dgm:pt modelId="{454A77AE-DCE9-4A34-BD88-EB3A97A095B7}" type="sibTrans" cxnId="{C210C2E4-BB07-4ABB-9176-57190E6AE20F}">
      <dgm:prSet/>
      <dgm:spPr/>
      <dgm:t>
        <a:bodyPr/>
        <a:lstStyle/>
        <a:p>
          <a:endParaRPr lang="ru-RU"/>
        </a:p>
      </dgm:t>
    </dgm:pt>
    <dgm:pt modelId="{642083E1-4DB2-4E00-910A-8312045B09F3}" type="parTrans" cxnId="{C210C2E4-BB07-4ABB-9176-57190E6AE20F}">
      <dgm:prSet/>
      <dgm:spPr/>
      <dgm:t>
        <a:bodyPr/>
        <a:lstStyle/>
        <a:p>
          <a:endParaRPr lang="ru-RU"/>
        </a:p>
      </dgm:t>
    </dgm:pt>
    <dgm:pt modelId="{3C92F420-EA12-4A86-97F9-5639A5A1F778}" type="pres">
      <dgm:prSet presAssocID="{9511E1AB-B4E8-4C91-A2D7-E244CAFCCA28}" presName="diagram" presStyleCnt="0">
        <dgm:presLayoutVars>
          <dgm:dir/>
          <dgm:animLvl val="lvl"/>
          <dgm:resizeHandles val="exact"/>
        </dgm:presLayoutVars>
      </dgm:prSet>
      <dgm:spPr/>
    </dgm:pt>
    <dgm:pt modelId="{6671AD8E-CA57-47B7-BE87-CCB8CAFBE04B}" type="pres">
      <dgm:prSet presAssocID="{7A8A3AC5-1355-4D92-ADAB-C032E667BAD1}" presName="compNode" presStyleCnt="0"/>
      <dgm:spPr/>
    </dgm:pt>
    <dgm:pt modelId="{9FFF4937-90ED-4EF7-9B2C-6B35E7A21622}" type="pres">
      <dgm:prSet presAssocID="{7A8A3AC5-1355-4D92-ADAB-C032E667BAD1}" presName="childRect" presStyleLbl="bgAcc1" presStyleIdx="0" presStyleCnt="3" custLinFactNeighborX="2554" custLinFactNeighborY="-45414">
        <dgm:presLayoutVars>
          <dgm:bulletEnabled val="1"/>
        </dgm:presLayoutVars>
      </dgm:prSet>
      <dgm:spPr>
        <a:blipFill rotWithShape="0">
          <a:blip xmlns:r="http://schemas.openxmlformats.org/officeDocument/2006/relationships" r:embed="rId1"/>
          <a:stretch>
            <a:fillRect/>
          </a:stretch>
        </a:blipFill>
      </dgm:spPr>
      <dgm:t>
        <a:bodyPr/>
        <a:lstStyle/>
        <a:p>
          <a:endParaRPr lang="ru-RU"/>
        </a:p>
      </dgm:t>
    </dgm:pt>
    <dgm:pt modelId="{CCADB806-4273-43BC-8B81-376646661EDA}" type="pres">
      <dgm:prSet presAssocID="{7A8A3AC5-1355-4D92-ADAB-C032E667BAD1}" presName="parentText" presStyleLbl="node1" presStyleIdx="0" presStyleCnt="0">
        <dgm:presLayoutVars>
          <dgm:chMax val="0"/>
          <dgm:bulletEnabled val="1"/>
        </dgm:presLayoutVars>
      </dgm:prSet>
      <dgm:spPr/>
      <dgm:t>
        <a:bodyPr/>
        <a:lstStyle/>
        <a:p>
          <a:endParaRPr lang="ru-RU"/>
        </a:p>
      </dgm:t>
    </dgm:pt>
    <dgm:pt modelId="{EDAA18F1-F4AC-4D69-A4DB-34B35500C2DC}" type="pres">
      <dgm:prSet presAssocID="{7A8A3AC5-1355-4D92-ADAB-C032E667BAD1}" presName="parentRect" presStyleLbl="alignNode1" presStyleIdx="0" presStyleCnt="3" custScaleY="485543" custLinFactNeighborX="2554" custLinFactNeighborY="97113"/>
      <dgm:spPr/>
      <dgm:t>
        <a:bodyPr/>
        <a:lstStyle/>
        <a:p>
          <a:endParaRPr lang="ru-RU"/>
        </a:p>
      </dgm:t>
    </dgm:pt>
    <dgm:pt modelId="{9607A18C-E08D-41CA-9E92-C2C6CF429678}" type="pres">
      <dgm:prSet presAssocID="{7A8A3AC5-1355-4D92-ADAB-C032E667BAD1}" presName="adorn" presStyleLbl="fgAccFollowNode1" presStyleIdx="0" presStyleCnt="3"/>
      <dgm:spPr>
        <a:blipFill>
          <a:blip xmlns:r="http://schemas.openxmlformats.org/officeDocument/2006/relationships" r:embed="rId2" cstate="print">
            <a:extLst/>
          </a:blip>
          <a:srcRect/>
          <a:stretch>
            <a:fillRect l="-25000" r="-25000"/>
          </a:stretch>
        </a:blipFill>
      </dgm:spPr>
      <dgm:t>
        <a:bodyPr/>
        <a:lstStyle/>
        <a:p>
          <a:endParaRPr lang="ru-RU"/>
        </a:p>
      </dgm:t>
    </dgm:pt>
    <dgm:pt modelId="{8C7DD5C5-4E86-4CAB-895E-06F427DC1574}" type="pres">
      <dgm:prSet presAssocID="{454A77AE-DCE9-4A34-BD88-EB3A97A095B7}" presName="sibTrans" presStyleLbl="sibTrans2D1" presStyleIdx="0" presStyleCnt="0"/>
      <dgm:spPr/>
      <dgm:t>
        <a:bodyPr/>
        <a:lstStyle/>
        <a:p>
          <a:endParaRPr lang="ru-RU"/>
        </a:p>
      </dgm:t>
    </dgm:pt>
    <dgm:pt modelId="{C4E5B6C0-0280-48F4-BEF3-F922732C8791}" type="pres">
      <dgm:prSet presAssocID="{B99D3853-4A40-40F0-8682-F7CD92986BAE}" presName="compNode" presStyleCnt="0"/>
      <dgm:spPr/>
    </dgm:pt>
    <dgm:pt modelId="{6BD02A28-1DDC-4858-8115-9B1C8B6844AF}" type="pres">
      <dgm:prSet presAssocID="{B99D3853-4A40-40F0-8682-F7CD92986BAE}" presName="childRect" presStyleLbl="bgAcc1" presStyleIdx="1" presStyleCnt="3" custLinFactNeighborX="-182" custLinFactNeighborY="-53541">
        <dgm:presLayoutVars>
          <dgm:bulletEnabled val="1"/>
        </dgm:presLayoutVars>
      </dgm:prSet>
      <dgm:spPr>
        <a:blipFill rotWithShape="0">
          <a:blip xmlns:r="http://schemas.openxmlformats.org/officeDocument/2006/relationships" r:embed="rId3"/>
          <a:stretch>
            <a:fillRect/>
          </a:stretch>
        </a:blipFill>
      </dgm:spPr>
    </dgm:pt>
    <dgm:pt modelId="{C11A1DF8-F0D5-4F28-A936-283E3CC739B8}" type="pres">
      <dgm:prSet presAssocID="{B99D3853-4A40-40F0-8682-F7CD92986BAE}" presName="parentText" presStyleLbl="node1" presStyleIdx="0" presStyleCnt="0">
        <dgm:presLayoutVars>
          <dgm:chMax val="0"/>
          <dgm:bulletEnabled val="1"/>
        </dgm:presLayoutVars>
      </dgm:prSet>
      <dgm:spPr/>
      <dgm:t>
        <a:bodyPr/>
        <a:lstStyle/>
        <a:p>
          <a:endParaRPr lang="ru-RU"/>
        </a:p>
      </dgm:t>
    </dgm:pt>
    <dgm:pt modelId="{6AAD939E-074C-4952-B81B-A241F2B1C2D2}" type="pres">
      <dgm:prSet presAssocID="{B99D3853-4A40-40F0-8682-F7CD92986BAE}" presName="parentRect" presStyleLbl="alignNode1" presStyleIdx="1" presStyleCnt="3" custScaleY="467081" custLinFactNeighborX="-182" custLinFactNeighborY="63930"/>
      <dgm:spPr/>
      <dgm:t>
        <a:bodyPr/>
        <a:lstStyle/>
        <a:p>
          <a:endParaRPr lang="ru-RU"/>
        </a:p>
      </dgm:t>
    </dgm:pt>
    <dgm:pt modelId="{47C74BBC-7BC8-4F48-97BA-2D156D0A7B3F}" type="pres">
      <dgm:prSet presAssocID="{B99D3853-4A40-40F0-8682-F7CD92986BAE}" presName="adorn" presStyleLbl="fgAccFollowNode1" presStyleIdx="1" presStyleCnt="3"/>
      <dgm:spPr>
        <a:blipFill rotWithShape="1">
          <a:blip xmlns:r="http://schemas.openxmlformats.org/officeDocument/2006/relationships" r:embed="rId4"/>
          <a:stretch>
            <a:fillRect/>
          </a:stretch>
        </a:blipFill>
      </dgm:spPr>
    </dgm:pt>
    <dgm:pt modelId="{8B4F23D5-C36B-44BF-B013-A4BFF4195B89}" type="pres">
      <dgm:prSet presAssocID="{6D5D7A47-9F45-4321-A02C-A91164CC76E7}" presName="sibTrans" presStyleLbl="sibTrans2D1" presStyleIdx="0" presStyleCnt="0"/>
      <dgm:spPr/>
      <dgm:t>
        <a:bodyPr/>
        <a:lstStyle/>
        <a:p>
          <a:endParaRPr lang="ru-RU"/>
        </a:p>
      </dgm:t>
    </dgm:pt>
    <dgm:pt modelId="{127BA4AE-E564-4E36-8F3D-74A03E758B09}" type="pres">
      <dgm:prSet presAssocID="{475357A8-4D76-48F4-B15D-EDE7B7EA06DF}" presName="compNode" presStyleCnt="0"/>
      <dgm:spPr/>
    </dgm:pt>
    <dgm:pt modelId="{6563DCE8-CCC5-4C37-908A-6DE3EEF5F7E6}" type="pres">
      <dgm:prSet presAssocID="{475357A8-4D76-48F4-B15D-EDE7B7EA06DF}" presName="childRect" presStyleLbl="bgAcc1" presStyleIdx="2" presStyleCnt="3" custLinFactNeighborX="-2918" custLinFactNeighborY="-60899">
        <dgm:presLayoutVars>
          <dgm:bulletEnabled val="1"/>
        </dgm:presLayoutVars>
      </dgm:prSet>
      <dgm:spPr>
        <a:blipFill rotWithShape="0">
          <a:blip xmlns:r="http://schemas.openxmlformats.org/officeDocument/2006/relationships" r:embed="rId5"/>
          <a:stretch>
            <a:fillRect/>
          </a:stretch>
        </a:blipFill>
      </dgm:spPr>
    </dgm:pt>
    <dgm:pt modelId="{005C151A-7C18-4F7D-B5E6-D734A555E2EA}" type="pres">
      <dgm:prSet presAssocID="{475357A8-4D76-48F4-B15D-EDE7B7EA06DF}" presName="parentText" presStyleLbl="node1" presStyleIdx="0" presStyleCnt="0">
        <dgm:presLayoutVars>
          <dgm:chMax val="0"/>
          <dgm:bulletEnabled val="1"/>
        </dgm:presLayoutVars>
      </dgm:prSet>
      <dgm:spPr/>
      <dgm:t>
        <a:bodyPr/>
        <a:lstStyle/>
        <a:p>
          <a:endParaRPr lang="ru-RU"/>
        </a:p>
      </dgm:t>
    </dgm:pt>
    <dgm:pt modelId="{BCAAB22F-703A-4D04-A9ED-A66AE8501829}" type="pres">
      <dgm:prSet presAssocID="{475357A8-4D76-48F4-B15D-EDE7B7EA06DF}" presName="parentRect" presStyleLbl="alignNode1" presStyleIdx="2" presStyleCnt="3" custScaleY="397717" custLinFactNeighborX="-2918" custLinFactNeighborY="7497"/>
      <dgm:spPr/>
      <dgm:t>
        <a:bodyPr/>
        <a:lstStyle/>
        <a:p>
          <a:endParaRPr lang="ru-RU"/>
        </a:p>
      </dgm:t>
    </dgm:pt>
    <dgm:pt modelId="{C25442B8-944A-4B81-BFBD-21C02F123196}" type="pres">
      <dgm:prSet presAssocID="{475357A8-4D76-48F4-B15D-EDE7B7EA06DF}" presName="adorn" presStyleLbl="fgAccFollowNode1" presStyleIdx="2" presStyleCnt="3" custLinFactNeighborX="662" custLinFactNeighborY="-34095"/>
      <dgm:spPr>
        <a:blipFill>
          <a:blip xmlns:r="http://schemas.openxmlformats.org/officeDocument/2006/relationships" r:embed="rId6" cstate="print">
            <a:extLst/>
          </a:blip>
          <a:srcRect/>
          <a:stretch>
            <a:fillRect l="-25000" r="-25000"/>
          </a:stretch>
        </a:blipFill>
      </dgm:spPr>
      <dgm:t>
        <a:bodyPr/>
        <a:lstStyle/>
        <a:p>
          <a:endParaRPr lang="ru-RU"/>
        </a:p>
      </dgm:t>
    </dgm:pt>
  </dgm:ptLst>
  <dgm:cxnLst>
    <dgm:cxn modelId="{ACF106C1-CF23-4490-AF15-3271CC02B959}" type="presOf" srcId="{475357A8-4D76-48F4-B15D-EDE7B7EA06DF}" destId="{005C151A-7C18-4F7D-B5E6-D734A555E2EA}" srcOrd="0" destOrd="0" presId="urn:microsoft.com/office/officeart/2005/8/layout/bList2#2"/>
    <dgm:cxn modelId="{B2E87CD2-B66B-4E93-B0A1-CCD7F8F323E2}" type="presOf" srcId="{9511E1AB-B4E8-4C91-A2D7-E244CAFCCA28}" destId="{3C92F420-EA12-4A86-97F9-5639A5A1F778}" srcOrd="0" destOrd="0" presId="urn:microsoft.com/office/officeart/2005/8/layout/bList2#2"/>
    <dgm:cxn modelId="{3C8A0BB6-10E2-4993-A019-88307CE272B7}" type="presOf" srcId="{7A8A3AC5-1355-4D92-ADAB-C032E667BAD1}" destId="{EDAA18F1-F4AC-4D69-A4DB-34B35500C2DC}" srcOrd="1" destOrd="0" presId="urn:microsoft.com/office/officeart/2005/8/layout/bList2#2"/>
    <dgm:cxn modelId="{B5784DF0-6D24-406D-A857-038BD4B85DC6}" type="presOf" srcId="{7A8A3AC5-1355-4D92-ADAB-C032E667BAD1}" destId="{CCADB806-4273-43BC-8B81-376646661EDA}" srcOrd="0" destOrd="0" presId="urn:microsoft.com/office/officeart/2005/8/layout/bList2#2"/>
    <dgm:cxn modelId="{2F5035F1-3142-49A2-BAF8-97458DF6621F}" srcId="{9511E1AB-B4E8-4C91-A2D7-E244CAFCCA28}" destId="{B99D3853-4A40-40F0-8682-F7CD92986BAE}" srcOrd="1" destOrd="0" parTransId="{AC481FB8-F43C-406B-853A-3E0E9E29875A}" sibTransId="{6D5D7A47-9F45-4321-A02C-A91164CC76E7}"/>
    <dgm:cxn modelId="{8DD4BBBC-0FC9-4D80-99BE-BB0F98F4F144}" type="presOf" srcId="{6D5D7A47-9F45-4321-A02C-A91164CC76E7}" destId="{8B4F23D5-C36B-44BF-B013-A4BFF4195B89}" srcOrd="0" destOrd="0" presId="urn:microsoft.com/office/officeart/2005/8/layout/bList2#2"/>
    <dgm:cxn modelId="{C210C2E4-BB07-4ABB-9176-57190E6AE20F}" srcId="{9511E1AB-B4E8-4C91-A2D7-E244CAFCCA28}" destId="{7A8A3AC5-1355-4D92-ADAB-C032E667BAD1}" srcOrd="0" destOrd="0" parTransId="{642083E1-4DB2-4E00-910A-8312045B09F3}" sibTransId="{454A77AE-DCE9-4A34-BD88-EB3A97A095B7}"/>
    <dgm:cxn modelId="{C535F4BD-2437-4929-8954-486E9F9EA1CB}" srcId="{9511E1AB-B4E8-4C91-A2D7-E244CAFCCA28}" destId="{475357A8-4D76-48F4-B15D-EDE7B7EA06DF}" srcOrd="2" destOrd="0" parTransId="{E2B866EA-58FC-47C6-8729-8E6FE35B5E85}" sibTransId="{B1D1DF0B-6844-4835-B0FD-5C8D80753D18}"/>
    <dgm:cxn modelId="{5B9EB3D7-2EA1-4297-A2E8-446A26AC9AEE}" type="presOf" srcId="{454A77AE-DCE9-4A34-BD88-EB3A97A095B7}" destId="{8C7DD5C5-4E86-4CAB-895E-06F427DC1574}" srcOrd="0" destOrd="0" presId="urn:microsoft.com/office/officeart/2005/8/layout/bList2#2"/>
    <dgm:cxn modelId="{DE90968C-5EA0-44D7-B15F-3334F41F365E}" type="presOf" srcId="{B99D3853-4A40-40F0-8682-F7CD92986BAE}" destId="{C11A1DF8-F0D5-4F28-A936-283E3CC739B8}" srcOrd="0" destOrd="0" presId="urn:microsoft.com/office/officeart/2005/8/layout/bList2#2"/>
    <dgm:cxn modelId="{92F0820F-AF56-473F-AA17-00095C39FCBF}" type="presOf" srcId="{475357A8-4D76-48F4-B15D-EDE7B7EA06DF}" destId="{BCAAB22F-703A-4D04-A9ED-A66AE8501829}" srcOrd="1" destOrd="0" presId="urn:microsoft.com/office/officeart/2005/8/layout/bList2#2"/>
    <dgm:cxn modelId="{4874C5E6-D264-4C79-8168-6F97D5585DDE}" type="presOf" srcId="{B99D3853-4A40-40F0-8682-F7CD92986BAE}" destId="{6AAD939E-074C-4952-B81B-A241F2B1C2D2}" srcOrd="1" destOrd="0" presId="urn:microsoft.com/office/officeart/2005/8/layout/bList2#2"/>
    <dgm:cxn modelId="{BFA0708A-06F1-4487-90A2-E7BF67251C26}" type="presParOf" srcId="{3C92F420-EA12-4A86-97F9-5639A5A1F778}" destId="{6671AD8E-CA57-47B7-BE87-CCB8CAFBE04B}" srcOrd="0" destOrd="0" presId="urn:microsoft.com/office/officeart/2005/8/layout/bList2#2"/>
    <dgm:cxn modelId="{ACB64DA5-EEDC-475F-A731-BF947C323661}" type="presParOf" srcId="{6671AD8E-CA57-47B7-BE87-CCB8CAFBE04B}" destId="{9FFF4937-90ED-4EF7-9B2C-6B35E7A21622}" srcOrd="0" destOrd="0" presId="urn:microsoft.com/office/officeart/2005/8/layout/bList2#2"/>
    <dgm:cxn modelId="{CD1AABBE-51CD-4856-950B-9113C3F59DBD}" type="presParOf" srcId="{6671AD8E-CA57-47B7-BE87-CCB8CAFBE04B}" destId="{CCADB806-4273-43BC-8B81-376646661EDA}" srcOrd="1" destOrd="0" presId="urn:microsoft.com/office/officeart/2005/8/layout/bList2#2"/>
    <dgm:cxn modelId="{35C762CA-1EB5-4668-A905-9395C3CCD0A2}" type="presParOf" srcId="{6671AD8E-CA57-47B7-BE87-CCB8CAFBE04B}" destId="{EDAA18F1-F4AC-4D69-A4DB-34B35500C2DC}" srcOrd="2" destOrd="0" presId="urn:microsoft.com/office/officeart/2005/8/layout/bList2#2"/>
    <dgm:cxn modelId="{F709ECFE-1F6D-4741-9815-85B1A0749AE7}" type="presParOf" srcId="{6671AD8E-CA57-47B7-BE87-CCB8CAFBE04B}" destId="{9607A18C-E08D-41CA-9E92-C2C6CF429678}" srcOrd="3" destOrd="0" presId="urn:microsoft.com/office/officeart/2005/8/layout/bList2#2"/>
    <dgm:cxn modelId="{1DE1160F-56C7-4764-9C35-AA27B48C4E96}" type="presParOf" srcId="{3C92F420-EA12-4A86-97F9-5639A5A1F778}" destId="{8C7DD5C5-4E86-4CAB-895E-06F427DC1574}" srcOrd="1" destOrd="0" presId="urn:microsoft.com/office/officeart/2005/8/layout/bList2#2"/>
    <dgm:cxn modelId="{4D1DA162-ED49-41BC-88E6-C3DFB703117B}" type="presParOf" srcId="{3C92F420-EA12-4A86-97F9-5639A5A1F778}" destId="{C4E5B6C0-0280-48F4-BEF3-F922732C8791}" srcOrd="2" destOrd="0" presId="urn:microsoft.com/office/officeart/2005/8/layout/bList2#2"/>
    <dgm:cxn modelId="{0CD44899-3A75-40F4-8E15-6F5600CA1268}" type="presParOf" srcId="{C4E5B6C0-0280-48F4-BEF3-F922732C8791}" destId="{6BD02A28-1DDC-4858-8115-9B1C8B6844AF}" srcOrd="0" destOrd="0" presId="urn:microsoft.com/office/officeart/2005/8/layout/bList2#2"/>
    <dgm:cxn modelId="{0D24CC7B-75C5-406C-9800-54560E908EE8}" type="presParOf" srcId="{C4E5B6C0-0280-48F4-BEF3-F922732C8791}" destId="{C11A1DF8-F0D5-4F28-A936-283E3CC739B8}" srcOrd="1" destOrd="0" presId="urn:microsoft.com/office/officeart/2005/8/layout/bList2#2"/>
    <dgm:cxn modelId="{776B9FC3-4213-4CF7-9DAF-F2D65DC96795}" type="presParOf" srcId="{C4E5B6C0-0280-48F4-BEF3-F922732C8791}" destId="{6AAD939E-074C-4952-B81B-A241F2B1C2D2}" srcOrd="2" destOrd="0" presId="urn:microsoft.com/office/officeart/2005/8/layout/bList2#2"/>
    <dgm:cxn modelId="{F6C58BC5-FF8D-475E-B096-DDB37C1ED329}" type="presParOf" srcId="{C4E5B6C0-0280-48F4-BEF3-F922732C8791}" destId="{47C74BBC-7BC8-4F48-97BA-2D156D0A7B3F}" srcOrd="3" destOrd="0" presId="urn:microsoft.com/office/officeart/2005/8/layout/bList2#2"/>
    <dgm:cxn modelId="{0D52EE26-B23A-4089-B0B3-F546A9AAD417}" type="presParOf" srcId="{3C92F420-EA12-4A86-97F9-5639A5A1F778}" destId="{8B4F23D5-C36B-44BF-B013-A4BFF4195B89}" srcOrd="3" destOrd="0" presId="urn:microsoft.com/office/officeart/2005/8/layout/bList2#2"/>
    <dgm:cxn modelId="{A1EB6BF8-8C3D-4BE4-A60A-9CC81FA04B22}" type="presParOf" srcId="{3C92F420-EA12-4A86-97F9-5639A5A1F778}" destId="{127BA4AE-E564-4E36-8F3D-74A03E758B09}" srcOrd="4" destOrd="0" presId="urn:microsoft.com/office/officeart/2005/8/layout/bList2#2"/>
    <dgm:cxn modelId="{45326BD7-2EC3-4C28-B5F4-F5D5FC41D86E}" type="presParOf" srcId="{127BA4AE-E564-4E36-8F3D-74A03E758B09}" destId="{6563DCE8-CCC5-4C37-908A-6DE3EEF5F7E6}" srcOrd="0" destOrd="0" presId="urn:microsoft.com/office/officeart/2005/8/layout/bList2#2"/>
    <dgm:cxn modelId="{6B256BC4-EA7E-4C2F-BB20-A594769209CD}" type="presParOf" srcId="{127BA4AE-E564-4E36-8F3D-74A03E758B09}" destId="{005C151A-7C18-4F7D-B5E6-D734A555E2EA}" srcOrd="1" destOrd="0" presId="urn:microsoft.com/office/officeart/2005/8/layout/bList2#2"/>
    <dgm:cxn modelId="{3A04B7F7-A0CE-4A1F-A7E7-D832116BCED5}" type="presParOf" srcId="{127BA4AE-E564-4E36-8F3D-74A03E758B09}" destId="{BCAAB22F-703A-4D04-A9ED-A66AE8501829}" srcOrd="2" destOrd="0" presId="urn:microsoft.com/office/officeart/2005/8/layout/bList2#2"/>
    <dgm:cxn modelId="{A869B1E5-6926-425E-B8A9-32C62A302794}" type="presParOf" srcId="{127BA4AE-E564-4E36-8F3D-74A03E758B09}" destId="{C25442B8-944A-4B81-BFBD-21C02F123196}" srcOrd="3" destOrd="0" presId="urn:microsoft.com/office/officeart/2005/8/layout/bList2#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D2290B-0D92-4F2E-9E42-BDB985100F8C}" type="doc">
      <dgm:prSet loTypeId="urn:microsoft.com/office/officeart/2005/8/layout/radial5" loCatId="cycle" qsTypeId="urn:microsoft.com/office/officeart/2005/8/quickstyle/simple1#2" qsCatId="simple" csTypeId="urn:microsoft.com/office/officeart/2005/8/colors/colorful2" csCatId="colorful" phldr="1"/>
      <dgm:spPr/>
      <dgm:t>
        <a:bodyPr/>
        <a:lstStyle/>
        <a:p>
          <a:endParaRPr lang="ru-RU"/>
        </a:p>
      </dgm:t>
    </dgm:pt>
    <dgm:pt modelId="{C9437E71-31A4-4396-A188-576DA834A702}">
      <dgm:prSet phldrT="[Текст]" custT="1"/>
      <dgm:spPr/>
      <dgm:t>
        <a:bodyPr/>
        <a:lstStyle/>
        <a:p>
          <a:r>
            <a:rPr lang="ru-RU" sz="1200" b="1" dirty="0" smtClean="0">
              <a:solidFill>
                <a:srgbClr val="002060"/>
              </a:solidFill>
            </a:rPr>
            <a:t>Комитет</a:t>
          </a:r>
          <a:r>
            <a:rPr lang="ru-RU" sz="1300" dirty="0" smtClean="0"/>
            <a:t> </a:t>
          </a:r>
          <a:endParaRPr lang="ru-RU" sz="1300" dirty="0"/>
        </a:p>
      </dgm:t>
    </dgm:pt>
    <dgm:pt modelId="{A7E78CAA-0620-4E3F-92D3-A8DE10B061E8}" type="parTrans" cxnId="{4E8102C6-A20B-42B5-A5F4-39E37FC6FD89}">
      <dgm:prSet/>
      <dgm:spPr/>
      <dgm:t>
        <a:bodyPr/>
        <a:lstStyle/>
        <a:p>
          <a:endParaRPr lang="ru-RU"/>
        </a:p>
      </dgm:t>
    </dgm:pt>
    <dgm:pt modelId="{DEA9CECE-67DF-45BB-85A3-31C2E7A6F6A2}" type="sibTrans" cxnId="{4E8102C6-A20B-42B5-A5F4-39E37FC6FD89}">
      <dgm:prSet/>
      <dgm:spPr/>
      <dgm:t>
        <a:bodyPr/>
        <a:lstStyle/>
        <a:p>
          <a:endParaRPr lang="ru-RU"/>
        </a:p>
      </dgm:t>
    </dgm:pt>
    <dgm:pt modelId="{92ADDF70-15E8-4A87-A9A3-3E902A9652C9}">
      <dgm:prSet phldrT="[Текст]" custT="1"/>
      <dgm:spPr/>
      <dgm:t>
        <a:bodyPr/>
        <a:lstStyle/>
        <a:p>
          <a:r>
            <a:rPr lang="ru-RU" sz="1200" b="1" dirty="0" smtClean="0">
              <a:solidFill>
                <a:srgbClr val="002060"/>
              </a:solidFill>
            </a:rPr>
            <a:t>Президент РФ</a:t>
          </a:r>
          <a:endParaRPr lang="ru-RU" sz="1200" b="1" dirty="0">
            <a:solidFill>
              <a:srgbClr val="002060"/>
            </a:solidFill>
          </a:endParaRPr>
        </a:p>
      </dgm:t>
    </dgm:pt>
    <dgm:pt modelId="{E49B45A0-A37E-479E-BC1D-547DE08D7FEB}" type="parTrans" cxnId="{8B973F9E-34EA-4163-A5CF-3EAF69C15FC5}">
      <dgm:prSet/>
      <dgm:spPr/>
      <dgm:t>
        <a:bodyPr/>
        <a:lstStyle/>
        <a:p>
          <a:endParaRPr lang="ru-RU" dirty="0"/>
        </a:p>
      </dgm:t>
    </dgm:pt>
    <dgm:pt modelId="{B1BFCEED-E304-441E-B6B2-8D360DEC5B8D}" type="sibTrans" cxnId="{8B973F9E-34EA-4163-A5CF-3EAF69C15FC5}">
      <dgm:prSet/>
      <dgm:spPr/>
      <dgm:t>
        <a:bodyPr/>
        <a:lstStyle/>
        <a:p>
          <a:endParaRPr lang="ru-RU"/>
        </a:p>
      </dgm:t>
    </dgm:pt>
    <dgm:pt modelId="{F4C5C950-5012-4D60-BE59-856EF10CFD0C}">
      <dgm:prSet phldrT="[Текст]" custT="1"/>
      <dgm:spPr/>
      <dgm:t>
        <a:bodyPr/>
        <a:lstStyle/>
        <a:p>
          <a:r>
            <a:rPr lang="ru-RU" sz="1200" b="1" dirty="0" smtClean="0">
              <a:solidFill>
                <a:srgbClr val="002060"/>
              </a:solidFill>
            </a:rPr>
            <a:t>ФОИВ,</a:t>
          </a:r>
        </a:p>
        <a:p>
          <a:r>
            <a:rPr lang="ru-RU" sz="1200" b="1" dirty="0" smtClean="0">
              <a:solidFill>
                <a:srgbClr val="002060"/>
              </a:solidFill>
            </a:rPr>
            <a:t>иные </a:t>
          </a:r>
        </a:p>
        <a:p>
          <a:r>
            <a:rPr lang="ru-RU" sz="1200" b="1" dirty="0" smtClean="0">
              <a:solidFill>
                <a:srgbClr val="002060"/>
              </a:solidFill>
            </a:rPr>
            <a:t>госорганы</a:t>
          </a:r>
        </a:p>
        <a:p>
          <a:endParaRPr lang="ru-RU" sz="1200" b="1" dirty="0">
            <a:solidFill>
              <a:srgbClr val="002060"/>
            </a:solidFill>
          </a:endParaRPr>
        </a:p>
      </dgm:t>
    </dgm:pt>
    <dgm:pt modelId="{EF3D6F2C-E572-46EA-88F9-3E3FBD89CBAF}" type="parTrans" cxnId="{5575F144-D9B2-47D3-B9FD-3A72CD909325}">
      <dgm:prSet/>
      <dgm:spPr/>
      <dgm:t>
        <a:bodyPr/>
        <a:lstStyle/>
        <a:p>
          <a:endParaRPr lang="ru-RU" dirty="0"/>
        </a:p>
      </dgm:t>
    </dgm:pt>
    <dgm:pt modelId="{C0EF1B0C-A0B7-4C48-978C-587F39BE3F56}" type="sibTrans" cxnId="{5575F144-D9B2-47D3-B9FD-3A72CD909325}">
      <dgm:prSet/>
      <dgm:spPr/>
      <dgm:t>
        <a:bodyPr/>
        <a:lstStyle/>
        <a:p>
          <a:endParaRPr lang="ru-RU"/>
        </a:p>
      </dgm:t>
    </dgm:pt>
    <dgm:pt modelId="{0930CC7D-0B89-455F-B072-502B7358DA5E}">
      <dgm:prSet phldrT="[Текст]"/>
      <dgm:spPr/>
      <dgm:t>
        <a:bodyPr/>
        <a:lstStyle/>
        <a:p>
          <a:r>
            <a:rPr lang="ru-RU" b="1" dirty="0" smtClean="0">
              <a:solidFill>
                <a:srgbClr val="002060"/>
              </a:solidFill>
            </a:rPr>
            <a:t>Уполномоченный  при Президенте РФ по правам ребенка</a:t>
          </a:r>
          <a:endParaRPr lang="ru-RU" b="1" dirty="0">
            <a:solidFill>
              <a:srgbClr val="002060"/>
            </a:solidFill>
          </a:endParaRPr>
        </a:p>
      </dgm:t>
    </dgm:pt>
    <dgm:pt modelId="{04C4D76F-8EB6-4426-875E-4325008A3327}" type="parTrans" cxnId="{6242C59B-57D6-458D-B246-23FB70519D62}">
      <dgm:prSet/>
      <dgm:spPr/>
      <dgm:t>
        <a:bodyPr/>
        <a:lstStyle/>
        <a:p>
          <a:endParaRPr lang="ru-RU" dirty="0"/>
        </a:p>
      </dgm:t>
    </dgm:pt>
    <dgm:pt modelId="{0A8C08DC-9D77-48D9-A0C9-E66DE6A284E0}" type="sibTrans" cxnId="{6242C59B-57D6-458D-B246-23FB70519D62}">
      <dgm:prSet/>
      <dgm:spPr/>
      <dgm:t>
        <a:bodyPr/>
        <a:lstStyle/>
        <a:p>
          <a:endParaRPr lang="ru-RU"/>
        </a:p>
      </dgm:t>
    </dgm:pt>
    <dgm:pt modelId="{3F3AF093-674B-4DEC-9F35-AB9612676F5E}">
      <dgm:prSet phldrT="[Текст]" custT="1"/>
      <dgm:spPr/>
      <dgm:t>
        <a:bodyPr/>
        <a:lstStyle/>
        <a:p>
          <a:r>
            <a:rPr lang="ru-RU" sz="800" b="1" dirty="0" smtClean="0">
              <a:solidFill>
                <a:srgbClr val="002060"/>
              </a:solidFill>
            </a:rPr>
            <a:t>Общественные</a:t>
          </a:r>
          <a:r>
            <a:rPr lang="ru-RU" sz="900" b="1" dirty="0" smtClean="0">
              <a:solidFill>
                <a:srgbClr val="002060"/>
              </a:solidFill>
            </a:rPr>
            <a:t> организации</a:t>
          </a:r>
          <a:endParaRPr lang="ru-RU" sz="900" b="1" dirty="0">
            <a:solidFill>
              <a:srgbClr val="002060"/>
            </a:solidFill>
          </a:endParaRPr>
        </a:p>
      </dgm:t>
    </dgm:pt>
    <dgm:pt modelId="{064FE50B-C314-4AB4-9DA4-7340E5E1885E}" type="parTrans" cxnId="{5A57EA41-BE7C-4EF2-BF8E-31402BAEE9D5}">
      <dgm:prSet/>
      <dgm:spPr/>
      <dgm:t>
        <a:bodyPr/>
        <a:lstStyle/>
        <a:p>
          <a:endParaRPr lang="ru-RU" dirty="0"/>
        </a:p>
      </dgm:t>
    </dgm:pt>
    <dgm:pt modelId="{4A5A49AD-95E3-4CD7-AF91-304647A1384F}" type="sibTrans" cxnId="{5A57EA41-BE7C-4EF2-BF8E-31402BAEE9D5}">
      <dgm:prSet/>
      <dgm:spPr/>
      <dgm:t>
        <a:bodyPr/>
        <a:lstStyle/>
        <a:p>
          <a:endParaRPr lang="ru-RU"/>
        </a:p>
      </dgm:t>
    </dgm:pt>
    <dgm:pt modelId="{83A54D9B-F99B-48B2-9F0E-0E264408F345}">
      <dgm:prSet custT="1"/>
      <dgm:spPr/>
      <dgm:t>
        <a:bodyPr/>
        <a:lstStyle/>
        <a:p>
          <a:r>
            <a:rPr lang="ru-RU" sz="1200" b="1" dirty="0" smtClean="0">
              <a:solidFill>
                <a:srgbClr val="002060"/>
              </a:solidFill>
            </a:rPr>
            <a:t>Комитеты ГД</a:t>
          </a:r>
          <a:endParaRPr lang="ru-RU" sz="1200" b="1" dirty="0">
            <a:solidFill>
              <a:srgbClr val="002060"/>
            </a:solidFill>
          </a:endParaRPr>
        </a:p>
      </dgm:t>
    </dgm:pt>
    <dgm:pt modelId="{A838E5C5-D92F-40AC-B0B9-B5416F9216A7}" type="parTrans" cxnId="{9118D7C7-4AF1-475A-A521-52A91B9BDF93}">
      <dgm:prSet/>
      <dgm:spPr/>
      <dgm:t>
        <a:bodyPr/>
        <a:lstStyle/>
        <a:p>
          <a:endParaRPr lang="ru-RU" dirty="0"/>
        </a:p>
      </dgm:t>
    </dgm:pt>
    <dgm:pt modelId="{23F5E25B-7BDD-4EBE-99E0-0C4397F5F5CA}" type="sibTrans" cxnId="{9118D7C7-4AF1-475A-A521-52A91B9BDF93}">
      <dgm:prSet/>
      <dgm:spPr/>
      <dgm:t>
        <a:bodyPr/>
        <a:lstStyle/>
        <a:p>
          <a:endParaRPr lang="ru-RU"/>
        </a:p>
      </dgm:t>
    </dgm:pt>
    <dgm:pt modelId="{216E0B0F-A885-468D-9930-D37702638EB5}">
      <dgm:prSet custT="1"/>
      <dgm:spPr/>
      <dgm:t>
        <a:bodyPr/>
        <a:lstStyle/>
        <a:p>
          <a:r>
            <a:rPr lang="ru-RU" sz="1200" b="1" dirty="0" smtClean="0">
              <a:solidFill>
                <a:srgbClr val="002060"/>
              </a:solidFill>
            </a:rPr>
            <a:t>Субъекты РФ</a:t>
          </a:r>
          <a:endParaRPr lang="ru-RU" sz="1200" b="1" dirty="0">
            <a:solidFill>
              <a:srgbClr val="002060"/>
            </a:solidFill>
          </a:endParaRPr>
        </a:p>
      </dgm:t>
    </dgm:pt>
    <dgm:pt modelId="{F9B7949F-9EA7-4337-A576-E63787FAC367}" type="parTrans" cxnId="{BB79B683-A0FA-400B-8B36-2B8DDABA9BB6}">
      <dgm:prSet/>
      <dgm:spPr/>
      <dgm:t>
        <a:bodyPr/>
        <a:lstStyle/>
        <a:p>
          <a:endParaRPr lang="ru-RU" dirty="0"/>
        </a:p>
      </dgm:t>
    </dgm:pt>
    <dgm:pt modelId="{22390548-D68E-4D04-99FF-5B9BB0EBB161}" type="sibTrans" cxnId="{BB79B683-A0FA-400B-8B36-2B8DDABA9BB6}">
      <dgm:prSet/>
      <dgm:spPr/>
      <dgm:t>
        <a:bodyPr/>
        <a:lstStyle/>
        <a:p>
          <a:endParaRPr lang="ru-RU"/>
        </a:p>
      </dgm:t>
    </dgm:pt>
    <dgm:pt modelId="{708EEC55-7E2F-4AF8-92A6-12C282709485}">
      <dgm:prSet custT="1"/>
      <dgm:spPr/>
      <dgm:t>
        <a:bodyPr/>
        <a:lstStyle/>
        <a:p>
          <a:r>
            <a:rPr lang="ru-RU" sz="1100" b="1" dirty="0" smtClean="0">
              <a:solidFill>
                <a:srgbClr val="002060"/>
              </a:solidFill>
            </a:rPr>
            <a:t>Избиратели</a:t>
          </a:r>
          <a:endParaRPr lang="ru-RU" sz="1100" b="1" dirty="0">
            <a:solidFill>
              <a:srgbClr val="002060"/>
            </a:solidFill>
          </a:endParaRPr>
        </a:p>
      </dgm:t>
    </dgm:pt>
    <dgm:pt modelId="{268263EC-8ED6-4FE3-81E4-4B9A694AAE3F}" type="parTrans" cxnId="{D21557D9-D6A4-4E96-9F7E-B5308F8D6F4C}">
      <dgm:prSet/>
      <dgm:spPr/>
      <dgm:t>
        <a:bodyPr/>
        <a:lstStyle/>
        <a:p>
          <a:endParaRPr lang="ru-RU" dirty="0"/>
        </a:p>
      </dgm:t>
    </dgm:pt>
    <dgm:pt modelId="{6E4454CA-E720-497E-A0DF-A4F857F35457}" type="sibTrans" cxnId="{D21557D9-D6A4-4E96-9F7E-B5308F8D6F4C}">
      <dgm:prSet/>
      <dgm:spPr/>
      <dgm:t>
        <a:bodyPr/>
        <a:lstStyle/>
        <a:p>
          <a:endParaRPr lang="ru-RU"/>
        </a:p>
      </dgm:t>
    </dgm:pt>
    <dgm:pt modelId="{E436853B-22B2-4F91-ACCC-3DF3C78B323C}">
      <dgm:prSet custT="1"/>
      <dgm:spPr/>
      <dgm:t>
        <a:bodyPr/>
        <a:lstStyle/>
        <a:p>
          <a:r>
            <a:rPr lang="ru-RU" sz="1200" dirty="0" smtClean="0">
              <a:solidFill>
                <a:srgbClr val="002060"/>
              </a:solidFill>
            </a:rPr>
            <a:t>Счетная палата РФ</a:t>
          </a:r>
          <a:endParaRPr lang="ru-RU" sz="1200" dirty="0">
            <a:solidFill>
              <a:srgbClr val="002060"/>
            </a:solidFill>
          </a:endParaRPr>
        </a:p>
      </dgm:t>
    </dgm:pt>
    <dgm:pt modelId="{BFCB43A8-94BB-4B3D-9E6B-0C02CDFB6918}" type="parTrans" cxnId="{39120DD2-AA56-430E-84AD-8FD3CE746964}">
      <dgm:prSet/>
      <dgm:spPr/>
      <dgm:t>
        <a:bodyPr/>
        <a:lstStyle/>
        <a:p>
          <a:endParaRPr lang="ru-RU" dirty="0"/>
        </a:p>
      </dgm:t>
    </dgm:pt>
    <dgm:pt modelId="{D9FCEBBD-67F4-4AF1-BE48-EB2F5EF50A76}" type="sibTrans" cxnId="{39120DD2-AA56-430E-84AD-8FD3CE746964}">
      <dgm:prSet/>
      <dgm:spPr/>
      <dgm:t>
        <a:bodyPr/>
        <a:lstStyle/>
        <a:p>
          <a:endParaRPr lang="ru-RU"/>
        </a:p>
      </dgm:t>
    </dgm:pt>
    <dgm:pt modelId="{8F84ACFA-1CCA-4780-8875-194CCC111FCC}">
      <dgm:prSet custT="1"/>
      <dgm:spPr/>
      <dgm:t>
        <a:bodyPr/>
        <a:lstStyle/>
        <a:p>
          <a:r>
            <a:rPr lang="ru-RU" sz="1000" dirty="0" smtClean="0">
              <a:solidFill>
                <a:srgbClr val="002060"/>
              </a:solidFill>
            </a:rPr>
            <a:t>Общественная палата РФ</a:t>
          </a:r>
          <a:endParaRPr lang="ru-RU" sz="1000" dirty="0">
            <a:solidFill>
              <a:srgbClr val="002060"/>
            </a:solidFill>
          </a:endParaRPr>
        </a:p>
      </dgm:t>
    </dgm:pt>
    <dgm:pt modelId="{1C91645E-CE87-4022-8F2F-F8718C58F921}" type="parTrans" cxnId="{4A8D7FBB-5C0D-4AF1-A77F-36812EB594B3}">
      <dgm:prSet/>
      <dgm:spPr/>
      <dgm:t>
        <a:bodyPr/>
        <a:lstStyle/>
        <a:p>
          <a:endParaRPr lang="ru-RU" dirty="0"/>
        </a:p>
      </dgm:t>
    </dgm:pt>
    <dgm:pt modelId="{ED4E1DBB-2D5B-45B3-AF36-0FE31F5A8100}" type="sibTrans" cxnId="{4A8D7FBB-5C0D-4AF1-A77F-36812EB594B3}">
      <dgm:prSet/>
      <dgm:spPr/>
      <dgm:t>
        <a:bodyPr/>
        <a:lstStyle/>
        <a:p>
          <a:endParaRPr lang="ru-RU"/>
        </a:p>
      </dgm:t>
    </dgm:pt>
    <dgm:pt modelId="{7B009C06-649C-4809-9978-973CD9895493}">
      <dgm:prSet custT="1"/>
      <dgm:spPr/>
      <dgm:t>
        <a:bodyPr/>
        <a:lstStyle/>
        <a:p>
          <a:r>
            <a:rPr lang="ru-RU" sz="1100" b="1" dirty="0" smtClean="0">
              <a:solidFill>
                <a:srgbClr val="002060"/>
              </a:solidFill>
            </a:rPr>
            <a:t>Совет</a:t>
          </a:r>
          <a:r>
            <a:rPr lang="ru-RU" sz="700" b="1" dirty="0" smtClean="0">
              <a:solidFill>
                <a:srgbClr val="002060"/>
              </a:solidFill>
            </a:rPr>
            <a:t> </a:t>
          </a:r>
          <a:r>
            <a:rPr lang="ru-RU" sz="1100" b="1" dirty="0" smtClean="0">
              <a:solidFill>
                <a:srgbClr val="002060"/>
              </a:solidFill>
            </a:rPr>
            <a:t>Федерации</a:t>
          </a:r>
          <a:endParaRPr lang="ru-RU" sz="700" b="1" dirty="0">
            <a:solidFill>
              <a:srgbClr val="002060"/>
            </a:solidFill>
          </a:endParaRPr>
        </a:p>
      </dgm:t>
    </dgm:pt>
    <dgm:pt modelId="{21A2C758-3A77-43DE-BDFA-5A821DB74239}" type="parTrans" cxnId="{B243AFC5-85AF-4DBB-A303-28E28D80EB7A}">
      <dgm:prSet/>
      <dgm:spPr/>
      <dgm:t>
        <a:bodyPr/>
        <a:lstStyle/>
        <a:p>
          <a:endParaRPr lang="ru-RU" dirty="0"/>
        </a:p>
      </dgm:t>
    </dgm:pt>
    <dgm:pt modelId="{7C68E21E-0D07-4D6E-BD4E-93B97D914257}" type="sibTrans" cxnId="{B243AFC5-85AF-4DBB-A303-28E28D80EB7A}">
      <dgm:prSet/>
      <dgm:spPr/>
      <dgm:t>
        <a:bodyPr/>
        <a:lstStyle/>
        <a:p>
          <a:endParaRPr lang="ru-RU"/>
        </a:p>
      </dgm:t>
    </dgm:pt>
    <dgm:pt modelId="{250527B1-5362-43A4-AB95-95019F9D1C69}" type="pres">
      <dgm:prSet presAssocID="{53D2290B-0D92-4F2E-9E42-BDB985100F8C}" presName="Name0" presStyleCnt="0">
        <dgm:presLayoutVars>
          <dgm:chMax val="1"/>
          <dgm:dir/>
          <dgm:animLvl val="ctr"/>
          <dgm:resizeHandles val="exact"/>
        </dgm:presLayoutVars>
      </dgm:prSet>
      <dgm:spPr/>
      <dgm:t>
        <a:bodyPr/>
        <a:lstStyle/>
        <a:p>
          <a:endParaRPr lang="ru-RU"/>
        </a:p>
      </dgm:t>
    </dgm:pt>
    <dgm:pt modelId="{56EF0F73-9447-49F9-9EB4-63113643D2CA}" type="pres">
      <dgm:prSet presAssocID="{C9437E71-31A4-4396-A188-576DA834A702}" presName="centerShape" presStyleLbl="node0" presStyleIdx="0" presStyleCnt="1"/>
      <dgm:spPr/>
      <dgm:t>
        <a:bodyPr/>
        <a:lstStyle/>
        <a:p>
          <a:endParaRPr lang="ru-RU"/>
        </a:p>
      </dgm:t>
    </dgm:pt>
    <dgm:pt modelId="{EF7490AF-45D8-4304-A740-A29C07F4AD3F}" type="pres">
      <dgm:prSet presAssocID="{E49B45A0-A37E-479E-BC1D-547DE08D7FEB}" presName="parTrans" presStyleLbl="sibTrans2D1" presStyleIdx="0" presStyleCnt="10"/>
      <dgm:spPr/>
      <dgm:t>
        <a:bodyPr/>
        <a:lstStyle/>
        <a:p>
          <a:endParaRPr lang="ru-RU"/>
        </a:p>
      </dgm:t>
    </dgm:pt>
    <dgm:pt modelId="{5D0B07CC-DE8C-43C7-A2FB-55E90118E570}" type="pres">
      <dgm:prSet presAssocID="{E49B45A0-A37E-479E-BC1D-547DE08D7FEB}" presName="connectorText" presStyleLbl="sibTrans2D1" presStyleIdx="0" presStyleCnt="10"/>
      <dgm:spPr/>
      <dgm:t>
        <a:bodyPr/>
        <a:lstStyle/>
        <a:p>
          <a:endParaRPr lang="ru-RU"/>
        </a:p>
      </dgm:t>
    </dgm:pt>
    <dgm:pt modelId="{4E5C1BB8-EC76-4951-B39C-5EAF51B96A5F}" type="pres">
      <dgm:prSet presAssocID="{92ADDF70-15E8-4A87-A9A3-3E902A9652C9}" presName="node" presStyleLbl="node1" presStyleIdx="0" presStyleCnt="10">
        <dgm:presLayoutVars>
          <dgm:bulletEnabled val="1"/>
        </dgm:presLayoutVars>
      </dgm:prSet>
      <dgm:spPr/>
      <dgm:t>
        <a:bodyPr/>
        <a:lstStyle/>
        <a:p>
          <a:endParaRPr lang="ru-RU"/>
        </a:p>
      </dgm:t>
    </dgm:pt>
    <dgm:pt modelId="{72D1422C-CD9D-47EF-876E-BF4847F6BFBA}" type="pres">
      <dgm:prSet presAssocID="{21A2C758-3A77-43DE-BDFA-5A821DB74239}" presName="parTrans" presStyleLbl="sibTrans2D1" presStyleIdx="1" presStyleCnt="10"/>
      <dgm:spPr/>
      <dgm:t>
        <a:bodyPr/>
        <a:lstStyle/>
        <a:p>
          <a:endParaRPr lang="ru-RU"/>
        </a:p>
      </dgm:t>
    </dgm:pt>
    <dgm:pt modelId="{0FDE0796-8639-4F81-92FE-422FAB57B06E}" type="pres">
      <dgm:prSet presAssocID="{21A2C758-3A77-43DE-BDFA-5A821DB74239}" presName="connectorText" presStyleLbl="sibTrans2D1" presStyleIdx="1" presStyleCnt="10"/>
      <dgm:spPr/>
      <dgm:t>
        <a:bodyPr/>
        <a:lstStyle/>
        <a:p>
          <a:endParaRPr lang="ru-RU"/>
        </a:p>
      </dgm:t>
    </dgm:pt>
    <dgm:pt modelId="{65D4B76A-E432-44CC-AD70-36DBD5D21895}" type="pres">
      <dgm:prSet presAssocID="{7B009C06-649C-4809-9978-973CD9895493}" presName="node" presStyleLbl="node1" presStyleIdx="1" presStyleCnt="10">
        <dgm:presLayoutVars>
          <dgm:bulletEnabled val="1"/>
        </dgm:presLayoutVars>
      </dgm:prSet>
      <dgm:spPr/>
      <dgm:t>
        <a:bodyPr/>
        <a:lstStyle/>
        <a:p>
          <a:endParaRPr lang="ru-RU"/>
        </a:p>
      </dgm:t>
    </dgm:pt>
    <dgm:pt modelId="{4C5C44C6-78E4-4A30-B2FD-1E3237AE4DB8}" type="pres">
      <dgm:prSet presAssocID="{A838E5C5-D92F-40AC-B0B9-B5416F9216A7}" presName="parTrans" presStyleLbl="sibTrans2D1" presStyleIdx="2" presStyleCnt="10"/>
      <dgm:spPr/>
      <dgm:t>
        <a:bodyPr/>
        <a:lstStyle/>
        <a:p>
          <a:endParaRPr lang="ru-RU"/>
        </a:p>
      </dgm:t>
    </dgm:pt>
    <dgm:pt modelId="{ED1A5DE8-79E4-4D21-97E6-7E6A6F741308}" type="pres">
      <dgm:prSet presAssocID="{A838E5C5-D92F-40AC-B0B9-B5416F9216A7}" presName="connectorText" presStyleLbl="sibTrans2D1" presStyleIdx="2" presStyleCnt="10"/>
      <dgm:spPr/>
      <dgm:t>
        <a:bodyPr/>
        <a:lstStyle/>
        <a:p>
          <a:endParaRPr lang="ru-RU"/>
        </a:p>
      </dgm:t>
    </dgm:pt>
    <dgm:pt modelId="{68A18343-1677-4942-A686-132831AED494}" type="pres">
      <dgm:prSet presAssocID="{83A54D9B-F99B-48B2-9F0E-0E264408F345}" presName="node" presStyleLbl="node1" presStyleIdx="2" presStyleCnt="10">
        <dgm:presLayoutVars>
          <dgm:bulletEnabled val="1"/>
        </dgm:presLayoutVars>
      </dgm:prSet>
      <dgm:spPr/>
      <dgm:t>
        <a:bodyPr/>
        <a:lstStyle/>
        <a:p>
          <a:endParaRPr lang="ru-RU"/>
        </a:p>
      </dgm:t>
    </dgm:pt>
    <dgm:pt modelId="{CE69BD70-F324-4952-AE30-EA64C7A508AF}" type="pres">
      <dgm:prSet presAssocID="{EF3D6F2C-E572-46EA-88F9-3E3FBD89CBAF}" presName="parTrans" presStyleLbl="sibTrans2D1" presStyleIdx="3" presStyleCnt="10"/>
      <dgm:spPr/>
      <dgm:t>
        <a:bodyPr/>
        <a:lstStyle/>
        <a:p>
          <a:endParaRPr lang="ru-RU"/>
        </a:p>
      </dgm:t>
    </dgm:pt>
    <dgm:pt modelId="{D71CE598-C589-4EAB-BEAD-843134C63AC7}" type="pres">
      <dgm:prSet presAssocID="{EF3D6F2C-E572-46EA-88F9-3E3FBD89CBAF}" presName="connectorText" presStyleLbl="sibTrans2D1" presStyleIdx="3" presStyleCnt="10"/>
      <dgm:spPr/>
      <dgm:t>
        <a:bodyPr/>
        <a:lstStyle/>
        <a:p>
          <a:endParaRPr lang="ru-RU"/>
        </a:p>
      </dgm:t>
    </dgm:pt>
    <dgm:pt modelId="{614C458F-8247-4C72-8456-965BB2BC1F26}" type="pres">
      <dgm:prSet presAssocID="{F4C5C950-5012-4D60-BE59-856EF10CFD0C}" presName="node" presStyleLbl="node1" presStyleIdx="3" presStyleCnt="10">
        <dgm:presLayoutVars>
          <dgm:bulletEnabled val="1"/>
        </dgm:presLayoutVars>
      </dgm:prSet>
      <dgm:spPr/>
      <dgm:t>
        <a:bodyPr/>
        <a:lstStyle/>
        <a:p>
          <a:endParaRPr lang="ru-RU"/>
        </a:p>
      </dgm:t>
    </dgm:pt>
    <dgm:pt modelId="{27B6F12F-F10F-43A6-BEAD-C4AAAEEE1A01}" type="pres">
      <dgm:prSet presAssocID="{04C4D76F-8EB6-4426-875E-4325008A3327}" presName="parTrans" presStyleLbl="sibTrans2D1" presStyleIdx="4" presStyleCnt="10"/>
      <dgm:spPr/>
      <dgm:t>
        <a:bodyPr/>
        <a:lstStyle/>
        <a:p>
          <a:endParaRPr lang="ru-RU"/>
        </a:p>
      </dgm:t>
    </dgm:pt>
    <dgm:pt modelId="{A760C222-C654-462D-A247-3F80426CE0A2}" type="pres">
      <dgm:prSet presAssocID="{04C4D76F-8EB6-4426-875E-4325008A3327}" presName="connectorText" presStyleLbl="sibTrans2D1" presStyleIdx="4" presStyleCnt="10"/>
      <dgm:spPr/>
      <dgm:t>
        <a:bodyPr/>
        <a:lstStyle/>
        <a:p>
          <a:endParaRPr lang="ru-RU"/>
        </a:p>
      </dgm:t>
    </dgm:pt>
    <dgm:pt modelId="{10717244-36F8-4881-B160-C96433977399}" type="pres">
      <dgm:prSet presAssocID="{0930CC7D-0B89-455F-B072-502B7358DA5E}" presName="node" presStyleLbl="node1" presStyleIdx="4" presStyleCnt="10">
        <dgm:presLayoutVars>
          <dgm:bulletEnabled val="1"/>
        </dgm:presLayoutVars>
      </dgm:prSet>
      <dgm:spPr/>
      <dgm:t>
        <a:bodyPr/>
        <a:lstStyle/>
        <a:p>
          <a:endParaRPr lang="ru-RU"/>
        </a:p>
      </dgm:t>
    </dgm:pt>
    <dgm:pt modelId="{95FAEA96-7A15-49E2-AA1E-D45EC0DDC472}" type="pres">
      <dgm:prSet presAssocID="{BFCB43A8-94BB-4B3D-9E6B-0C02CDFB6918}" presName="parTrans" presStyleLbl="sibTrans2D1" presStyleIdx="5" presStyleCnt="10"/>
      <dgm:spPr/>
      <dgm:t>
        <a:bodyPr/>
        <a:lstStyle/>
        <a:p>
          <a:endParaRPr lang="ru-RU"/>
        </a:p>
      </dgm:t>
    </dgm:pt>
    <dgm:pt modelId="{20BF5054-E1D2-484D-BFC6-DD1C01EC77F0}" type="pres">
      <dgm:prSet presAssocID="{BFCB43A8-94BB-4B3D-9E6B-0C02CDFB6918}" presName="connectorText" presStyleLbl="sibTrans2D1" presStyleIdx="5" presStyleCnt="10"/>
      <dgm:spPr/>
      <dgm:t>
        <a:bodyPr/>
        <a:lstStyle/>
        <a:p>
          <a:endParaRPr lang="ru-RU"/>
        </a:p>
      </dgm:t>
    </dgm:pt>
    <dgm:pt modelId="{03108832-782B-44D0-BC6F-B409F0CB1E32}" type="pres">
      <dgm:prSet presAssocID="{E436853B-22B2-4F91-ACCC-3DF3C78B323C}" presName="node" presStyleLbl="node1" presStyleIdx="5" presStyleCnt="10">
        <dgm:presLayoutVars>
          <dgm:bulletEnabled val="1"/>
        </dgm:presLayoutVars>
      </dgm:prSet>
      <dgm:spPr/>
      <dgm:t>
        <a:bodyPr/>
        <a:lstStyle/>
        <a:p>
          <a:endParaRPr lang="ru-RU"/>
        </a:p>
      </dgm:t>
    </dgm:pt>
    <dgm:pt modelId="{CACCB2FF-3B89-4505-8AE2-F73D67D042DE}" type="pres">
      <dgm:prSet presAssocID="{1C91645E-CE87-4022-8F2F-F8718C58F921}" presName="parTrans" presStyleLbl="sibTrans2D1" presStyleIdx="6" presStyleCnt="10"/>
      <dgm:spPr/>
      <dgm:t>
        <a:bodyPr/>
        <a:lstStyle/>
        <a:p>
          <a:endParaRPr lang="ru-RU"/>
        </a:p>
      </dgm:t>
    </dgm:pt>
    <dgm:pt modelId="{189212F7-1754-4926-8AD9-1F3C59ADD7E8}" type="pres">
      <dgm:prSet presAssocID="{1C91645E-CE87-4022-8F2F-F8718C58F921}" presName="connectorText" presStyleLbl="sibTrans2D1" presStyleIdx="6" presStyleCnt="10"/>
      <dgm:spPr/>
      <dgm:t>
        <a:bodyPr/>
        <a:lstStyle/>
        <a:p>
          <a:endParaRPr lang="ru-RU"/>
        </a:p>
      </dgm:t>
    </dgm:pt>
    <dgm:pt modelId="{81999B7C-CC43-4827-8C60-5497F9A3C235}" type="pres">
      <dgm:prSet presAssocID="{8F84ACFA-1CCA-4780-8875-194CCC111FCC}" presName="node" presStyleLbl="node1" presStyleIdx="6" presStyleCnt="10">
        <dgm:presLayoutVars>
          <dgm:bulletEnabled val="1"/>
        </dgm:presLayoutVars>
      </dgm:prSet>
      <dgm:spPr/>
      <dgm:t>
        <a:bodyPr/>
        <a:lstStyle/>
        <a:p>
          <a:endParaRPr lang="ru-RU"/>
        </a:p>
      </dgm:t>
    </dgm:pt>
    <dgm:pt modelId="{014F1417-6439-42F6-8FB1-E625970CE69E}" type="pres">
      <dgm:prSet presAssocID="{268263EC-8ED6-4FE3-81E4-4B9A694AAE3F}" presName="parTrans" presStyleLbl="sibTrans2D1" presStyleIdx="7" presStyleCnt="10"/>
      <dgm:spPr/>
      <dgm:t>
        <a:bodyPr/>
        <a:lstStyle/>
        <a:p>
          <a:endParaRPr lang="ru-RU"/>
        </a:p>
      </dgm:t>
    </dgm:pt>
    <dgm:pt modelId="{03060F98-878B-4C61-A86F-1911CC9C7ACF}" type="pres">
      <dgm:prSet presAssocID="{268263EC-8ED6-4FE3-81E4-4B9A694AAE3F}" presName="connectorText" presStyleLbl="sibTrans2D1" presStyleIdx="7" presStyleCnt="10"/>
      <dgm:spPr/>
      <dgm:t>
        <a:bodyPr/>
        <a:lstStyle/>
        <a:p>
          <a:endParaRPr lang="ru-RU"/>
        </a:p>
      </dgm:t>
    </dgm:pt>
    <dgm:pt modelId="{1EF820B4-B67C-40BF-BDD3-52E49D25F33C}" type="pres">
      <dgm:prSet presAssocID="{708EEC55-7E2F-4AF8-92A6-12C282709485}" presName="node" presStyleLbl="node1" presStyleIdx="7" presStyleCnt="10">
        <dgm:presLayoutVars>
          <dgm:bulletEnabled val="1"/>
        </dgm:presLayoutVars>
      </dgm:prSet>
      <dgm:spPr/>
      <dgm:t>
        <a:bodyPr/>
        <a:lstStyle/>
        <a:p>
          <a:endParaRPr lang="ru-RU"/>
        </a:p>
      </dgm:t>
    </dgm:pt>
    <dgm:pt modelId="{A8D64032-B056-484B-9F52-9BD4CE46734C}" type="pres">
      <dgm:prSet presAssocID="{064FE50B-C314-4AB4-9DA4-7340E5E1885E}" presName="parTrans" presStyleLbl="sibTrans2D1" presStyleIdx="8" presStyleCnt="10"/>
      <dgm:spPr/>
      <dgm:t>
        <a:bodyPr/>
        <a:lstStyle/>
        <a:p>
          <a:endParaRPr lang="ru-RU"/>
        </a:p>
      </dgm:t>
    </dgm:pt>
    <dgm:pt modelId="{13702789-3E88-447B-A3F5-E4100E522DF0}" type="pres">
      <dgm:prSet presAssocID="{064FE50B-C314-4AB4-9DA4-7340E5E1885E}" presName="connectorText" presStyleLbl="sibTrans2D1" presStyleIdx="8" presStyleCnt="10"/>
      <dgm:spPr/>
      <dgm:t>
        <a:bodyPr/>
        <a:lstStyle/>
        <a:p>
          <a:endParaRPr lang="ru-RU"/>
        </a:p>
      </dgm:t>
    </dgm:pt>
    <dgm:pt modelId="{DF106F56-308C-46DF-AC9C-431E743DE302}" type="pres">
      <dgm:prSet presAssocID="{3F3AF093-674B-4DEC-9F35-AB9612676F5E}" presName="node" presStyleLbl="node1" presStyleIdx="8" presStyleCnt="10">
        <dgm:presLayoutVars>
          <dgm:bulletEnabled val="1"/>
        </dgm:presLayoutVars>
      </dgm:prSet>
      <dgm:spPr/>
      <dgm:t>
        <a:bodyPr/>
        <a:lstStyle/>
        <a:p>
          <a:endParaRPr lang="ru-RU"/>
        </a:p>
      </dgm:t>
    </dgm:pt>
    <dgm:pt modelId="{DE8063A7-0870-4F07-A2B1-EA9A40698DDB}" type="pres">
      <dgm:prSet presAssocID="{F9B7949F-9EA7-4337-A576-E63787FAC367}" presName="parTrans" presStyleLbl="sibTrans2D1" presStyleIdx="9" presStyleCnt="10"/>
      <dgm:spPr/>
      <dgm:t>
        <a:bodyPr/>
        <a:lstStyle/>
        <a:p>
          <a:endParaRPr lang="ru-RU"/>
        </a:p>
      </dgm:t>
    </dgm:pt>
    <dgm:pt modelId="{310C2CA5-6CBF-446E-A886-726A8D20850C}" type="pres">
      <dgm:prSet presAssocID="{F9B7949F-9EA7-4337-A576-E63787FAC367}" presName="connectorText" presStyleLbl="sibTrans2D1" presStyleIdx="9" presStyleCnt="10"/>
      <dgm:spPr/>
      <dgm:t>
        <a:bodyPr/>
        <a:lstStyle/>
        <a:p>
          <a:endParaRPr lang="ru-RU"/>
        </a:p>
      </dgm:t>
    </dgm:pt>
    <dgm:pt modelId="{B078D1CC-F34C-47D3-8E08-1110A2BF9FDA}" type="pres">
      <dgm:prSet presAssocID="{216E0B0F-A885-468D-9930-D37702638EB5}" presName="node" presStyleLbl="node1" presStyleIdx="9" presStyleCnt="10">
        <dgm:presLayoutVars>
          <dgm:bulletEnabled val="1"/>
        </dgm:presLayoutVars>
      </dgm:prSet>
      <dgm:spPr/>
      <dgm:t>
        <a:bodyPr/>
        <a:lstStyle/>
        <a:p>
          <a:endParaRPr lang="ru-RU"/>
        </a:p>
      </dgm:t>
    </dgm:pt>
  </dgm:ptLst>
  <dgm:cxnLst>
    <dgm:cxn modelId="{9118D7C7-4AF1-475A-A521-52A91B9BDF93}" srcId="{C9437E71-31A4-4396-A188-576DA834A702}" destId="{83A54D9B-F99B-48B2-9F0E-0E264408F345}" srcOrd="2" destOrd="0" parTransId="{A838E5C5-D92F-40AC-B0B9-B5416F9216A7}" sibTransId="{23F5E25B-7BDD-4EBE-99E0-0C4397F5F5CA}"/>
    <dgm:cxn modelId="{50FD6DE2-D43C-484E-B8F5-B7B4DEB2B430}" type="presOf" srcId="{1C91645E-CE87-4022-8F2F-F8718C58F921}" destId="{189212F7-1754-4926-8AD9-1F3C59ADD7E8}" srcOrd="1" destOrd="0" presId="urn:microsoft.com/office/officeart/2005/8/layout/radial5"/>
    <dgm:cxn modelId="{5A57EA41-BE7C-4EF2-BF8E-31402BAEE9D5}" srcId="{C9437E71-31A4-4396-A188-576DA834A702}" destId="{3F3AF093-674B-4DEC-9F35-AB9612676F5E}" srcOrd="8" destOrd="0" parTransId="{064FE50B-C314-4AB4-9DA4-7340E5E1885E}" sibTransId="{4A5A49AD-95E3-4CD7-AF91-304647A1384F}"/>
    <dgm:cxn modelId="{E4F09585-CF5E-4FC6-89B7-93D85FACB2C0}" type="presOf" srcId="{0930CC7D-0B89-455F-B072-502B7358DA5E}" destId="{10717244-36F8-4881-B160-C96433977399}" srcOrd="0" destOrd="0" presId="urn:microsoft.com/office/officeart/2005/8/layout/radial5"/>
    <dgm:cxn modelId="{8B893C4A-DB4D-4D08-8E35-49B053F24B13}" type="presOf" srcId="{BFCB43A8-94BB-4B3D-9E6B-0C02CDFB6918}" destId="{95FAEA96-7A15-49E2-AA1E-D45EC0DDC472}" srcOrd="0" destOrd="0" presId="urn:microsoft.com/office/officeart/2005/8/layout/radial5"/>
    <dgm:cxn modelId="{7D657286-AC16-4C44-94BE-BC328E2800C3}" type="presOf" srcId="{708EEC55-7E2F-4AF8-92A6-12C282709485}" destId="{1EF820B4-B67C-40BF-BDD3-52E49D25F33C}" srcOrd="0" destOrd="0" presId="urn:microsoft.com/office/officeart/2005/8/layout/radial5"/>
    <dgm:cxn modelId="{FE5FC334-6386-42BF-8393-C20AE76CC323}" type="presOf" srcId="{E49B45A0-A37E-479E-BC1D-547DE08D7FEB}" destId="{EF7490AF-45D8-4304-A740-A29C07F4AD3F}" srcOrd="0" destOrd="0" presId="urn:microsoft.com/office/officeart/2005/8/layout/radial5"/>
    <dgm:cxn modelId="{39120DD2-AA56-430E-84AD-8FD3CE746964}" srcId="{C9437E71-31A4-4396-A188-576DA834A702}" destId="{E436853B-22B2-4F91-ACCC-3DF3C78B323C}" srcOrd="5" destOrd="0" parTransId="{BFCB43A8-94BB-4B3D-9E6B-0C02CDFB6918}" sibTransId="{D9FCEBBD-67F4-4AF1-BE48-EB2F5EF50A76}"/>
    <dgm:cxn modelId="{F362BFDE-DFAC-4495-ADFE-AAFFF38190A0}" type="presOf" srcId="{53D2290B-0D92-4F2E-9E42-BDB985100F8C}" destId="{250527B1-5362-43A4-AB95-95019F9D1C69}" srcOrd="0" destOrd="0" presId="urn:microsoft.com/office/officeart/2005/8/layout/radial5"/>
    <dgm:cxn modelId="{8B973F9E-34EA-4163-A5CF-3EAF69C15FC5}" srcId="{C9437E71-31A4-4396-A188-576DA834A702}" destId="{92ADDF70-15E8-4A87-A9A3-3E902A9652C9}" srcOrd="0" destOrd="0" parTransId="{E49B45A0-A37E-479E-BC1D-547DE08D7FEB}" sibTransId="{B1BFCEED-E304-441E-B6B2-8D360DEC5B8D}"/>
    <dgm:cxn modelId="{5575F144-D9B2-47D3-B9FD-3A72CD909325}" srcId="{C9437E71-31A4-4396-A188-576DA834A702}" destId="{F4C5C950-5012-4D60-BE59-856EF10CFD0C}" srcOrd="3" destOrd="0" parTransId="{EF3D6F2C-E572-46EA-88F9-3E3FBD89CBAF}" sibTransId="{C0EF1B0C-A0B7-4C48-978C-587F39BE3F56}"/>
    <dgm:cxn modelId="{66559A47-7A1A-4BDA-8D3F-96412EBB0A94}" type="presOf" srcId="{C9437E71-31A4-4396-A188-576DA834A702}" destId="{56EF0F73-9447-49F9-9EB4-63113643D2CA}" srcOrd="0" destOrd="0" presId="urn:microsoft.com/office/officeart/2005/8/layout/radial5"/>
    <dgm:cxn modelId="{08BBFCA3-0FD5-4AC3-ABAF-F5D16647C41C}" type="presOf" srcId="{F4C5C950-5012-4D60-BE59-856EF10CFD0C}" destId="{614C458F-8247-4C72-8456-965BB2BC1F26}" srcOrd="0" destOrd="0" presId="urn:microsoft.com/office/officeart/2005/8/layout/radial5"/>
    <dgm:cxn modelId="{0921F101-C9A1-40DB-900B-320B2FCE9BBB}" type="presOf" srcId="{83A54D9B-F99B-48B2-9F0E-0E264408F345}" destId="{68A18343-1677-4942-A686-132831AED494}" srcOrd="0" destOrd="0" presId="urn:microsoft.com/office/officeart/2005/8/layout/radial5"/>
    <dgm:cxn modelId="{6242C59B-57D6-458D-B246-23FB70519D62}" srcId="{C9437E71-31A4-4396-A188-576DA834A702}" destId="{0930CC7D-0B89-455F-B072-502B7358DA5E}" srcOrd="4" destOrd="0" parTransId="{04C4D76F-8EB6-4426-875E-4325008A3327}" sibTransId="{0A8C08DC-9D77-48D9-A0C9-E66DE6A284E0}"/>
    <dgm:cxn modelId="{D21557D9-D6A4-4E96-9F7E-B5308F8D6F4C}" srcId="{C9437E71-31A4-4396-A188-576DA834A702}" destId="{708EEC55-7E2F-4AF8-92A6-12C282709485}" srcOrd="7" destOrd="0" parTransId="{268263EC-8ED6-4FE3-81E4-4B9A694AAE3F}" sibTransId="{6E4454CA-E720-497E-A0DF-A4F857F35457}"/>
    <dgm:cxn modelId="{B675D6D4-112E-48C5-A27B-9FB611059D87}" type="presOf" srcId="{064FE50B-C314-4AB4-9DA4-7340E5E1885E}" destId="{A8D64032-B056-484B-9F52-9BD4CE46734C}" srcOrd="0" destOrd="0" presId="urn:microsoft.com/office/officeart/2005/8/layout/radial5"/>
    <dgm:cxn modelId="{23126209-8AC2-43D8-9FA0-C195A6E5A403}" type="presOf" srcId="{EF3D6F2C-E572-46EA-88F9-3E3FBD89CBAF}" destId="{CE69BD70-F324-4952-AE30-EA64C7A508AF}" srcOrd="0" destOrd="0" presId="urn:microsoft.com/office/officeart/2005/8/layout/radial5"/>
    <dgm:cxn modelId="{4F66DED6-A14C-42F8-B631-69BBDC4CEF04}" type="presOf" srcId="{92ADDF70-15E8-4A87-A9A3-3E902A9652C9}" destId="{4E5C1BB8-EC76-4951-B39C-5EAF51B96A5F}" srcOrd="0" destOrd="0" presId="urn:microsoft.com/office/officeart/2005/8/layout/radial5"/>
    <dgm:cxn modelId="{0219FA6E-1FD2-47F4-90D4-802FCBF3B3A3}" type="presOf" srcId="{8F84ACFA-1CCA-4780-8875-194CCC111FCC}" destId="{81999B7C-CC43-4827-8C60-5497F9A3C235}" srcOrd="0" destOrd="0" presId="urn:microsoft.com/office/officeart/2005/8/layout/radial5"/>
    <dgm:cxn modelId="{76F44EB8-1E68-4266-B463-8821D1213AB5}" type="presOf" srcId="{21A2C758-3A77-43DE-BDFA-5A821DB74239}" destId="{0FDE0796-8639-4F81-92FE-422FAB57B06E}" srcOrd="1" destOrd="0" presId="urn:microsoft.com/office/officeart/2005/8/layout/radial5"/>
    <dgm:cxn modelId="{0F93A868-6255-4E79-B7AA-F5C79607EDBA}" type="presOf" srcId="{216E0B0F-A885-468D-9930-D37702638EB5}" destId="{B078D1CC-F34C-47D3-8E08-1110A2BF9FDA}" srcOrd="0" destOrd="0" presId="urn:microsoft.com/office/officeart/2005/8/layout/radial5"/>
    <dgm:cxn modelId="{9048C3F0-93CE-44B3-AAD8-5C123FD3AA7F}" type="presOf" srcId="{04C4D76F-8EB6-4426-875E-4325008A3327}" destId="{27B6F12F-F10F-43A6-BEAD-C4AAAEEE1A01}" srcOrd="0" destOrd="0" presId="urn:microsoft.com/office/officeart/2005/8/layout/radial5"/>
    <dgm:cxn modelId="{9B74619D-0550-4025-A41B-5119E52DCEA3}" type="presOf" srcId="{268263EC-8ED6-4FE3-81E4-4B9A694AAE3F}" destId="{014F1417-6439-42F6-8FB1-E625970CE69E}" srcOrd="0" destOrd="0" presId="urn:microsoft.com/office/officeart/2005/8/layout/radial5"/>
    <dgm:cxn modelId="{85554212-195E-4A67-9DAE-0E6D6282B3B5}" type="presOf" srcId="{7B009C06-649C-4809-9978-973CD9895493}" destId="{65D4B76A-E432-44CC-AD70-36DBD5D21895}" srcOrd="0" destOrd="0" presId="urn:microsoft.com/office/officeart/2005/8/layout/radial5"/>
    <dgm:cxn modelId="{5619CCA9-E854-4EAE-AD7C-63211BC87307}" type="presOf" srcId="{268263EC-8ED6-4FE3-81E4-4B9A694AAE3F}" destId="{03060F98-878B-4C61-A86F-1911CC9C7ACF}" srcOrd="1" destOrd="0" presId="urn:microsoft.com/office/officeart/2005/8/layout/radial5"/>
    <dgm:cxn modelId="{9B261C6D-554E-47BE-878C-EA0D83B833A5}" type="presOf" srcId="{E49B45A0-A37E-479E-BC1D-547DE08D7FEB}" destId="{5D0B07CC-DE8C-43C7-A2FB-55E90118E570}" srcOrd="1" destOrd="0" presId="urn:microsoft.com/office/officeart/2005/8/layout/radial5"/>
    <dgm:cxn modelId="{7D44925F-C6A9-4408-B148-615672364D91}" type="presOf" srcId="{1C91645E-CE87-4022-8F2F-F8718C58F921}" destId="{CACCB2FF-3B89-4505-8AE2-F73D67D042DE}" srcOrd="0" destOrd="0" presId="urn:microsoft.com/office/officeart/2005/8/layout/radial5"/>
    <dgm:cxn modelId="{5C43FF63-7AB5-49CE-B2D3-DB33ADC46EA4}" type="presOf" srcId="{3F3AF093-674B-4DEC-9F35-AB9612676F5E}" destId="{DF106F56-308C-46DF-AC9C-431E743DE302}" srcOrd="0" destOrd="0" presId="urn:microsoft.com/office/officeart/2005/8/layout/radial5"/>
    <dgm:cxn modelId="{69A290AE-A682-4E54-A8EE-283976E25B16}" type="presOf" srcId="{A838E5C5-D92F-40AC-B0B9-B5416F9216A7}" destId="{ED1A5DE8-79E4-4D21-97E6-7E6A6F741308}" srcOrd="1" destOrd="0" presId="urn:microsoft.com/office/officeart/2005/8/layout/radial5"/>
    <dgm:cxn modelId="{BB79B683-A0FA-400B-8B36-2B8DDABA9BB6}" srcId="{C9437E71-31A4-4396-A188-576DA834A702}" destId="{216E0B0F-A885-468D-9930-D37702638EB5}" srcOrd="9" destOrd="0" parTransId="{F9B7949F-9EA7-4337-A576-E63787FAC367}" sibTransId="{22390548-D68E-4D04-99FF-5B9BB0EBB161}"/>
    <dgm:cxn modelId="{9906A53A-1E7C-4047-939F-89C4EAE29A71}" type="presOf" srcId="{EF3D6F2C-E572-46EA-88F9-3E3FBD89CBAF}" destId="{D71CE598-C589-4EAB-BEAD-843134C63AC7}" srcOrd="1" destOrd="0" presId="urn:microsoft.com/office/officeart/2005/8/layout/radial5"/>
    <dgm:cxn modelId="{279BC6E9-AEF4-4B2A-8A88-54C9FA793329}" type="presOf" srcId="{064FE50B-C314-4AB4-9DA4-7340E5E1885E}" destId="{13702789-3E88-447B-A3F5-E4100E522DF0}" srcOrd="1" destOrd="0" presId="urn:microsoft.com/office/officeart/2005/8/layout/radial5"/>
    <dgm:cxn modelId="{AF10B9E9-0067-417D-9682-042D3D4A8F4F}" type="presOf" srcId="{E436853B-22B2-4F91-ACCC-3DF3C78B323C}" destId="{03108832-782B-44D0-BC6F-B409F0CB1E32}" srcOrd="0" destOrd="0" presId="urn:microsoft.com/office/officeart/2005/8/layout/radial5"/>
    <dgm:cxn modelId="{AD05FBE6-F4F6-4F8D-8E34-3C2094957EE1}" type="presOf" srcId="{04C4D76F-8EB6-4426-875E-4325008A3327}" destId="{A760C222-C654-462D-A247-3F80426CE0A2}" srcOrd="1" destOrd="0" presId="urn:microsoft.com/office/officeart/2005/8/layout/radial5"/>
    <dgm:cxn modelId="{4A8D7FBB-5C0D-4AF1-A77F-36812EB594B3}" srcId="{C9437E71-31A4-4396-A188-576DA834A702}" destId="{8F84ACFA-1CCA-4780-8875-194CCC111FCC}" srcOrd="6" destOrd="0" parTransId="{1C91645E-CE87-4022-8F2F-F8718C58F921}" sibTransId="{ED4E1DBB-2D5B-45B3-AF36-0FE31F5A8100}"/>
    <dgm:cxn modelId="{B243AFC5-85AF-4DBB-A303-28E28D80EB7A}" srcId="{C9437E71-31A4-4396-A188-576DA834A702}" destId="{7B009C06-649C-4809-9978-973CD9895493}" srcOrd="1" destOrd="0" parTransId="{21A2C758-3A77-43DE-BDFA-5A821DB74239}" sibTransId="{7C68E21E-0D07-4D6E-BD4E-93B97D914257}"/>
    <dgm:cxn modelId="{7C3AB303-3484-477E-96EC-FEA604534C53}" type="presOf" srcId="{F9B7949F-9EA7-4337-A576-E63787FAC367}" destId="{310C2CA5-6CBF-446E-A886-726A8D20850C}" srcOrd="1" destOrd="0" presId="urn:microsoft.com/office/officeart/2005/8/layout/radial5"/>
    <dgm:cxn modelId="{61CF7C8C-9078-400F-87A6-173C587CDF4F}" type="presOf" srcId="{BFCB43A8-94BB-4B3D-9E6B-0C02CDFB6918}" destId="{20BF5054-E1D2-484D-BFC6-DD1C01EC77F0}" srcOrd="1" destOrd="0" presId="urn:microsoft.com/office/officeart/2005/8/layout/radial5"/>
    <dgm:cxn modelId="{C915C23A-B8B9-4826-B10F-63B62DA3788A}" type="presOf" srcId="{A838E5C5-D92F-40AC-B0B9-B5416F9216A7}" destId="{4C5C44C6-78E4-4A30-B2FD-1E3237AE4DB8}" srcOrd="0" destOrd="0" presId="urn:microsoft.com/office/officeart/2005/8/layout/radial5"/>
    <dgm:cxn modelId="{4E8102C6-A20B-42B5-A5F4-39E37FC6FD89}" srcId="{53D2290B-0D92-4F2E-9E42-BDB985100F8C}" destId="{C9437E71-31A4-4396-A188-576DA834A702}" srcOrd="0" destOrd="0" parTransId="{A7E78CAA-0620-4E3F-92D3-A8DE10B061E8}" sibTransId="{DEA9CECE-67DF-45BB-85A3-31C2E7A6F6A2}"/>
    <dgm:cxn modelId="{2A6AED27-E867-4D95-B332-EB3879481321}" type="presOf" srcId="{F9B7949F-9EA7-4337-A576-E63787FAC367}" destId="{DE8063A7-0870-4F07-A2B1-EA9A40698DDB}" srcOrd="0" destOrd="0" presId="urn:microsoft.com/office/officeart/2005/8/layout/radial5"/>
    <dgm:cxn modelId="{DB0DFD5B-E318-41CB-9FE4-1CF5EBC30BF3}" type="presOf" srcId="{21A2C758-3A77-43DE-BDFA-5A821DB74239}" destId="{72D1422C-CD9D-47EF-876E-BF4847F6BFBA}" srcOrd="0" destOrd="0" presId="urn:microsoft.com/office/officeart/2005/8/layout/radial5"/>
    <dgm:cxn modelId="{50585429-B170-460B-95A9-22193675AE56}" type="presParOf" srcId="{250527B1-5362-43A4-AB95-95019F9D1C69}" destId="{56EF0F73-9447-49F9-9EB4-63113643D2CA}" srcOrd="0" destOrd="0" presId="urn:microsoft.com/office/officeart/2005/8/layout/radial5"/>
    <dgm:cxn modelId="{95B01743-FB68-41BE-931D-5EDF96E78501}" type="presParOf" srcId="{250527B1-5362-43A4-AB95-95019F9D1C69}" destId="{EF7490AF-45D8-4304-A740-A29C07F4AD3F}" srcOrd="1" destOrd="0" presId="urn:microsoft.com/office/officeart/2005/8/layout/radial5"/>
    <dgm:cxn modelId="{04CE9317-5538-4409-8426-BF0197C94AB2}" type="presParOf" srcId="{EF7490AF-45D8-4304-A740-A29C07F4AD3F}" destId="{5D0B07CC-DE8C-43C7-A2FB-55E90118E570}" srcOrd="0" destOrd="0" presId="urn:microsoft.com/office/officeart/2005/8/layout/radial5"/>
    <dgm:cxn modelId="{A879DC32-7821-4002-BC1D-89B9EA6BCE9B}" type="presParOf" srcId="{250527B1-5362-43A4-AB95-95019F9D1C69}" destId="{4E5C1BB8-EC76-4951-B39C-5EAF51B96A5F}" srcOrd="2" destOrd="0" presId="urn:microsoft.com/office/officeart/2005/8/layout/radial5"/>
    <dgm:cxn modelId="{6328A3D6-A94A-4A2F-9820-699B58D7B3F9}" type="presParOf" srcId="{250527B1-5362-43A4-AB95-95019F9D1C69}" destId="{72D1422C-CD9D-47EF-876E-BF4847F6BFBA}" srcOrd="3" destOrd="0" presId="urn:microsoft.com/office/officeart/2005/8/layout/radial5"/>
    <dgm:cxn modelId="{56C8ACE7-1D72-49F3-998D-5C16D86F5F0B}" type="presParOf" srcId="{72D1422C-CD9D-47EF-876E-BF4847F6BFBA}" destId="{0FDE0796-8639-4F81-92FE-422FAB57B06E}" srcOrd="0" destOrd="0" presId="urn:microsoft.com/office/officeart/2005/8/layout/radial5"/>
    <dgm:cxn modelId="{EB769E18-717B-4B99-9699-4746034149B8}" type="presParOf" srcId="{250527B1-5362-43A4-AB95-95019F9D1C69}" destId="{65D4B76A-E432-44CC-AD70-36DBD5D21895}" srcOrd="4" destOrd="0" presId="urn:microsoft.com/office/officeart/2005/8/layout/radial5"/>
    <dgm:cxn modelId="{7F931A4B-6AFD-46AE-99D4-6BF6AE96655D}" type="presParOf" srcId="{250527B1-5362-43A4-AB95-95019F9D1C69}" destId="{4C5C44C6-78E4-4A30-B2FD-1E3237AE4DB8}" srcOrd="5" destOrd="0" presId="urn:microsoft.com/office/officeart/2005/8/layout/radial5"/>
    <dgm:cxn modelId="{11B22C77-970C-474C-88D9-A8779FC1697E}" type="presParOf" srcId="{4C5C44C6-78E4-4A30-B2FD-1E3237AE4DB8}" destId="{ED1A5DE8-79E4-4D21-97E6-7E6A6F741308}" srcOrd="0" destOrd="0" presId="urn:microsoft.com/office/officeart/2005/8/layout/radial5"/>
    <dgm:cxn modelId="{90E82025-09DE-40F7-AF71-7C1F902AFE58}" type="presParOf" srcId="{250527B1-5362-43A4-AB95-95019F9D1C69}" destId="{68A18343-1677-4942-A686-132831AED494}" srcOrd="6" destOrd="0" presId="urn:microsoft.com/office/officeart/2005/8/layout/radial5"/>
    <dgm:cxn modelId="{50CDF6F2-8905-4E4E-ABC7-EC6237D2BA31}" type="presParOf" srcId="{250527B1-5362-43A4-AB95-95019F9D1C69}" destId="{CE69BD70-F324-4952-AE30-EA64C7A508AF}" srcOrd="7" destOrd="0" presId="urn:microsoft.com/office/officeart/2005/8/layout/radial5"/>
    <dgm:cxn modelId="{FF16132C-4962-437A-8326-E19393F2AA5D}" type="presParOf" srcId="{CE69BD70-F324-4952-AE30-EA64C7A508AF}" destId="{D71CE598-C589-4EAB-BEAD-843134C63AC7}" srcOrd="0" destOrd="0" presId="urn:microsoft.com/office/officeart/2005/8/layout/radial5"/>
    <dgm:cxn modelId="{C6EB0063-C707-45E3-B629-9ABFAA19F4D9}" type="presParOf" srcId="{250527B1-5362-43A4-AB95-95019F9D1C69}" destId="{614C458F-8247-4C72-8456-965BB2BC1F26}" srcOrd="8" destOrd="0" presId="urn:microsoft.com/office/officeart/2005/8/layout/radial5"/>
    <dgm:cxn modelId="{678987E1-9564-4AD4-BFEC-0F01FCA8C5D1}" type="presParOf" srcId="{250527B1-5362-43A4-AB95-95019F9D1C69}" destId="{27B6F12F-F10F-43A6-BEAD-C4AAAEEE1A01}" srcOrd="9" destOrd="0" presId="urn:microsoft.com/office/officeart/2005/8/layout/radial5"/>
    <dgm:cxn modelId="{18F7CD09-2F58-4E47-9655-6A35AEAC6181}" type="presParOf" srcId="{27B6F12F-F10F-43A6-BEAD-C4AAAEEE1A01}" destId="{A760C222-C654-462D-A247-3F80426CE0A2}" srcOrd="0" destOrd="0" presId="urn:microsoft.com/office/officeart/2005/8/layout/radial5"/>
    <dgm:cxn modelId="{56F05FF0-F457-4B8E-8EA4-35E277CE82CA}" type="presParOf" srcId="{250527B1-5362-43A4-AB95-95019F9D1C69}" destId="{10717244-36F8-4881-B160-C96433977399}" srcOrd="10" destOrd="0" presId="urn:microsoft.com/office/officeart/2005/8/layout/radial5"/>
    <dgm:cxn modelId="{BCDF2254-00CE-4381-A889-1B69E2AAC0CE}" type="presParOf" srcId="{250527B1-5362-43A4-AB95-95019F9D1C69}" destId="{95FAEA96-7A15-49E2-AA1E-D45EC0DDC472}" srcOrd="11" destOrd="0" presId="urn:microsoft.com/office/officeart/2005/8/layout/radial5"/>
    <dgm:cxn modelId="{AD24C7D9-67D7-4484-9E5D-4A9CB236ED17}" type="presParOf" srcId="{95FAEA96-7A15-49E2-AA1E-D45EC0DDC472}" destId="{20BF5054-E1D2-484D-BFC6-DD1C01EC77F0}" srcOrd="0" destOrd="0" presId="urn:microsoft.com/office/officeart/2005/8/layout/radial5"/>
    <dgm:cxn modelId="{61D7C884-5E0B-4054-B3B6-C8CA1EC0C449}" type="presParOf" srcId="{250527B1-5362-43A4-AB95-95019F9D1C69}" destId="{03108832-782B-44D0-BC6F-B409F0CB1E32}" srcOrd="12" destOrd="0" presId="urn:microsoft.com/office/officeart/2005/8/layout/radial5"/>
    <dgm:cxn modelId="{40DA3F90-72F0-43CA-8590-5F3508236CC8}" type="presParOf" srcId="{250527B1-5362-43A4-AB95-95019F9D1C69}" destId="{CACCB2FF-3B89-4505-8AE2-F73D67D042DE}" srcOrd="13" destOrd="0" presId="urn:microsoft.com/office/officeart/2005/8/layout/radial5"/>
    <dgm:cxn modelId="{8FC54C6D-FF3D-4F69-8EC2-8C089FFA2C48}" type="presParOf" srcId="{CACCB2FF-3B89-4505-8AE2-F73D67D042DE}" destId="{189212F7-1754-4926-8AD9-1F3C59ADD7E8}" srcOrd="0" destOrd="0" presId="urn:microsoft.com/office/officeart/2005/8/layout/radial5"/>
    <dgm:cxn modelId="{B182E6E1-F633-4F12-B31A-E6ADCAC21779}" type="presParOf" srcId="{250527B1-5362-43A4-AB95-95019F9D1C69}" destId="{81999B7C-CC43-4827-8C60-5497F9A3C235}" srcOrd="14" destOrd="0" presId="urn:microsoft.com/office/officeart/2005/8/layout/radial5"/>
    <dgm:cxn modelId="{68F92F7F-6E1A-4CEF-B6EF-3722426FEFC2}" type="presParOf" srcId="{250527B1-5362-43A4-AB95-95019F9D1C69}" destId="{014F1417-6439-42F6-8FB1-E625970CE69E}" srcOrd="15" destOrd="0" presId="urn:microsoft.com/office/officeart/2005/8/layout/radial5"/>
    <dgm:cxn modelId="{533F8028-1D7D-45E8-BD30-B83489800F43}" type="presParOf" srcId="{014F1417-6439-42F6-8FB1-E625970CE69E}" destId="{03060F98-878B-4C61-A86F-1911CC9C7ACF}" srcOrd="0" destOrd="0" presId="urn:microsoft.com/office/officeart/2005/8/layout/radial5"/>
    <dgm:cxn modelId="{A737B008-7AA7-45C9-AAD5-94710950BD8A}" type="presParOf" srcId="{250527B1-5362-43A4-AB95-95019F9D1C69}" destId="{1EF820B4-B67C-40BF-BDD3-52E49D25F33C}" srcOrd="16" destOrd="0" presId="urn:microsoft.com/office/officeart/2005/8/layout/radial5"/>
    <dgm:cxn modelId="{0AB23E20-BF2E-4D78-A5A0-D26FB6300192}" type="presParOf" srcId="{250527B1-5362-43A4-AB95-95019F9D1C69}" destId="{A8D64032-B056-484B-9F52-9BD4CE46734C}" srcOrd="17" destOrd="0" presId="urn:microsoft.com/office/officeart/2005/8/layout/radial5"/>
    <dgm:cxn modelId="{255A6FEF-DCD4-4B57-BBB0-6B2E551AB672}" type="presParOf" srcId="{A8D64032-B056-484B-9F52-9BD4CE46734C}" destId="{13702789-3E88-447B-A3F5-E4100E522DF0}" srcOrd="0" destOrd="0" presId="urn:microsoft.com/office/officeart/2005/8/layout/radial5"/>
    <dgm:cxn modelId="{502C35D9-B9B1-4B2F-A2EF-4418168E73DB}" type="presParOf" srcId="{250527B1-5362-43A4-AB95-95019F9D1C69}" destId="{DF106F56-308C-46DF-AC9C-431E743DE302}" srcOrd="18" destOrd="0" presId="urn:microsoft.com/office/officeart/2005/8/layout/radial5"/>
    <dgm:cxn modelId="{259CB14D-5996-44AC-A455-F548B293931E}" type="presParOf" srcId="{250527B1-5362-43A4-AB95-95019F9D1C69}" destId="{DE8063A7-0870-4F07-A2B1-EA9A40698DDB}" srcOrd="19" destOrd="0" presId="urn:microsoft.com/office/officeart/2005/8/layout/radial5"/>
    <dgm:cxn modelId="{270BE3E8-6665-42F2-92D5-A89E7388A4E5}" type="presParOf" srcId="{DE8063A7-0870-4F07-A2B1-EA9A40698DDB}" destId="{310C2CA5-6CBF-446E-A886-726A8D20850C}" srcOrd="0" destOrd="0" presId="urn:microsoft.com/office/officeart/2005/8/layout/radial5"/>
    <dgm:cxn modelId="{BB782665-9799-44E7-82CD-32F355909977}" type="presParOf" srcId="{250527B1-5362-43A4-AB95-95019F9D1C69}" destId="{B078D1CC-F34C-47D3-8E08-1110A2BF9FDA}" srcOrd="2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45D5DA-1D4A-4363-8E1E-1BF7548AD6B8}" type="doc">
      <dgm:prSet loTypeId="urn:microsoft.com/office/officeart/2005/8/layout/process2" loCatId="process" qsTypeId="urn:microsoft.com/office/officeart/2005/8/quickstyle/simple3" qsCatId="simple" csTypeId="urn:microsoft.com/office/officeart/2005/8/colors/accent1_2#2" csCatId="accent1" phldr="1"/>
      <dgm:spPr/>
    </dgm:pt>
    <dgm:pt modelId="{FC2FAE26-F86B-4DB6-85A3-E82AC9A8AAD3}">
      <dgm:prSet phldrT="[Текст]"/>
      <dgm:spPr>
        <a:solidFill>
          <a:schemeClr val="accent4">
            <a:lumMod val="20000"/>
            <a:lumOff val="80000"/>
          </a:schemeClr>
        </a:solidFill>
      </dgm:spPr>
      <dgm:t>
        <a:bodyPr/>
        <a:lstStyle/>
        <a:p>
          <a:r>
            <a:rPr lang="ru-RU" b="1" dirty="0" smtClean="0"/>
            <a:t>ЭКСПЕРТНЫЙ СОВЕТ  </a:t>
          </a:r>
          <a:r>
            <a:rPr lang="ru-RU" dirty="0" smtClean="0"/>
            <a:t>при Комитете по вопросам семьи, женщин и детей</a:t>
          </a:r>
        </a:p>
        <a:p>
          <a:r>
            <a:rPr lang="ru-RU" dirty="0" smtClean="0"/>
            <a:t>(70 экспертов и специалистов   в сфере защиты прав семьи          и детей, представители религиозных и общественных организаций)</a:t>
          </a:r>
          <a:endParaRPr lang="ru-RU" dirty="0"/>
        </a:p>
      </dgm:t>
    </dgm:pt>
    <dgm:pt modelId="{64CBBFDC-D0B8-4922-AA91-5091ABD84DAF}" type="parTrans" cxnId="{B46F834A-BCC9-4EB4-8F47-0F7A2EFEBA81}">
      <dgm:prSet/>
      <dgm:spPr/>
      <dgm:t>
        <a:bodyPr/>
        <a:lstStyle/>
        <a:p>
          <a:endParaRPr lang="ru-RU"/>
        </a:p>
      </dgm:t>
    </dgm:pt>
    <dgm:pt modelId="{87620267-6B14-4669-B9EF-BB9789776622}" type="sibTrans" cxnId="{B46F834A-BCC9-4EB4-8F47-0F7A2EFEBA81}">
      <dgm:prSet/>
      <dgm:spPr>
        <a:solidFill>
          <a:srgbClr val="FFFF93"/>
        </a:solidFill>
      </dgm:spPr>
      <dgm:t>
        <a:bodyPr/>
        <a:lstStyle/>
        <a:p>
          <a:endParaRPr lang="ru-RU" dirty="0"/>
        </a:p>
      </dgm:t>
    </dgm:pt>
    <dgm:pt modelId="{4D06829E-99FA-4C06-AD6D-89B4AF6D4E6C}">
      <dgm:prSet phldrT="[Текст]"/>
      <dgm:spPr>
        <a:solidFill>
          <a:schemeClr val="accent4">
            <a:lumMod val="40000"/>
            <a:lumOff val="60000"/>
          </a:schemeClr>
        </a:solidFill>
      </dgm:spPr>
      <dgm:t>
        <a:bodyPr/>
        <a:lstStyle/>
        <a:p>
          <a:r>
            <a:rPr lang="ru-RU" dirty="0" smtClean="0"/>
            <a:t>Подготовка</a:t>
          </a:r>
        </a:p>
        <a:p>
          <a:r>
            <a:rPr lang="ru-RU" b="1" dirty="0" smtClean="0"/>
            <a:t>ЭКСПЕРТНЫХ ЗАКЛЮЧЕНИЙ</a:t>
          </a:r>
        </a:p>
        <a:p>
          <a:r>
            <a:rPr lang="ru-RU" dirty="0" smtClean="0"/>
            <a:t>по профилю деятельности Комитета, в том числе по проектам федеральных законов</a:t>
          </a:r>
        </a:p>
        <a:p>
          <a:r>
            <a:rPr lang="ru-RU" dirty="0" smtClean="0"/>
            <a:t>Участие в мероприятиях Комитета </a:t>
          </a:r>
          <a:endParaRPr lang="ru-RU" dirty="0"/>
        </a:p>
      </dgm:t>
    </dgm:pt>
    <dgm:pt modelId="{9DEF46EC-562B-4BF2-BB39-52E98F083633}" type="parTrans" cxnId="{B2E72AF5-6284-4041-AC68-E5362FCB3F22}">
      <dgm:prSet/>
      <dgm:spPr/>
      <dgm:t>
        <a:bodyPr/>
        <a:lstStyle/>
        <a:p>
          <a:endParaRPr lang="ru-RU"/>
        </a:p>
      </dgm:t>
    </dgm:pt>
    <dgm:pt modelId="{B638073D-B71A-4148-99C7-19D7786DC0C7}" type="sibTrans" cxnId="{B2E72AF5-6284-4041-AC68-E5362FCB3F22}">
      <dgm:prSet/>
      <dgm:spPr/>
      <dgm:t>
        <a:bodyPr/>
        <a:lstStyle/>
        <a:p>
          <a:endParaRPr lang="ru-RU"/>
        </a:p>
      </dgm:t>
    </dgm:pt>
    <dgm:pt modelId="{B1F44123-68BD-4211-B4BB-EE315C9A6FF3}" type="pres">
      <dgm:prSet presAssocID="{5645D5DA-1D4A-4363-8E1E-1BF7548AD6B8}" presName="linearFlow" presStyleCnt="0">
        <dgm:presLayoutVars>
          <dgm:resizeHandles val="exact"/>
        </dgm:presLayoutVars>
      </dgm:prSet>
      <dgm:spPr/>
    </dgm:pt>
    <dgm:pt modelId="{1D09B716-120A-4D87-AB56-E6EB100C5B11}" type="pres">
      <dgm:prSet presAssocID="{FC2FAE26-F86B-4DB6-85A3-E82AC9A8AAD3}" presName="node" presStyleLbl="node1" presStyleIdx="0" presStyleCnt="2">
        <dgm:presLayoutVars>
          <dgm:bulletEnabled val="1"/>
        </dgm:presLayoutVars>
      </dgm:prSet>
      <dgm:spPr/>
      <dgm:t>
        <a:bodyPr/>
        <a:lstStyle/>
        <a:p>
          <a:endParaRPr lang="ru-RU"/>
        </a:p>
      </dgm:t>
    </dgm:pt>
    <dgm:pt modelId="{098D44F0-AF9B-4C9D-8B1B-E93EAE5FBBE3}" type="pres">
      <dgm:prSet presAssocID="{87620267-6B14-4669-B9EF-BB9789776622}" presName="sibTrans" presStyleLbl="sibTrans2D1" presStyleIdx="0" presStyleCnt="1"/>
      <dgm:spPr/>
      <dgm:t>
        <a:bodyPr/>
        <a:lstStyle/>
        <a:p>
          <a:endParaRPr lang="ru-RU"/>
        </a:p>
      </dgm:t>
    </dgm:pt>
    <dgm:pt modelId="{E567E45F-0DC6-443C-9523-DC0AF326C2F1}" type="pres">
      <dgm:prSet presAssocID="{87620267-6B14-4669-B9EF-BB9789776622}" presName="connectorText" presStyleLbl="sibTrans2D1" presStyleIdx="0" presStyleCnt="1"/>
      <dgm:spPr/>
      <dgm:t>
        <a:bodyPr/>
        <a:lstStyle/>
        <a:p>
          <a:endParaRPr lang="ru-RU"/>
        </a:p>
      </dgm:t>
    </dgm:pt>
    <dgm:pt modelId="{4EB08D86-5580-4614-85B3-245222BA197D}" type="pres">
      <dgm:prSet presAssocID="{4D06829E-99FA-4C06-AD6D-89B4AF6D4E6C}" presName="node" presStyleLbl="node1" presStyleIdx="1" presStyleCnt="2">
        <dgm:presLayoutVars>
          <dgm:bulletEnabled val="1"/>
        </dgm:presLayoutVars>
      </dgm:prSet>
      <dgm:spPr/>
      <dgm:t>
        <a:bodyPr/>
        <a:lstStyle/>
        <a:p>
          <a:endParaRPr lang="ru-RU"/>
        </a:p>
      </dgm:t>
    </dgm:pt>
  </dgm:ptLst>
  <dgm:cxnLst>
    <dgm:cxn modelId="{1DDB273F-65AC-4760-9299-2DFD509A7AA4}" type="presOf" srcId="{5645D5DA-1D4A-4363-8E1E-1BF7548AD6B8}" destId="{B1F44123-68BD-4211-B4BB-EE315C9A6FF3}" srcOrd="0" destOrd="0" presId="urn:microsoft.com/office/officeart/2005/8/layout/process2"/>
    <dgm:cxn modelId="{049D1BCD-72C8-4A45-AF86-1FC0A2685A5E}" type="presOf" srcId="{4D06829E-99FA-4C06-AD6D-89B4AF6D4E6C}" destId="{4EB08D86-5580-4614-85B3-245222BA197D}" srcOrd="0" destOrd="0" presId="urn:microsoft.com/office/officeart/2005/8/layout/process2"/>
    <dgm:cxn modelId="{B2E72AF5-6284-4041-AC68-E5362FCB3F22}" srcId="{5645D5DA-1D4A-4363-8E1E-1BF7548AD6B8}" destId="{4D06829E-99FA-4C06-AD6D-89B4AF6D4E6C}" srcOrd="1" destOrd="0" parTransId="{9DEF46EC-562B-4BF2-BB39-52E98F083633}" sibTransId="{B638073D-B71A-4148-99C7-19D7786DC0C7}"/>
    <dgm:cxn modelId="{C5B2500C-1AEF-4C17-BF30-8B6ADD78F0C0}" type="presOf" srcId="{87620267-6B14-4669-B9EF-BB9789776622}" destId="{E567E45F-0DC6-443C-9523-DC0AF326C2F1}" srcOrd="1" destOrd="0" presId="urn:microsoft.com/office/officeart/2005/8/layout/process2"/>
    <dgm:cxn modelId="{E60FD9E3-9B61-49C9-90C5-713F9A180665}" type="presOf" srcId="{87620267-6B14-4669-B9EF-BB9789776622}" destId="{098D44F0-AF9B-4C9D-8B1B-E93EAE5FBBE3}" srcOrd="0" destOrd="0" presId="urn:microsoft.com/office/officeart/2005/8/layout/process2"/>
    <dgm:cxn modelId="{B46F834A-BCC9-4EB4-8F47-0F7A2EFEBA81}" srcId="{5645D5DA-1D4A-4363-8E1E-1BF7548AD6B8}" destId="{FC2FAE26-F86B-4DB6-85A3-E82AC9A8AAD3}" srcOrd="0" destOrd="0" parTransId="{64CBBFDC-D0B8-4922-AA91-5091ABD84DAF}" sibTransId="{87620267-6B14-4669-B9EF-BB9789776622}"/>
    <dgm:cxn modelId="{506E299E-36EB-4596-86C0-FE7C7B3551F3}" type="presOf" srcId="{FC2FAE26-F86B-4DB6-85A3-E82AC9A8AAD3}" destId="{1D09B716-120A-4D87-AB56-E6EB100C5B11}" srcOrd="0" destOrd="0" presId="urn:microsoft.com/office/officeart/2005/8/layout/process2"/>
    <dgm:cxn modelId="{9D4C5745-E5BE-428A-8E69-CD26EC40977F}" type="presParOf" srcId="{B1F44123-68BD-4211-B4BB-EE315C9A6FF3}" destId="{1D09B716-120A-4D87-AB56-E6EB100C5B11}" srcOrd="0" destOrd="0" presId="urn:microsoft.com/office/officeart/2005/8/layout/process2"/>
    <dgm:cxn modelId="{49801033-97E9-4199-933D-F2E0477F0FDD}" type="presParOf" srcId="{B1F44123-68BD-4211-B4BB-EE315C9A6FF3}" destId="{098D44F0-AF9B-4C9D-8B1B-E93EAE5FBBE3}" srcOrd="1" destOrd="0" presId="urn:microsoft.com/office/officeart/2005/8/layout/process2"/>
    <dgm:cxn modelId="{27F1140F-BFB1-416E-91FD-E8817495CF59}" type="presParOf" srcId="{098D44F0-AF9B-4C9D-8B1B-E93EAE5FBBE3}" destId="{E567E45F-0DC6-443C-9523-DC0AF326C2F1}" srcOrd="0" destOrd="0" presId="urn:microsoft.com/office/officeart/2005/8/layout/process2"/>
    <dgm:cxn modelId="{F90D29C6-4B32-4F32-914A-C58722541644}" type="presParOf" srcId="{B1F44123-68BD-4211-B4BB-EE315C9A6FF3}" destId="{4EB08D86-5580-4614-85B3-245222BA197D}" srcOrd="2"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51AF09-1E6E-46BF-92F1-6517A6229ACC}" type="doc">
      <dgm:prSet loTypeId="urn:microsoft.com/office/officeart/2008/layout/HorizontalMultiLevelHierarchy" loCatId="hierarchy" qsTypeId="urn:microsoft.com/office/officeart/2005/8/quickstyle/simple3" qsCatId="simple" csTypeId="urn:microsoft.com/office/officeart/2005/8/colors/accent1_2#3" csCatId="accent1" phldr="1"/>
      <dgm:spPr/>
      <dgm:t>
        <a:bodyPr/>
        <a:lstStyle/>
        <a:p>
          <a:endParaRPr lang="ru-RU"/>
        </a:p>
      </dgm:t>
    </dgm:pt>
    <dgm:pt modelId="{0BF5A1A6-6812-4A8F-87EA-E343A43858D5}">
      <dgm:prSet phldrT="[Текст]"/>
      <dgm:spPr>
        <a:solidFill>
          <a:schemeClr val="accent2">
            <a:lumMod val="20000"/>
            <a:lumOff val="80000"/>
          </a:schemeClr>
        </a:solidFill>
      </dgm:spPr>
      <dgm:t>
        <a:bodyPr/>
        <a:lstStyle/>
        <a:p>
          <a:r>
            <a:rPr lang="ru-RU" dirty="0" smtClean="0"/>
            <a:t>С целью всестороннего обсуждения законопроектов, имеющих высокую социальную значимость, определения подходов к разработке законодательных инициатив  в интересах семьи и детей проводятся заседания различных рабочих групп </a:t>
          </a:r>
          <a:endParaRPr lang="ru-RU" dirty="0"/>
        </a:p>
      </dgm:t>
    </dgm:pt>
    <dgm:pt modelId="{F38E747C-E7AB-49E7-8F21-B9A62D1DC50E}" type="parTrans" cxnId="{6CBFB072-2839-4967-8CE2-36580EC5F9E0}">
      <dgm:prSet/>
      <dgm:spPr/>
      <dgm:t>
        <a:bodyPr/>
        <a:lstStyle/>
        <a:p>
          <a:endParaRPr lang="ru-RU"/>
        </a:p>
      </dgm:t>
    </dgm:pt>
    <dgm:pt modelId="{6023B968-9D84-40F1-A281-0B9166548219}" type="sibTrans" cxnId="{6CBFB072-2839-4967-8CE2-36580EC5F9E0}">
      <dgm:prSet/>
      <dgm:spPr/>
      <dgm:t>
        <a:bodyPr/>
        <a:lstStyle/>
        <a:p>
          <a:endParaRPr lang="ru-RU"/>
        </a:p>
      </dgm:t>
    </dgm:pt>
    <dgm:pt modelId="{615F38AA-7B0F-4BDC-9278-15F4C344A0C2}">
      <dgm:prSet/>
      <dgm:spPr>
        <a:solidFill>
          <a:schemeClr val="accent2">
            <a:lumMod val="20000"/>
            <a:lumOff val="80000"/>
          </a:schemeClr>
        </a:solidFill>
      </dgm:spPr>
      <dgm:t>
        <a:bodyPr/>
        <a:lstStyle/>
        <a:p>
          <a:r>
            <a:rPr lang="ru-RU" b="1" dirty="0" smtClean="0"/>
            <a:t>Межведомственная рабочая группа</a:t>
          </a:r>
          <a:r>
            <a:rPr lang="ru-RU" dirty="0" smtClean="0"/>
            <a:t> по мониторингу законодательства в сфере защиты детей от информации, причиняющей вред их здоровью и развитию начала свою работу в апреле 2012 года и продолжает по настоящее время</a:t>
          </a:r>
          <a:endParaRPr lang="ru-RU" dirty="0"/>
        </a:p>
      </dgm:t>
    </dgm:pt>
    <dgm:pt modelId="{E459F71C-4FCF-41B6-8333-5DB9CB0CEE19}" type="parTrans" cxnId="{86989519-B77D-48C0-BCD3-FF288C049B64}">
      <dgm:prSet/>
      <dgm:spPr/>
      <dgm:t>
        <a:bodyPr/>
        <a:lstStyle/>
        <a:p>
          <a:endParaRPr lang="ru-RU" dirty="0"/>
        </a:p>
      </dgm:t>
    </dgm:pt>
    <dgm:pt modelId="{EEA52538-3EBB-4110-A970-3B9E1186F30C}" type="sibTrans" cxnId="{86989519-B77D-48C0-BCD3-FF288C049B64}">
      <dgm:prSet/>
      <dgm:spPr/>
      <dgm:t>
        <a:bodyPr/>
        <a:lstStyle/>
        <a:p>
          <a:endParaRPr lang="ru-RU"/>
        </a:p>
      </dgm:t>
    </dgm:pt>
    <dgm:pt modelId="{A1D7B68F-0E9D-45E9-B2B5-FB8AC37B834B}">
      <dgm:prSet/>
      <dgm:spPr>
        <a:solidFill>
          <a:schemeClr val="accent2">
            <a:lumMod val="60000"/>
            <a:lumOff val="40000"/>
          </a:schemeClr>
        </a:solidFill>
      </dgm:spPr>
      <dgm:t>
        <a:bodyPr/>
        <a:lstStyle/>
        <a:p>
          <a:r>
            <a:rPr lang="ru-RU" b="1" dirty="0" smtClean="0"/>
            <a:t>Межведомственная рабочая группа</a:t>
          </a:r>
          <a:r>
            <a:rPr lang="ru-RU" dirty="0" smtClean="0"/>
            <a:t> по мониторингу законодательства в сфере обеспечения жилыми  помещениями детей-сирот  и детей, оставшихся без попечения родителей,  а также лиц из числа детей-сирот и детей, оставшихся без попечения родителей</a:t>
          </a:r>
          <a:endParaRPr lang="ru-RU" dirty="0"/>
        </a:p>
      </dgm:t>
    </dgm:pt>
    <dgm:pt modelId="{4DF1E3E7-FA88-40A5-8E3E-CE1B13D72767}" type="parTrans" cxnId="{95D4BB12-80F5-4511-96F5-C3664C31ED02}">
      <dgm:prSet/>
      <dgm:spPr/>
      <dgm:t>
        <a:bodyPr/>
        <a:lstStyle/>
        <a:p>
          <a:endParaRPr lang="ru-RU" dirty="0"/>
        </a:p>
      </dgm:t>
    </dgm:pt>
    <dgm:pt modelId="{7585A21A-97CC-4614-A277-D560688B5FB5}" type="sibTrans" cxnId="{95D4BB12-80F5-4511-96F5-C3664C31ED02}">
      <dgm:prSet/>
      <dgm:spPr/>
      <dgm:t>
        <a:bodyPr/>
        <a:lstStyle/>
        <a:p>
          <a:endParaRPr lang="ru-RU"/>
        </a:p>
      </dgm:t>
    </dgm:pt>
    <dgm:pt modelId="{E7737D8F-0F4B-4CCD-B7FC-E35C4403A160}">
      <dgm:prSet/>
      <dgm:spPr>
        <a:solidFill>
          <a:srgbClr val="90ADE0"/>
        </a:solidFill>
      </dgm:spPr>
      <dgm:t>
        <a:bodyPr/>
        <a:lstStyle/>
        <a:p>
          <a:r>
            <a:rPr lang="ru-RU" b="1" dirty="0" smtClean="0"/>
            <a:t>Межведомственная рабочая группа</a:t>
          </a:r>
          <a:r>
            <a:rPr lang="ru-RU" dirty="0" smtClean="0"/>
            <a:t> по совершенствованию законодательства в вопросах помощи пропавшим и пострадавшим детям</a:t>
          </a:r>
          <a:endParaRPr lang="ru-RU" dirty="0"/>
        </a:p>
      </dgm:t>
    </dgm:pt>
    <dgm:pt modelId="{74A3F942-A4E2-4ECD-9705-1320F4DD18B7}" type="parTrans" cxnId="{61213904-8E85-47E1-888F-6144C1D3A55F}">
      <dgm:prSet/>
      <dgm:spPr/>
      <dgm:t>
        <a:bodyPr/>
        <a:lstStyle/>
        <a:p>
          <a:endParaRPr lang="ru-RU" dirty="0"/>
        </a:p>
      </dgm:t>
    </dgm:pt>
    <dgm:pt modelId="{C8B29EDE-7D18-4D21-839E-3A64F4D2F442}" type="sibTrans" cxnId="{61213904-8E85-47E1-888F-6144C1D3A55F}">
      <dgm:prSet/>
      <dgm:spPr/>
      <dgm:t>
        <a:bodyPr/>
        <a:lstStyle/>
        <a:p>
          <a:endParaRPr lang="ru-RU"/>
        </a:p>
      </dgm:t>
    </dgm:pt>
    <dgm:pt modelId="{47BB0B8C-38D4-4C9F-8618-662B4776A815}">
      <dgm:prSet/>
      <dgm:spPr>
        <a:solidFill>
          <a:schemeClr val="accent2">
            <a:lumMod val="40000"/>
            <a:lumOff val="60000"/>
          </a:schemeClr>
        </a:solidFill>
      </dgm:spPr>
      <dgm:t>
        <a:bodyPr/>
        <a:lstStyle/>
        <a:p>
          <a:r>
            <a:rPr lang="ru-RU" b="1" dirty="0" smtClean="0"/>
            <a:t>Межведомственная рабочая группа</a:t>
          </a:r>
          <a:r>
            <a:rPr lang="ru-RU" dirty="0" smtClean="0"/>
            <a:t> по доработке проекта федерального закона № 3324-7 «О внесении изменений в отдельные законодательные акты Российской Федерации в целях обеспечения права детей на отдых и оздоровление, а также охраны их жизни и здоровья»</a:t>
          </a:r>
          <a:endParaRPr lang="ru-RU" dirty="0"/>
        </a:p>
      </dgm:t>
    </dgm:pt>
    <dgm:pt modelId="{465E8CBC-DF7D-440C-B77B-92C48F65D513}" type="parTrans" cxnId="{B64E7D7A-2937-4201-886E-4D658B654F4C}">
      <dgm:prSet/>
      <dgm:spPr/>
      <dgm:t>
        <a:bodyPr/>
        <a:lstStyle/>
        <a:p>
          <a:endParaRPr lang="ru-RU" dirty="0"/>
        </a:p>
      </dgm:t>
    </dgm:pt>
    <dgm:pt modelId="{7178CFA0-846F-42FD-A4A0-D172FEEF2644}" type="sibTrans" cxnId="{B64E7D7A-2937-4201-886E-4D658B654F4C}">
      <dgm:prSet/>
      <dgm:spPr/>
      <dgm:t>
        <a:bodyPr/>
        <a:lstStyle/>
        <a:p>
          <a:endParaRPr lang="ru-RU"/>
        </a:p>
      </dgm:t>
    </dgm:pt>
    <dgm:pt modelId="{2AED7167-04EA-4E02-BF9E-3E05D1A2760A}">
      <dgm:prSet/>
      <dgm:spPr>
        <a:solidFill>
          <a:srgbClr val="5C86D2"/>
        </a:solidFill>
      </dgm:spPr>
      <dgm:t>
        <a:bodyPr/>
        <a:lstStyle/>
        <a:p>
          <a:r>
            <a:rPr lang="ru-RU" b="1" dirty="0" smtClean="0"/>
            <a:t>Экспертная группа </a:t>
          </a:r>
          <a:r>
            <a:rPr lang="ru-RU" dirty="0" smtClean="0"/>
            <a:t>по вопросу совершенствования законодательства, связанного с усилением гарантий права ребенка на получение алиментов</a:t>
          </a:r>
          <a:endParaRPr lang="ru-RU" dirty="0"/>
        </a:p>
      </dgm:t>
    </dgm:pt>
    <dgm:pt modelId="{91A49895-458B-41F8-8929-479CAC825D77}" type="parTrans" cxnId="{55808B8A-800D-45FC-9473-1E4D9E74EE48}">
      <dgm:prSet/>
      <dgm:spPr/>
      <dgm:t>
        <a:bodyPr/>
        <a:lstStyle/>
        <a:p>
          <a:endParaRPr lang="ru-RU" dirty="0"/>
        </a:p>
      </dgm:t>
    </dgm:pt>
    <dgm:pt modelId="{F8561BDE-6BC7-4072-88F7-F122B44F6653}" type="sibTrans" cxnId="{55808B8A-800D-45FC-9473-1E4D9E74EE48}">
      <dgm:prSet/>
      <dgm:spPr/>
      <dgm:t>
        <a:bodyPr/>
        <a:lstStyle/>
        <a:p>
          <a:endParaRPr lang="ru-RU"/>
        </a:p>
      </dgm:t>
    </dgm:pt>
    <dgm:pt modelId="{A6598924-7D08-4064-AC26-7E5004922220}" type="pres">
      <dgm:prSet presAssocID="{4651AF09-1E6E-46BF-92F1-6517A6229ACC}" presName="Name0" presStyleCnt="0">
        <dgm:presLayoutVars>
          <dgm:chPref val="1"/>
          <dgm:dir/>
          <dgm:animOne val="branch"/>
          <dgm:animLvl val="lvl"/>
          <dgm:resizeHandles val="exact"/>
        </dgm:presLayoutVars>
      </dgm:prSet>
      <dgm:spPr/>
      <dgm:t>
        <a:bodyPr/>
        <a:lstStyle/>
        <a:p>
          <a:endParaRPr lang="ru-RU"/>
        </a:p>
      </dgm:t>
    </dgm:pt>
    <dgm:pt modelId="{AACF1619-8848-4D94-AA5E-CFBB2CA2A1B7}" type="pres">
      <dgm:prSet presAssocID="{0BF5A1A6-6812-4A8F-87EA-E343A43858D5}" presName="root1" presStyleCnt="0"/>
      <dgm:spPr/>
    </dgm:pt>
    <dgm:pt modelId="{1FEC0A94-744F-4428-815F-787DF78E9661}" type="pres">
      <dgm:prSet presAssocID="{0BF5A1A6-6812-4A8F-87EA-E343A43858D5}" presName="LevelOneTextNode" presStyleLbl="node0" presStyleIdx="0" presStyleCnt="1" custScaleX="211968">
        <dgm:presLayoutVars>
          <dgm:chPref val="3"/>
        </dgm:presLayoutVars>
      </dgm:prSet>
      <dgm:spPr/>
      <dgm:t>
        <a:bodyPr/>
        <a:lstStyle/>
        <a:p>
          <a:endParaRPr lang="ru-RU"/>
        </a:p>
      </dgm:t>
    </dgm:pt>
    <dgm:pt modelId="{464E5F74-B605-4EBA-85F9-F841EFD5CBB1}" type="pres">
      <dgm:prSet presAssocID="{0BF5A1A6-6812-4A8F-87EA-E343A43858D5}" presName="level2hierChild" presStyleCnt="0"/>
      <dgm:spPr/>
    </dgm:pt>
    <dgm:pt modelId="{D442D547-819C-4DE3-A8AA-F6CC383E3304}" type="pres">
      <dgm:prSet presAssocID="{E459F71C-4FCF-41B6-8333-5DB9CB0CEE19}" presName="conn2-1" presStyleLbl="parChTrans1D2" presStyleIdx="0" presStyleCnt="5"/>
      <dgm:spPr/>
      <dgm:t>
        <a:bodyPr/>
        <a:lstStyle/>
        <a:p>
          <a:endParaRPr lang="ru-RU"/>
        </a:p>
      </dgm:t>
    </dgm:pt>
    <dgm:pt modelId="{3D9D6A39-F109-4AA1-915F-611617C0EAB7}" type="pres">
      <dgm:prSet presAssocID="{E459F71C-4FCF-41B6-8333-5DB9CB0CEE19}" presName="connTx" presStyleLbl="parChTrans1D2" presStyleIdx="0" presStyleCnt="5"/>
      <dgm:spPr/>
      <dgm:t>
        <a:bodyPr/>
        <a:lstStyle/>
        <a:p>
          <a:endParaRPr lang="ru-RU"/>
        </a:p>
      </dgm:t>
    </dgm:pt>
    <dgm:pt modelId="{A8C1760E-61F7-4666-A815-4B513E2BB07C}" type="pres">
      <dgm:prSet presAssocID="{615F38AA-7B0F-4BDC-9278-15F4C344A0C2}" presName="root2" presStyleCnt="0"/>
      <dgm:spPr/>
    </dgm:pt>
    <dgm:pt modelId="{81239147-A729-453D-9D79-90D5746B8113}" type="pres">
      <dgm:prSet presAssocID="{615F38AA-7B0F-4BDC-9278-15F4C344A0C2}" presName="LevelTwoTextNode" presStyleLbl="node2" presStyleIdx="0" presStyleCnt="5">
        <dgm:presLayoutVars>
          <dgm:chPref val="3"/>
        </dgm:presLayoutVars>
      </dgm:prSet>
      <dgm:spPr/>
      <dgm:t>
        <a:bodyPr/>
        <a:lstStyle/>
        <a:p>
          <a:endParaRPr lang="ru-RU"/>
        </a:p>
      </dgm:t>
    </dgm:pt>
    <dgm:pt modelId="{85FAA2A8-56F3-496B-8048-39C915CC8668}" type="pres">
      <dgm:prSet presAssocID="{615F38AA-7B0F-4BDC-9278-15F4C344A0C2}" presName="level3hierChild" presStyleCnt="0"/>
      <dgm:spPr/>
    </dgm:pt>
    <dgm:pt modelId="{1D9E2D16-C41A-42E0-908B-DDF1F296C31F}" type="pres">
      <dgm:prSet presAssocID="{465E8CBC-DF7D-440C-B77B-92C48F65D513}" presName="conn2-1" presStyleLbl="parChTrans1D2" presStyleIdx="1" presStyleCnt="5"/>
      <dgm:spPr/>
      <dgm:t>
        <a:bodyPr/>
        <a:lstStyle/>
        <a:p>
          <a:endParaRPr lang="ru-RU"/>
        </a:p>
      </dgm:t>
    </dgm:pt>
    <dgm:pt modelId="{2ACE967B-1C6E-4E01-A03F-F49E98F0E3F4}" type="pres">
      <dgm:prSet presAssocID="{465E8CBC-DF7D-440C-B77B-92C48F65D513}" presName="connTx" presStyleLbl="parChTrans1D2" presStyleIdx="1" presStyleCnt="5"/>
      <dgm:spPr/>
      <dgm:t>
        <a:bodyPr/>
        <a:lstStyle/>
        <a:p>
          <a:endParaRPr lang="ru-RU"/>
        </a:p>
      </dgm:t>
    </dgm:pt>
    <dgm:pt modelId="{7112FF59-6631-46E1-8127-C7AE0934358A}" type="pres">
      <dgm:prSet presAssocID="{47BB0B8C-38D4-4C9F-8618-662B4776A815}" presName="root2" presStyleCnt="0"/>
      <dgm:spPr/>
    </dgm:pt>
    <dgm:pt modelId="{E676BC38-9675-4C7E-BBCD-1826A15FE295}" type="pres">
      <dgm:prSet presAssocID="{47BB0B8C-38D4-4C9F-8618-662B4776A815}" presName="LevelTwoTextNode" presStyleLbl="node2" presStyleIdx="1" presStyleCnt="5">
        <dgm:presLayoutVars>
          <dgm:chPref val="3"/>
        </dgm:presLayoutVars>
      </dgm:prSet>
      <dgm:spPr/>
      <dgm:t>
        <a:bodyPr/>
        <a:lstStyle/>
        <a:p>
          <a:endParaRPr lang="ru-RU"/>
        </a:p>
      </dgm:t>
    </dgm:pt>
    <dgm:pt modelId="{9E1D1966-47F4-4BCE-9D9C-95072E684424}" type="pres">
      <dgm:prSet presAssocID="{47BB0B8C-38D4-4C9F-8618-662B4776A815}" presName="level3hierChild" presStyleCnt="0"/>
      <dgm:spPr/>
    </dgm:pt>
    <dgm:pt modelId="{1C44756E-30D3-4A81-A8BC-97B70C92F7EF}" type="pres">
      <dgm:prSet presAssocID="{4DF1E3E7-FA88-40A5-8E3E-CE1B13D72767}" presName="conn2-1" presStyleLbl="parChTrans1D2" presStyleIdx="2" presStyleCnt="5"/>
      <dgm:spPr/>
      <dgm:t>
        <a:bodyPr/>
        <a:lstStyle/>
        <a:p>
          <a:endParaRPr lang="ru-RU"/>
        </a:p>
      </dgm:t>
    </dgm:pt>
    <dgm:pt modelId="{C154784B-CCE6-4F2E-A179-C41C66A2BC22}" type="pres">
      <dgm:prSet presAssocID="{4DF1E3E7-FA88-40A5-8E3E-CE1B13D72767}" presName="connTx" presStyleLbl="parChTrans1D2" presStyleIdx="2" presStyleCnt="5"/>
      <dgm:spPr/>
      <dgm:t>
        <a:bodyPr/>
        <a:lstStyle/>
        <a:p>
          <a:endParaRPr lang="ru-RU"/>
        </a:p>
      </dgm:t>
    </dgm:pt>
    <dgm:pt modelId="{013B5CA8-1BEC-4491-A611-E8BE7D8E9E3E}" type="pres">
      <dgm:prSet presAssocID="{A1D7B68F-0E9D-45E9-B2B5-FB8AC37B834B}" presName="root2" presStyleCnt="0"/>
      <dgm:spPr/>
    </dgm:pt>
    <dgm:pt modelId="{06E92B6C-ED95-4CAB-B9C8-FF1F5D5E949B}" type="pres">
      <dgm:prSet presAssocID="{A1D7B68F-0E9D-45E9-B2B5-FB8AC37B834B}" presName="LevelTwoTextNode" presStyleLbl="node2" presStyleIdx="2" presStyleCnt="5">
        <dgm:presLayoutVars>
          <dgm:chPref val="3"/>
        </dgm:presLayoutVars>
      </dgm:prSet>
      <dgm:spPr/>
      <dgm:t>
        <a:bodyPr/>
        <a:lstStyle/>
        <a:p>
          <a:endParaRPr lang="ru-RU"/>
        </a:p>
      </dgm:t>
    </dgm:pt>
    <dgm:pt modelId="{41F7A9C8-E3F8-48A1-B723-1E0DB4980DE1}" type="pres">
      <dgm:prSet presAssocID="{A1D7B68F-0E9D-45E9-B2B5-FB8AC37B834B}" presName="level3hierChild" presStyleCnt="0"/>
      <dgm:spPr/>
    </dgm:pt>
    <dgm:pt modelId="{F31D2500-431D-4200-8A42-D3A2236752F9}" type="pres">
      <dgm:prSet presAssocID="{74A3F942-A4E2-4ECD-9705-1320F4DD18B7}" presName="conn2-1" presStyleLbl="parChTrans1D2" presStyleIdx="3" presStyleCnt="5"/>
      <dgm:spPr/>
      <dgm:t>
        <a:bodyPr/>
        <a:lstStyle/>
        <a:p>
          <a:endParaRPr lang="ru-RU"/>
        </a:p>
      </dgm:t>
    </dgm:pt>
    <dgm:pt modelId="{DB7ECCE3-1530-4F82-9DD1-47D6A7D02CA1}" type="pres">
      <dgm:prSet presAssocID="{74A3F942-A4E2-4ECD-9705-1320F4DD18B7}" presName="connTx" presStyleLbl="parChTrans1D2" presStyleIdx="3" presStyleCnt="5"/>
      <dgm:spPr/>
      <dgm:t>
        <a:bodyPr/>
        <a:lstStyle/>
        <a:p>
          <a:endParaRPr lang="ru-RU"/>
        </a:p>
      </dgm:t>
    </dgm:pt>
    <dgm:pt modelId="{5D973CA7-C93A-4AA3-B220-9272A2E06FB9}" type="pres">
      <dgm:prSet presAssocID="{E7737D8F-0F4B-4CCD-B7FC-E35C4403A160}" presName="root2" presStyleCnt="0"/>
      <dgm:spPr/>
    </dgm:pt>
    <dgm:pt modelId="{0B6AED09-1AF8-4D4A-B390-31DE0E124311}" type="pres">
      <dgm:prSet presAssocID="{E7737D8F-0F4B-4CCD-B7FC-E35C4403A160}" presName="LevelTwoTextNode" presStyleLbl="node2" presStyleIdx="3" presStyleCnt="5">
        <dgm:presLayoutVars>
          <dgm:chPref val="3"/>
        </dgm:presLayoutVars>
      </dgm:prSet>
      <dgm:spPr/>
      <dgm:t>
        <a:bodyPr/>
        <a:lstStyle/>
        <a:p>
          <a:endParaRPr lang="ru-RU"/>
        </a:p>
      </dgm:t>
    </dgm:pt>
    <dgm:pt modelId="{0A530FCA-3E9A-4C83-938B-BAAB3148F24C}" type="pres">
      <dgm:prSet presAssocID="{E7737D8F-0F4B-4CCD-B7FC-E35C4403A160}" presName="level3hierChild" presStyleCnt="0"/>
      <dgm:spPr/>
    </dgm:pt>
    <dgm:pt modelId="{19234F80-4012-40C6-8392-651BADC09CA0}" type="pres">
      <dgm:prSet presAssocID="{91A49895-458B-41F8-8929-479CAC825D77}" presName="conn2-1" presStyleLbl="parChTrans1D2" presStyleIdx="4" presStyleCnt="5"/>
      <dgm:spPr/>
      <dgm:t>
        <a:bodyPr/>
        <a:lstStyle/>
        <a:p>
          <a:endParaRPr lang="ru-RU"/>
        </a:p>
      </dgm:t>
    </dgm:pt>
    <dgm:pt modelId="{E09E5C1F-C0A1-480C-8A85-3209AD321E99}" type="pres">
      <dgm:prSet presAssocID="{91A49895-458B-41F8-8929-479CAC825D77}" presName="connTx" presStyleLbl="parChTrans1D2" presStyleIdx="4" presStyleCnt="5"/>
      <dgm:spPr/>
      <dgm:t>
        <a:bodyPr/>
        <a:lstStyle/>
        <a:p>
          <a:endParaRPr lang="ru-RU"/>
        </a:p>
      </dgm:t>
    </dgm:pt>
    <dgm:pt modelId="{878FB4EF-5771-4B09-A365-57A326D6FE98}" type="pres">
      <dgm:prSet presAssocID="{2AED7167-04EA-4E02-BF9E-3E05D1A2760A}" presName="root2" presStyleCnt="0"/>
      <dgm:spPr/>
    </dgm:pt>
    <dgm:pt modelId="{CCF49420-7380-4F15-B01A-0C9CA345FCA9}" type="pres">
      <dgm:prSet presAssocID="{2AED7167-04EA-4E02-BF9E-3E05D1A2760A}" presName="LevelTwoTextNode" presStyleLbl="node2" presStyleIdx="4" presStyleCnt="5" custLinFactNeighborX="598" custLinFactNeighborY="-1450">
        <dgm:presLayoutVars>
          <dgm:chPref val="3"/>
        </dgm:presLayoutVars>
      </dgm:prSet>
      <dgm:spPr/>
      <dgm:t>
        <a:bodyPr/>
        <a:lstStyle/>
        <a:p>
          <a:endParaRPr lang="ru-RU"/>
        </a:p>
      </dgm:t>
    </dgm:pt>
    <dgm:pt modelId="{ADD76EBC-04A5-43D7-8B2E-E99C0169C65F}" type="pres">
      <dgm:prSet presAssocID="{2AED7167-04EA-4E02-BF9E-3E05D1A2760A}" presName="level3hierChild" presStyleCnt="0"/>
      <dgm:spPr/>
    </dgm:pt>
  </dgm:ptLst>
  <dgm:cxnLst>
    <dgm:cxn modelId="{06ACAF86-83AD-4DD0-8954-CF35703B80A5}" type="presOf" srcId="{615F38AA-7B0F-4BDC-9278-15F4C344A0C2}" destId="{81239147-A729-453D-9D79-90D5746B8113}" srcOrd="0" destOrd="0" presId="urn:microsoft.com/office/officeart/2008/layout/HorizontalMultiLevelHierarchy"/>
    <dgm:cxn modelId="{22412200-F06B-4367-81DE-E95FBE55A742}" type="presOf" srcId="{74A3F942-A4E2-4ECD-9705-1320F4DD18B7}" destId="{DB7ECCE3-1530-4F82-9DD1-47D6A7D02CA1}" srcOrd="1" destOrd="0" presId="urn:microsoft.com/office/officeart/2008/layout/HorizontalMultiLevelHierarchy"/>
    <dgm:cxn modelId="{52E88303-2772-46D3-ADBF-91284F1D0AC8}" type="presOf" srcId="{E459F71C-4FCF-41B6-8333-5DB9CB0CEE19}" destId="{3D9D6A39-F109-4AA1-915F-611617C0EAB7}" srcOrd="1" destOrd="0" presId="urn:microsoft.com/office/officeart/2008/layout/HorizontalMultiLevelHierarchy"/>
    <dgm:cxn modelId="{95D4BB12-80F5-4511-96F5-C3664C31ED02}" srcId="{0BF5A1A6-6812-4A8F-87EA-E343A43858D5}" destId="{A1D7B68F-0E9D-45E9-B2B5-FB8AC37B834B}" srcOrd="2" destOrd="0" parTransId="{4DF1E3E7-FA88-40A5-8E3E-CE1B13D72767}" sibTransId="{7585A21A-97CC-4614-A277-D560688B5FB5}"/>
    <dgm:cxn modelId="{61213904-8E85-47E1-888F-6144C1D3A55F}" srcId="{0BF5A1A6-6812-4A8F-87EA-E343A43858D5}" destId="{E7737D8F-0F4B-4CCD-B7FC-E35C4403A160}" srcOrd="3" destOrd="0" parTransId="{74A3F942-A4E2-4ECD-9705-1320F4DD18B7}" sibTransId="{C8B29EDE-7D18-4D21-839E-3A64F4D2F442}"/>
    <dgm:cxn modelId="{780448AC-B743-4CEF-9A84-E334F3470AC5}" type="presOf" srcId="{E7737D8F-0F4B-4CCD-B7FC-E35C4403A160}" destId="{0B6AED09-1AF8-4D4A-B390-31DE0E124311}" srcOrd="0" destOrd="0" presId="urn:microsoft.com/office/officeart/2008/layout/HorizontalMultiLevelHierarchy"/>
    <dgm:cxn modelId="{5B1F5B26-4A37-4EEF-8857-81BB83964A86}" type="presOf" srcId="{465E8CBC-DF7D-440C-B77B-92C48F65D513}" destId="{1D9E2D16-C41A-42E0-908B-DDF1F296C31F}" srcOrd="0" destOrd="0" presId="urn:microsoft.com/office/officeart/2008/layout/HorizontalMultiLevelHierarchy"/>
    <dgm:cxn modelId="{AF92AA5D-F12D-4B99-8AB7-B9AA13975C50}" type="presOf" srcId="{E459F71C-4FCF-41B6-8333-5DB9CB0CEE19}" destId="{D442D547-819C-4DE3-A8AA-F6CC383E3304}" srcOrd="0" destOrd="0" presId="urn:microsoft.com/office/officeart/2008/layout/HorizontalMultiLevelHierarchy"/>
    <dgm:cxn modelId="{B64E7D7A-2937-4201-886E-4D658B654F4C}" srcId="{0BF5A1A6-6812-4A8F-87EA-E343A43858D5}" destId="{47BB0B8C-38D4-4C9F-8618-662B4776A815}" srcOrd="1" destOrd="0" parTransId="{465E8CBC-DF7D-440C-B77B-92C48F65D513}" sibTransId="{7178CFA0-846F-42FD-A4A0-D172FEEF2644}"/>
    <dgm:cxn modelId="{86989519-B77D-48C0-BCD3-FF288C049B64}" srcId="{0BF5A1A6-6812-4A8F-87EA-E343A43858D5}" destId="{615F38AA-7B0F-4BDC-9278-15F4C344A0C2}" srcOrd="0" destOrd="0" parTransId="{E459F71C-4FCF-41B6-8333-5DB9CB0CEE19}" sibTransId="{EEA52538-3EBB-4110-A970-3B9E1186F30C}"/>
    <dgm:cxn modelId="{6CBFB072-2839-4967-8CE2-36580EC5F9E0}" srcId="{4651AF09-1E6E-46BF-92F1-6517A6229ACC}" destId="{0BF5A1A6-6812-4A8F-87EA-E343A43858D5}" srcOrd="0" destOrd="0" parTransId="{F38E747C-E7AB-49E7-8F21-B9A62D1DC50E}" sibTransId="{6023B968-9D84-40F1-A281-0B9166548219}"/>
    <dgm:cxn modelId="{F880FDEA-7AB2-4608-B3B4-A7372793C853}" type="presOf" srcId="{91A49895-458B-41F8-8929-479CAC825D77}" destId="{E09E5C1F-C0A1-480C-8A85-3209AD321E99}" srcOrd="1" destOrd="0" presId="urn:microsoft.com/office/officeart/2008/layout/HorizontalMultiLevelHierarchy"/>
    <dgm:cxn modelId="{1A00152B-433D-4708-A37D-59615CAF1690}" type="presOf" srcId="{47BB0B8C-38D4-4C9F-8618-662B4776A815}" destId="{E676BC38-9675-4C7E-BBCD-1826A15FE295}" srcOrd="0" destOrd="0" presId="urn:microsoft.com/office/officeart/2008/layout/HorizontalMultiLevelHierarchy"/>
    <dgm:cxn modelId="{946E4B77-25E8-4EDC-BE88-EE0C30791C95}" type="presOf" srcId="{4DF1E3E7-FA88-40A5-8E3E-CE1B13D72767}" destId="{1C44756E-30D3-4A81-A8BC-97B70C92F7EF}" srcOrd="0" destOrd="0" presId="urn:microsoft.com/office/officeart/2008/layout/HorizontalMultiLevelHierarchy"/>
    <dgm:cxn modelId="{BAEA3BDE-E31A-4286-BF37-970A1DCCB14E}" type="presOf" srcId="{0BF5A1A6-6812-4A8F-87EA-E343A43858D5}" destId="{1FEC0A94-744F-4428-815F-787DF78E9661}" srcOrd="0" destOrd="0" presId="urn:microsoft.com/office/officeart/2008/layout/HorizontalMultiLevelHierarchy"/>
    <dgm:cxn modelId="{35150CA7-039A-4243-BCB3-391AA7BB83D7}" type="presOf" srcId="{74A3F942-A4E2-4ECD-9705-1320F4DD18B7}" destId="{F31D2500-431D-4200-8A42-D3A2236752F9}" srcOrd="0" destOrd="0" presId="urn:microsoft.com/office/officeart/2008/layout/HorizontalMultiLevelHierarchy"/>
    <dgm:cxn modelId="{5EC1E5E4-9928-4B6F-985D-F4E1510872AF}" type="presOf" srcId="{A1D7B68F-0E9D-45E9-B2B5-FB8AC37B834B}" destId="{06E92B6C-ED95-4CAB-B9C8-FF1F5D5E949B}" srcOrd="0" destOrd="0" presId="urn:microsoft.com/office/officeart/2008/layout/HorizontalMultiLevelHierarchy"/>
    <dgm:cxn modelId="{2D30FD82-F26E-49D6-9F21-D22E9F3CB102}" type="presOf" srcId="{4651AF09-1E6E-46BF-92F1-6517A6229ACC}" destId="{A6598924-7D08-4064-AC26-7E5004922220}" srcOrd="0" destOrd="0" presId="urn:microsoft.com/office/officeart/2008/layout/HorizontalMultiLevelHierarchy"/>
    <dgm:cxn modelId="{0187A902-2657-4730-B61D-2DBAF99CF0EA}" type="presOf" srcId="{465E8CBC-DF7D-440C-B77B-92C48F65D513}" destId="{2ACE967B-1C6E-4E01-A03F-F49E98F0E3F4}" srcOrd="1" destOrd="0" presId="urn:microsoft.com/office/officeart/2008/layout/HorizontalMultiLevelHierarchy"/>
    <dgm:cxn modelId="{E6B37763-C35E-4996-A2F3-DA1332550C91}" type="presOf" srcId="{2AED7167-04EA-4E02-BF9E-3E05D1A2760A}" destId="{CCF49420-7380-4F15-B01A-0C9CA345FCA9}" srcOrd="0" destOrd="0" presId="urn:microsoft.com/office/officeart/2008/layout/HorizontalMultiLevelHierarchy"/>
    <dgm:cxn modelId="{FA23729B-57BF-45BE-B333-E22B09558BB3}" type="presOf" srcId="{91A49895-458B-41F8-8929-479CAC825D77}" destId="{19234F80-4012-40C6-8392-651BADC09CA0}" srcOrd="0" destOrd="0" presId="urn:microsoft.com/office/officeart/2008/layout/HorizontalMultiLevelHierarchy"/>
    <dgm:cxn modelId="{55808B8A-800D-45FC-9473-1E4D9E74EE48}" srcId="{0BF5A1A6-6812-4A8F-87EA-E343A43858D5}" destId="{2AED7167-04EA-4E02-BF9E-3E05D1A2760A}" srcOrd="4" destOrd="0" parTransId="{91A49895-458B-41F8-8929-479CAC825D77}" sibTransId="{F8561BDE-6BC7-4072-88F7-F122B44F6653}"/>
    <dgm:cxn modelId="{6CA336E1-F675-42AE-87A3-153B681982C0}" type="presOf" srcId="{4DF1E3E7-FA88-40A5-8E3E-CE1B13D72767}" destId="{C154784B-CCE6-4F2E-A179-C41C66A2BC22}" srcOrd="1" destOrd="0" presId="urn:microsoft.com/office/officeart/2008/layout/HorizontalMultiLevelHierarchy"/>
    <dgm:cxn modelId="{946B307B-DBC0-442C-BFD1-4082575E7C65}" type="presParOf" srcId="{A6598924-7D08-4064-AC26-7E5004922220}" destId="{AACF1619-8848-4D94-AA5E-CFBB2CA2A1B7}" srcOrd="0" destOrd="0" presId="urn:microsoft.com/office/officeart/2008/layout/HorizontalMultiLevelHierarchy"/>
    <dgm:cxn modelId="{4D180534-6971-4234-B072-2E1777307B1C}" type="presParOf" srcId="{AACF1619-8848-4D94-AA5E-CFBB2CA2A1B7}" destId="{1FEC0A94-744F-4428-815F-787DF78E9661}" srcOrd="0" destOrd="0" presId="urn:microsoft.com/office/officeart/2008/layout/HorizontalMultiLevelHierarchy"/>
    <dgm:cxn modelId="{8CD652A2-60C0-41DD-AFDA-C7C2A79DDA16}" type="presParOf" srcId="{AACF1619-8848-4D94-AA5E-CFBB2CA2A1B7}" destId="{464E5F74-B605-4EBA-85F9-F841EFD5CBB1}" srcOrd="1" destOrd="0" presId="urn:microsoft.com/office/officeart/2008/layout/HorizontalMultiLevelHierarchy"/>
    <dgm:cxn modelId="{42F36388-7CF8-4833-89A4-C70720C5EB6C}" type="presParOf" srcId="{464E5F74-B605-4EBA-85F9-F841EFD5CBB1}" destId="{D442D547-819C-4DE3-A8AA-F6CC383E3304}" srcOrd="0" destOrd="0" presId="urn:microsoft.com/office/officeart/2008/layout/HorizontalMultiLevelHierarchy"/>
    <dgm:cxn modelId="{ADE06CDA-29F9-4868-90E2-B5BCCA96A231}" type="presParOf" srcId="{D442D547-819C-4DE3-A8AA-F6CC383E3304}" destId="{3D9D6A39-F109-4AA1-915F-611617C0EAB7}" srcOrd="0" destOrd="0" presId="urn:microsoft.com/office/officeart/2008/layout/HorizontalMultiLevelHierarchy"/>
    <dgm:cxn modelId="{E65E52F0-56FD-46D8-A872-BBA4AE362457}" type="presParOf" srcId="{464E5F74-B605-4EBA-85F9-F841EFD5CBB1}" destId="{A8C1760E-61F7-4666-A815-4B513E2BB07C}" srcOrd="1" destOrd="0" presId="urn:microsoft.com/office/officeart/2008/layout/HorizontalMultiLevelHierarchy"/>
    <dgm:cxn modelId="{A9BED2FC-7FCD-4797-867D-F9C16DC4848C}" type="presParOf" srcId="{A8C1760E-61F7-4666-A815-4B513E2BB07C}" destId="{81239147-A729-453D-9D79-90D5746B8113}" srcOrd="0" destOrd="0" presId="urn:microsoft.com/office/officeart/2008/layout/HorizontalMultiLevelHierarchy"/>
    <dgm:cxn modelId="{BBC2E001-D239-477A-B06C-DB7A2E0001BF}" type="presParOf" srcId="{A8C1760E-61F7-4666-A815-4B513E2BB07C}" destId="{85FAA2A8-56F3-496B-8048-39C915CC8668}" srcOrd="1" destOrd="0" presId="urn:microsoft.com/office/officeart/2008/layout/HorizontalMultiLevelHierarchy"/>
    <dgm:cxn modelId="{1A4BD1E5-63C9-4C63-8C58-9F5896544D72}" type="presParOf" srcId="{464E5F74-B605-4EBA-85F9-F841EFD5CBB1}" destId="{1D9E2D16-C41A-42E0-908B-DDF1F296C31F}" srcOrd="2" destOrd="0" presId="urn:microsoft.com/office/officeart/2008/layout/HorizontalMultiLevelHierarchy"/>
    <dgm:cxn modelId="{731ABA5A-7BA1-4F82-BD2B-01A77A56C81F}" type="presParOf" srcId="{1D9E2D16-C41A-42E0-908B-DDF1F296C31F}" destId="{2ACE967B-1C6E-4E01-A03F-F49E98F0E3F4}" srcOrd="0" destOrd="0" presId="urn:microsoft.com/office/officeart/2008/layout/HorizontalMultiLevelHierarchy"/>
    <dgm:cxn modelId="{83E9C6A3-A930-48E2-AC19-C46B15770378}" type="presParOf" srcId="{464E5F74-B605-4EBA-85F9-F841EFD5CBB1}" destId="{7112FF59-6631-46E1-8127-C7AE0934358A}" srcOrd="3" destOrd="0" presId="urn:microsoft.com/office/officeart/2008/layout/HorizontalMultiLevelHierarchy"/>
    <dgm:cxn modelId="{D26E2617-9502-499F-9B20-87C826A7F1DB}" type="presParOf" srcId="{7112FF59-6631-46E1-8127-C7AE0934358A}" destId="{E676BC38-9675-4C7E-BBCD-1826A15FE295}" srcOrd="0" destOrd="0" presId="urn:microsoft.com/office/officeart/2008/layout/HorizontalMultiLevelHierarchy"/>
    <dgm:cxn modelId="{BD57A19C-EC74-4B41-97A9-E78A590D8929}" type="presParOf" srcId="{7112FF59-6631-46E1-8127-C7AE0934358A}" destId="{9E1D1966-47F4-4BCE-9D9C-95072E684424}" srcOrd="1" destOrd="0" presId="urn:microsoft.com/office/officeart/2008/layout/HorizontalMultiLevelHierarchy"/>
    <dgm:cxn modelId="{4AC38B9B-4184-4786-AEEB-ABAED7D85701}" type="presParOf" srcId="{464E5F74-B605-4EBA-85F9-F841EFD5CBB1}" destId="{1C44756E-30D3-4A81-A8BC-97B70C92F7EF}" srcOrd="4" destOrd="0" presId="urn:microsoft.com/office/officeart/2008/layout/HorizontalMultiLevelHierarchy"/>
    <dgm:cxn modelId="{37203792-8B0B-4607-996C-35C47BD341CC}" type="presParOf" srcId="{1C44756E-30D3-4A81-A8BC-97B70C92F7EF}" destId="{C154784B-CCE6-4F2E-A179-C41C66A2BC22}" srcOrd="0" destOrd="0" presId="urn:microsoft.com/office/officeart/2008/layout/HorizontalMultiLevelHierarchy"/>
    <dgm:cxn modelId="{87E6D112-F3D2-404E-BF76-F7F4E1A2A719}" type="presParOf" srcId="{464E5F74-B605-4EBA-85F9-F841EFD5CBB1}" destId="{013B5CA8-1BEC-4491-A611-E8BE7D8E9E3E}" srcOrd="5" destOrd="0" presId="urn:microsoft.com/office/officeart/2008/layout/HorizontalMultiLevelHierarchy"/>
    <dgm:cxn modelId="{36A21B26-F4EB-4F02-AC47-1086628345B2}" type="presParOf" srcId="{013B5CA8-1BEC-4491-A611-E8BE7D8E9E3E}" destId="{06E92B6C-ED95-4CAB-B9C8-FF1F5D5E949B}" srcOrd="0" destOrd="0" presId="urn:microsoft.com/office/officeart/2008/layout/HorizontalMultiLevelHierarchy"/>
    <dgm:cxn modelId="{F45CF44E-194A-4504-92E6-97EB424D0943}" type="presParOf" srcId="{013B5CA8-1BEC-4491-A611-E8BE7D8E9E3E}" destId="{41F7A9C8-E3F8-48A1-B723-1E0DB4980DE1}" srcOrd="1" destOrd="0" presId="urn:microsoft.com/office/officeart/2008/layout/HorizontalMultiLevelHierarchy"/>
    <dgm:cxn modelId="{EBDF5CE3-4F82-443D-9BB7-D800F397B3C4}" type="presParOf" srcId="{464E5F74-B605-4EBA-85F9-F841EFD5CBB1}" destId="{F31D2500-431D-4200-8A42-D3A2236752F9}" srcOrd="6" destOrd="0" presId="urn:microsoft.com/office/officeart/2008/layout/HorizontalMultiLevelHierarchy"/>
    <dgm:cxn modelId="{2BA974B5-365F-448D-B12D-D363862DE4FB}" type="presParOf" srcId="{F31D2500-431D-4200-8A42-D3A2236752F9}" destId="{DB7ECCE3-1530-4F82-9DD1-47D6A7D02CA1}" srcOrd="0" destOrd="0" presId="urn:microsoft.com/office/officeart/2008/layout/HorizontalMultiLevelHierarchy"/>
    <dgm:cxn modelId="{1CF017BA-CF48-44C8-8246-557C9AF38B23}" type="presParOf" srcId="{464E5F74-B605-4EBA-85F9-F841EFD5CBB1}" destId="{5D973CA7-C93A-4AA3-B220-9272A2E06FB9}" srcOrd="7" destOrd="0" presId="urn:microsoft.com/office/officeart/2008/layout/HorizontalMultiLevelHierarchy"/>
    <dgm:cxn modelId="{AE0C252F-4D83-4D67-B680-2A4DCA4D34C3}" type="presParOf" srcId="{5D973CA7-C93A-4AA3-B220-9272A2E06FB9}" destId="{0B6AED09-1AF8-4D4A-B390-31DE0E124311}" srcOrd="0" destOrd="0" presId="urn:microsoft.com/office/officeart/2008/layout/HorizontalMultiLevelHierarchy"/>
    <dgm:cxn modelId="{8F078414-13DB-4886-9D90-43A1FE9F137A}" type="presParOf" srcId="{5D973CA7-C93A-4AA3-B220-9272A2E06FB9}" destId="{0A530FCA-3E9A-4C83-938B-BAAB3148F24C}" srcOrd="1" destOrd="0" presId="urn:microsoft.com/office/officeart/2008/layout/HorizontalMultiLevelHierarchy"/>
    <dgm:cxn modelId="{279034D7-BB04-4255-8C84-23CF7A33E17E}" type="presParOf" srcId="{464E5F74-B605-4EBA-85F9-F841EFD5CBB1}" destId="{19234F80-4012-40C6-8392-651BADC09CA0}" srcOrd="8" destOrd="0" presId="urn:microsoft.com/office/officeart/2008/layout/HorizontalMultiLevelHierarchy"/>
    <dgm:cxn modelId="{210EC090-BE7C-412D-82F9-15FFA877ABB8}" type="presParOf" srcId="{19234F80-4012-40C6-8392-651BADC09CA0}" destId="{E09E5C1F-C0A1-480C-8A85-3209AD321E99}" srcOrd="0" destOrd="0" presId="urn:microsoft.com/office/officeart/2008/layout/HorizontalMultiLevelHierarchy"/>
    <dgm:cxn modelId="{6FBCE75B-1188-4E33-BFE4-D39868FE4B96}" type="presParOf" srcId="{464E5F74-B605-4EBA-85F9-F841EFD5CBB1}" destId="{878FB4EF-5771-4B09-A365-57A326D6FE98}" srcOrd="9" destOrd="0" presId="urn:microsoft.com/office/officeart/2008/layout/HorizontalMultiLevelHierarchy"/>
    <dgm:cxn modelId="{77BBD803-4C36-4AD1-BD8D-56556AF71B18}" type="presParOf" srcId="{878FB4EF-5771-4B09-A365-57A326D6FE98}" destId="{CCF49420-7380-4F15-B01A-0C9CA345FCA9}" srcOrd="0" destOrd="0" presId="urn:microsoft.com/office/officeart/2008/layout/HorizontalMultiLevelHierarchy"/>
    <dgm:cxn modelId="{DC63C0D2-F1B7-4FA5-A449-F05BDC1680C7}" type="presParOf" srcId="{878FB4EF-5771-4B09-A365-57A326D6FE98}" destId="{ADD76EBC-04A5-43D7-8B2E-E99C0169C65F}"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72D1B4D-063F-49E1-824B-3FB27695EA67}" type="doc">
      <dgm:prSet loTypeId="urn:microsoft.com/office/officeart/2005/8/layout/default#2" loCatId="list" qsTypeId="urn:microsoft.com/office/officeart/2005/8/quickstyle/simple1#3" qsCatId="simple" csTypeId="urn:microsoft.com/office/officeart/2005/8/colors/accent1_2#4" csCatId="accent1" phldr="1"/>
      <dgm:spPr/>
      <dgm:t>
        <a:bodyPr/>
        <a:lstStyle/>
        <a:p>
          <a:endParaRPr lang="ru-RU"/>
        </a:p>
      </dgm:t>
    </dgm:pt>
    <dgm:pt modelId="{52A7DE92-E512-46B8-9763-D758ABD0054C}">
      <dgm:prSet phldrT="[Текст]" phldr="1"/>
      <dgm:spPr>
        <a:blipFill rotWithShape="0">
          <a:blip xmlns:r="http://schemas.openxmlformats.org/officeDocument/2006/relationships" r:embed="rId1"/>
          <a:stretch>
            <a:fillRect/>
          </a:stretch>
        </a:blipFill>
      </dgm:spPr>
      <dgm:t>
        <a:bodyPr/>
        <a:lstStyle/>
        <a:p>
          <a:endParaRPr lang="ru-RU" dirty="0"/>
        </a:p>
      </dgm:t>
    </dgm:pt>
    <dgm:pt modelId="{B1368591-61E4-4F35-9A86-2A69FDE29329}" type="parTrans" cxnId="{5C1FB8A6-4D02-44B4-AECE-BDBF70007829}">
      <dgm:prSet/>
      <dgm:spPr/>
      <dgm:t>
        <a:bodyPr/>
        <a:lstStyle/>
        <a:p>
          <a:endParaRPr lang="ru-RU"/>
        </a:p>
      </dgm:t>
    </dgm:pt>
    <dgm:pt modelId="{7860285D-223C-4FD9-B79B-BBF286F9C414}" type="sibTrans" cxnId="{5C1FB8A6-4D02-44B4-AECE-BDBF70007829}">
      <dgm:prSet/>
      <dgm:spPr/>
      <dgm:t>
        <a:bodyPr/>
        <a:lstStyle/>
        <a:p>
          <a:endParaRPr lang="ru-RU"/>
        </a:p>
      </dgm:t>
    </dgm:pt>
    <dgm:pt modelId="{0BC96BC2-DE52-42AF-B08E-2B431E6CF68A}">
      <dgm:prSet phldrT="[Текст]" phldr="1"/>
      <dgm:spPr>
        <a:blipFill rotWithShape="0">
          <a:blip xmlns:r="http://schemas.openxmlformats.org/officeDocument/2006/relationships" r:embed="rId2"/>
          <a:stretch>
            <a:fillRect/>
          </a:stretch>
        </a:blipFill>
      </dgm:spPr>
      <dgm:t>
        <a:bodyPr/>
        <a:lstStyle/>
        <a:p>
          <a:endParaRPr lang="ru-RU" dirty="0"/>
        </a:p>
      </dgm:t>
    </dgm:pt>
    <dgm:pt modelId="{18EBDFDA-D584-4D6C-B8D4-A03643F817AD}" type="parTrans" cxnId="{2AF1B2BE-4C0D-4203-8721-F6200E4B97F4}">
      <dgm:prSet/>
      <dgm:spPr/>
      <dgm:t>
        <a:bodyPr/>
        <a:lstStyle/>
        <a:p>
          <a:endParaRPr lang="ru-RU"/>
        </a:p>
      </dgm:t>
    </dgm:pt>
    <dgm:pt modelId="{9FD4B797-2E4A-428B-B531-66C781C8E679}" type="sibTrans" cxnId="{2AF1B2BE-4C0D-4203-8721-F6200E4B97F4}">
      <dgm:prSet/>
      <dgm:spPr/>
      <dgm:t>
        <a:bodyPr/>
        <a:lstStyle/>
        <a:p>
          <a:endParaRPr lang="ru-RU"/>
        </a:p>
      </dgm:t>
    </dgm:pt>
    <dgm:pt modelId="{F26CF11B-EF3F-4FEE-A252-9AD972EF13E2}">
      <dgm:prSet phldrT="[Текст]" phldr="1"/>
      <dgm:spPr>
        <a:blipFill rotWithShape="0">
          <a:blip xmlns:r="http://schemas.openxmlformats.org/officeDocument/2006/relationships" r:embed="rId3"/>
          <a:stretch>
            <a:fillRect/>
          </a:stretch>
        </a:blipFill>
      </dgm:spPr>
      <dgm:t>
        <a:bodyPr/>
        <a:lstStyle/>
        <a:p>
          <a:endParaRPr lang="ru-RU" dirty="0"/>
        </a:p>
      </dgm:t>
    </dgm:pt>
    <dgm:pt modelId="{69582530-486D-45A2-8321-241FD53C6BC5}" type="parTrans" cxnId="{0D043E81-8A9D-48E3-AB33-2B6C5171D940}">
      <dgm:prSet/>
      <dgm:spPr/>
      <dgm:t>
        <a:bodyPr/>
        <a:lstStyle/>
        <a:p>
          <a:endParaRPr lang="ru-RU"/>
        </a:p>
      </dgm:t>
    </dgm:pt>
    <dgm:pt modelId="{3867944F-C1DC-4C2C-84A0-EF481315C186}" type="sibTrans" cxnId="{0D043E81-8A9D-48E3-AB33-2B6C5171D940}">
      <dgm:prSet/>
      <dgm:spPr/>
      <dgm:t>
        <a:bodyPr/>
        <a:lstStyle/>
        <a:p>
          <a:endParaRPr lang="ru-RU"/>
        </a:p>
      </dgm:t>
    </dgm:pt>
    <dgm:pt modelId="{5B2CF945-13A0-40FF-A040-43B613EE720D}">
      <dgm:prSet phldrT="[Текст]" phldr="1"/>
      <dgm:spPr>
        <a:blipFill rotWithShape="0">
          <a:blip xmlns:r="http://schemas.openxmlformats.org/officeDocument/2006/relationships" r:embed="rId4"/>
          <a:stretch>
            <a:fillRect/>
          </a:stretch>
        </a:blipFill>
      </dgm:spPr>
      <dgm:t>
        <a:bodyPr/>
        <a:lstStyle/>
        <a:p>
          <a:endParaRPr lang="ru-RU" dirty="0"/>
        </a:p>
      </dgm:t>
    </dgm:pt>
    <dgm:pt modelId="{6EF7F41A-154F-475D-9D1B-29CDBDCBCC3B}" type="parTrans" cxnId="{2FEA98A2-56B4-4326-B424-4A033281187E}">
      <dgm:prSet/>
      <dgm:spPr/>
      <dgm:t>
        <a:bodyPr/>
        <a:lstStyle/>
        <a:p>
          <a:endParaRPr lang="ru-RU"/>
        </a:p>
      </dgm:t>
    </dgm:pt>
    <dgm:pt modelId="{CDF14B01-FDDC-4902-85A8-E1C1A44656A4}" type="sibTrans" cxnId="{2FEA98A2-56B4-4326-B424-4A033281187E}">
      <dgm:prSet/>
      <dgm:spPr/>
      <dgm:t>
        <a:bodyPr/>
        <a:lstStyle/>
        <a:p>
          <a:endParaRPr lang="ru-RU"/>
        </a:p>
      </dgm:t>
    </dgm:pt>
    <dgm:pt modelId="{E40B45ED-CEC2-449E-A976-DDDCF0520EE9}">
      <dgm:prSet phldrT="[Текст]" phldr="1"/>
      <dgm:spPr>
        <a:blipFill rotWithShape="0">
          <a:blip xmlns:r="http://schemas.openxmlformats.org/officeDocument/2006/relationships" r:embed="rId5"/>
          <a:stretch>
            <a:fillRect/>
          </a:stretch>
        </a:blipFill>
      </dgm:spPr>
      <dgm:t>
        <a:bodyPr/>
        <a:lstStyle/>
        <a:p>
          <a:endParaRPr lang="ru-RU" dirty="0"/>
        </a:p>
      </dgm:t>
    </dgm:pt>
    <dgm:pt modelId="{C533DE79-1A3F-4C0F-8498-B27DA3DC6AF3}" type="parTrans" cxnId="{B0AF876B-B474-430B-9D1C-8B29847B08F4}">
      <dgm:prSet/>
      <dgm:spPr/>
      <dgm:t>
        <a:bodyPr/>
        <a:lstStyle/>
        <a:p>
          <a:endParaRPr lang="ru-RU"/>
        </a:p>
      </dgm:t>
    </dgm:pt>
    <dgm:pt modelId="{52C334B2-ADBD-4D78-9A42-C0237CF1E3BD}" type="sibTrans" cxnId="{B0AF876B-B474-430B-9D1C-8B29847B08F4}">
      <dgm:prSet/>
      <dgm:spPr/>
      <dgm:t>
        <a:bodyPr/>
        <a:lstStyle/>
        <a:p>
          <a:endParaRPr lang="ru-RU"/>
        </a:p>
      </dgm:t>
    </dgm:pt>
    <dgm:pt modelId="{E0B6E346-F90C-4471-8EF8-FABBA4305402}">
      <dgm:prSet phldrT="[Текст]" phldr="1"/>
      <dgm:spPr>
        <a:blipFill rotWithShape="0">
          <a:blip xmlns:r="http://schemas.openxmlformats.org/officeDocument/2006/relationships" r:embed="rId6"/>
          <a:stretch>
            <a:fillRect/>
          </a:stretch>
        </a:blipFill>
      </dgm:spPr>
      <dgm:t>
        <a:bodyPr/>
        <a:lstStyle/>
        <a:p>
          <a:endParaRPr lang="ru-RU" dirty="0"/>
        </a:p>
      </dgm:t>
    </dgm:pt>
    <dgm:pt modelId="{52533BEF-C575-4A1F-B9C8-6A013A8E0311}" type="parTrans" cxnId="{86311855-1E35-435C-8E6F-6ED48A614F8F}">
      <dgm:prSet/>
      <dgm:spPr/>
      <dgm:t>
        <a:bodyPr/>
        <a:lstStyle/>
        <a:p>
          <a:endParaRPr lang="ru-RU"/>
        </a:p>
      </dgm:t>
    </dgm:pt>
    <dgm:pt modelId="{0A1925AE-AC12-498F-921B-6D71001F7D21}" type="sibTrans" cxnId="{86311855-1E35-435C-8E6F-6ED48A614F8F}">
      <dgm:prSet/>
      <dgm:spPr/>
      <dgm:t>
        <a:bodyPr/>
        <a:lstStyle/>
        <a:p>
          <a:endParaRPr lang="ru-RU"/>
        </a:p>
      </dgm:t>
    </dgm:pt>
    <dgm:pt modelId="{D1A827FD-24C0-4ECE-BAC7-D7CB1418F9B3}">
      <dgm:prSet phldrT="[Текст]" phldr="1"/>
      <dgm:spPr>
        <a:blipFill rotWithShape="0">
          <a:blip xmlns:r="http://schemas.openxmlformats.org/officeDocument/2006/relationships" r:embed="rId7"/>
          <a:stretch>
            <a:fillRect/>
          </a:stretch>
        </a:blipFill>
      </dgm:spPr>
      <dgm:t>
        <a:bodyPr/>
        <a:lstStyle/>
        <a:p>
          <a:endParaRPr lang="ru-RU" dirty="0"/>
        </a:p>
      </dgm:t>
    </dgm:pt>
    <dgm:pt modelId="{4952E348-725F-4FBC-830D-381C0A3665D8}" type="parTrans" cxnId="{636F1360-CCAC-4BB2-BF58-9B5CE5E8FDEC}">
      <dgm:prSet/>
      <dgm:spPr/>
      <dgm:t>
        <a:bodyPr/>
        <a:lstStyle/>
        <a:p>
          <a:endParaRPr lang="ru-RU"/>
        </a:p>
      </dgm:t>
    </dgm:pt>
    <dgm:pt modelId="{5C7420D4-9E26-48C2-AA75-5D1A14125BB7}" type="sibTrans" cxnId="{636F1360-CCAC-4BB2-BF58-9B5CE5E8FDEC}">
      <dgm:prSet/>
      <dgm:spPr/>
      <dgm:t>
        <a:bodyPr/>
        <a:lstStyle/>
        <a:p>
          <a:endParaRPr lang="ru-RU"/>
        </a:p>
      </dgm:t>
    </dgm:pt>
    <dgm:pt modelId="{275399C9-4A6D-4390-AF2B-350C01E37492}">
      <dgm:prSet phldrT="[Текст]" phldr="1"/>
      <dgm:spPr>
        <a:blipFill rotWithShape="0">
          <a:blip xmlns:r="http://schemas.openxmlformats.org/officeDocument/2006/relationships" r:embed="rId8"/>
          <a:stretch>
            <a:fillRect/>
          </a:stretch>
        </a:blipFill>
      </dgm:spPr>
      <dgm:t>
        <a:bodyPr/>
        <a:lstStyle/>
        <a:p>
          <a:endParaRPr lang="ru-RU" dirty="0"/>
        </a:p>
      </dgm:t>
    </dgm:pt>
    <dgm:pt modelId="{588DAD5D-D499-43DA-BEB1-C772ADB3F1F9}" type="parTrans" cxnId="{6E98F9E6-120B-458B-BF6A-060EFF828C4C}">
      <dgm:prSet/>
      <dgm:spPr/>
      <dgm:t>
        <a:bodyPr/>
        <a:lstStyle/>
        <a:p>
          <a:endParaRPr lang="ru-RU"/>
        </a:p>
      </dgm:t>
    </dgm:pt>
    <dgm:pt modelId="{95BA059F-3164-496F-91B2-F2E2E60D27E5}" type="sibTrans" cxnId="{6E98F9E6-120B-458B-BF6A-060EFF828C4C}">
      <dgm:prSet/>
      <dgm:spPr/>
      <dgm:t>
        <a:bodyPr/>
        <a:lstStyle/>
        <a:p>
          <a:endParaRPr lang="ru-RU"/>
        </a:p>
      </dgm:t>
    </dgm:pt>
    <dgm:pt modelId="{A1318AB9-9942-4B9B-98FF-818826EEB8B3}">
      <dgm:prSet phldrT="[Текст]" phldr="1"/>
      <dgm:spPr>
        <a:blipFill rotWithShape="0">
          <a:blip xmlns:r="http://schemas.openxmlformats.org/officeDocument/2006/relationships" r:embed="rId9"/>
          <a:stretch>
            <a:fillRect/>
          </a:stretch>
        </a:blipFill>
      </dgm:spPr>
      <dgm:t>
        <a:bodyPr/>
        <a:lstStyle/>
        <a:p>
          <a:endParaRPr lang="ru-RU" dirty="0"/>
        </a:p>
      </dgm:t>
    </dgm:pt>
    <dgm:pt modelId="{B3BFB259-71A9-46EE-BD34-29D3AE1BC051}" type="parTrans" cxnId="{F9766724-ABED-44CE-AADA-96D38D4D5463}">
      <dgm:prSet/>
      <dgm:spPr/>
      <dgm:t>
        <a:bodyPr/>
        <a:lstStyle/>
        <a:p>
          <a:endParaRPr lang="ru-RU"/>
        </a:p>
      </dgm:t>
    </dgm:pt>
    <dgm:pt modelId="{FBDFB101-AFE4-4168-83D4-C583DBB8D70C}" type="sibTrans" cxnId="{F9766724-ABED-44CE-AADA-96D38D4D5463}">
      <dgm:prSet/>
      <dgm:spPr/>
      <dgm:t>
        <a:bodyPr/>
        <a:lstStyle/>
        <a:p>
          <a:endParaRPr lang="ru-RU"/>
        </a:p>
      </dgm:t>
    </dgm:pt>
    <dgm:pt modelId="{ECA45F22-1749-4506-8953-E170C2082BCA}">
      <dgm:prSet phldrT="[Текст]" phldr="1"/>
      <dgm:spPr>
        <a:blipFill rotWithShape="0">
          <a:blip xmlns:r="http://schemas.openxmlformats.org/officeDocument/2006/relationships" r:embed="rId10"/>
          <a:stretch>
            <a:fillRect/>
          </a:stretch>
        </a:blipFill>
      </dgm:spPr>
      <dgm:t>
        <a:bodyPr/>
        <a:lstStyle/>
        <a:p>
          <a:endParaRPr lang="ru-RU" dirty="0"/>
        </a:p>
      </dgm:t>
    </dgm:pt>
    <dgm:pt modelId="{E17E369B-835E-41D7-9B23-7F9E0E8020D2}" type="parTrans" cxnId="{FAAD7354-721C-4810-89C4-D9B9C60DF111}">
      <dgm:prSet/>
      <dgm:spPr/>
      <dgm:t>
        <a:bodyPr/>
        <a:lstStyle/>
        <a:p>
          <a:endParaRPr lang="ru-RU"/>
        </a:p>
      </dgm:t>
    </dgm:pt>
    <dgm:pt modelId="{0E755FE6-D2E8-4162-9FAA-1A8BFF1E8405}" type="sibTrans" cxnId="{FAAD7354-721C-4810-89C4-D9B9C60DF111}">
      <dgm:prSet/>
      <dgm:spPr/>
      <dgm:t>
        <a:bodyPr/>
        <a:lstStyle/>
        <a:p>
          <a:endParaRPr lang="ru-RU"/>
        </a:p>
      </dgm:t>
    </dgm:pt>
    <dgm:pt modelId="{3F3A2174-700E-4D23-85EA-D408BB76EB3D}">
      <dgm:prSet phldrT="[Текст]" phldr="1"/>
      <dgm:spPr>
        <a:blipFill rotWithShape="0">
          <a:blip xmlns:r="http://schemas.openxmlformats.org/officeDocument/2006/relationships" r:embed="rId11"/>
          <a:stretch>
            <a:fillRect/>
          </a:stretch>
        </a:blipFill>
      </dgm:spPr>
      <dgm:t>
        <a:bodyPr/>
        <a:lstStyle/>
        <a:p>
          <a:endParaRPr lang="ru-RU" dirty="0"/>
        </a:p>
      </dgm:t>
    </dgm:pt>
    <dgm:pt modelId="{4D6CEB83-440F-494A-B76C-54FA0BF68330}" type="parTrans" cxnId="{6B9505DD-057B-4E6B-9DEF-7D323AB57953}">
      <dgm:prSet/>
      <dgm:spPr/>
      <dgm:t>
        <a:bodyPr/>
        <a:lstStyle/>
        <a:p>
          <a:endParaRPr lang="ru-RU"/>
        </a:p>
      </dgm:t>
    </dgm:pt>
    <dgm:pt modelId="{D614007C-4D48-44F1-A72A-41C694009F0B}" type="sibTrans" cxnId="{6B9505DD-057B-4E6B-9DEF-7D323AB57953}">
      <dgm:prSet/>
      <dgm:spPr/>
      <dgm:t>
        <a:bodyPr/>
        <a:lstStyle/>
        <a:p>
          <a:endParaRPr lang="ru-RU"/>
        </a:p>
      </dgm:t>
    </dgm:pt>
    <dgm:pt modelId="{BC967E36-EFED-4EB6-B45E-3693F8E459D2}">
      <dgm:prSet phldrT="[Текст]" phldr="1"/>
      <dgm:spPr>
        <a:blipFill rotWithShape="0">
          <a:blip xmlns:r="http://schemas.openxmlformats.org/officeDocument/2006/relationships" r:embed="rId12"/>
          <a:stretch>
            <a:fillRect/>
          </a:stretch>
        </a:blipFill>
      </dgm:spPr>
      <dgm:t>
        <a:bodyPr/>
        <a:lstStyle/>
        <a:p>
          <a:endParaRPr lang="ru-RU" dirty="0"/>
        </a:p>
      </dgm:t>
    </dgm:pt>
    <dgm:pt modelId="{21491162-A42E-4BC9-8FAE-CFF9910C5F51}" type="parTrans" cxnId="{6681B711-82D3-492D-A478-17C111A22C0E}">
      <dgm:prSet/>
      <dgm:spPr/>
      <dgm:t>
        <a:bodyPr/>
        <a:lstStyle/>
        <a:p>
          <a:endParaRPr lang="ru-RU"/>
        </a:p>
      </dgm:t>
    </dgm:pt>
    <dgm:pt modelId="{FF3DDA05-53EB-42DD-ADAB-9307A5AC9790}" type="sibTrans" cxnId="{6681B711-82D3-492D-A478-17C111A22C0E}">
      <dgm:prSet/>
      <dgm:spPr/>
      <dgm:t>
        <a:bodyPr/>
        <a:lstStyle/>
        <a:p>
          <a:endParaRPr lang="ru-RU"/>
        </a:p>
      </dgm:t>
    </dgm:pt>
    <dgm:pt modelId="{6B653211-1711-4E25-9EB8-EDF6FF200DC0}">
      <dgm:prSet phldrT="[Текст]" phldr="1"/>
      <dgm:spPr>
        <a:blipFill rotWithShape="0">
          <a:blip xmlns:r="http://schemas.openxmlformats.org/officeDocument/2006/relationships" r:embed="rId13"/>
          <a:stretch>
            <a:fillRect/>
          </a:stretch>
        </a:blipFill>
      </dgm:spPr>
      <dgm:t>
        <a:bodyPr/>
        <a:lstStyle/>
        <a:p>
          <a:endParaRPr lang="ru-RU" dirty="0"/>
        </a:p>
      </dgm:t>
    </dgm:pt>
    <dgm:pt modelId="{5C9FAF2D-6EEC-431C-AF76-C6293188A734}" type="parTrans" cxnId="{A2CE37AC-A177-4BC7-8BCA-C841F7ABAE1C}">
      <dgm:prSet/>
      <dgm:spPr/>
      <dgm:t>
        <a:bodyPr/>
        <a:lstStyle/>
        <a:p>
          <a:endParaRPr lang="ru-RU"/>
        </a:p>
      </dgm:t>
    </dgm:pt>
    <dgm:pt modelId="{1DECBBC6-E1E0-49C1-A874-8532DC428A65}" type="sibTrans" cxnId="{A2CE37AC-A177-4BC7-8BCA-C841F7ABAE1C}">
      <dgm:prSet/>
      <dgm:spPr/>
      <dgm:t>
        <a:bodyPr/>
        <a:lstStyle/>
        <a:p>
          <a:endParaRPr lang="ru-RU"/>
        </a:p>
      </dgm:t>
    </dgm:pt>
    <dgm:pt modelId="{3A1D6AB6-AE8C-4311-BA0A-A26078916FD9}">
      <dgm:prSet phldrT="[Текст]" phldr="1"/>
      <dgm:spPr>
        <a:blipFill rotWithShape="0">
          <a:blip xmlns:r="http://schemas.openxmlformats.org/officeDocument/2006/relationships" r:embed="rId14"/>
          <a:stretch>
            <a:fillRect/>
          </a:stretch>
        </a:blipFill>
      </dgm:spPr>
      <dgm:t>
        <a:bodyPr/>
        <a:lstStyle/>
        <a:p>
          <a:endParaRPr lang="ru-RU" dirty="0"/>
        </a:p>
      </dgm:t>
    </dgm:pt>
    <dgm:pt modelId="{BBD9DD54-0B75-48D6-9311-9E30D90AAF52}" type="parTrans" cxnId="{DCDEC80C-6980-498E-A5BF-670FBAFB024F}">
      <dgm:prSet/>
      <dgm:spPr/>
      <dgm:t>
        <a:bodyPr/>
        <a:lstStyle/>
        <a:p>
          <a:endParaRPr lang="ru-RU"/>
        </a:p>
      </dgm:t>
    </dgm:pt>
    <dgm:pt modelId="{71F95D72-D75F-4137-A81D-8543AE7C57F0}" type="sibTrans" cxnId="{DCDEC80C-6980-498E-A5BF-670FBAFB024F}">
      <dgm:prSet/>
      <dgm:spPr/>
      <dgm:t>
        <a:bodyPr/>
        <a:lstStyle/>
        <a:p>
          <a:endParaRPr lang="ru-RU"/>
        </a:p>
      </dgm:t>
    </dgm:pt>
    <dgm:pt modelId="{449D5F5D-9D8D-4DA1-AC11-05318939149A}">
      <dgm:prSet phldrT="[Текст]" phldr="1"/>
      <dgm:spPr>
        <a:blipFill rotWithShape="0">
          <a:blip xmlns:r="http://schemas.openxmlformats.org/officeDocument/2006/relationships" r:embed="rId15"/>
          <a:stretch>
            <a:fillRect/>
          </a:stretch>
        </a:blipFill>
      </dgm:spPr>
      <dgm:t>
        <a:bodyPr/>
        <a:lstStyle/>
        <a:p>
          <a:endParaRPr lang="ru-RU" dirty="0"/>
        </a:p>
      </dgm:t>
    </dgm:pt>
    <dgm:pt modelId="{473BD717-28CB-406F-B547-2550E2462C13}" type="sibTrans" cxnId="{E0D22D36-A3A3-431E-9304-F5E2B196AB48}">
      <dgm:prSet/>
      <dgm:spPr/>
      <dgm:t>
        <a:bodyPr/>
        <a:lstStyle/>
        <a:p>
          <a:endParaRPr lang="ru-RU"/>
        </a:p>
      </dgm:t>
    </dgm:pt>
    <dgm:pt modelId="{850DD679-6884-48F1-AD58-D98601205C19}" type="parTrans" cxnId="{E0D22D36-A3A3-431E-9304-F5E2B196AB48}">
      <dgm:prSet/>
      <dgm:spPr/>
      <dgm:t>
        <a:bodyPr/>
        <a:lstStyle/>
        <a:p>
          <a:endParaRPr lang="ru-RU"/>
        </a:p>
      </dgm:t>
    </dgm:pt>
    <dgm:pt modelId="{5A07A049-4597-4255-8FC6-ECEBF43AC766}" type="pres">
      <dgm:prSet presAssocID="{472D1B4D-063F-49E1-824B-3FB27695EA67}" presName="diagram" presStyleCnt="0">
        <dgm:presLayoutVars>
          <dgm:dir/>
          <dgm:resizeHandles val="exact"/>
        </dgm:presLayoutVars>
      </dgm:prSet>
      <dgm:spPr/>
      <dgm:t>
        <a:bodyPr/>
        <a:lstStyle/>
        <a:p>
          <a:endParaRPr lang="ru-RU"/>
        </a:p>
      </dgm:t>
    </dgm:pt>
    <dgm:pt modelId="{EBE930CF-10B0-4CE3-9CD5-66B8C11BF23E}" type="pres">
      <dgm:prSet presAssocID="{52A7DE92-E512-46B8-9763-D758ABD0054C}" presName="node" presStyleLbl="node1" presStyleIdx="0" presStyleCnt="15" custScaleX="170344" custScaleY="137955" custLinFactX="58788" custLinFactY="120713" custLinFactNeighborX="100000" custLinFactNeighborY="200000">
        <dgm:presLayoutVars>
          <dgm:bulletEnabled val="1"/>
        </dgm:presLayoutVars>
      </dgm:prSet>
      <dgm:spPr/>
      <dgm:t>
        <a:bodyPr/>
        <a:lstStyle/>
        <a:p>
          <a:endParaRPr lang="ru-RU"/>
        </a:p>
      </dgm:t>
    </dgm:pt>
    <dgm:pt modelId="{9A038698-0D74-40CB-B0F1-DCCEA644A906}" type="pres">
      <dgm:prSet presAssocID="{7860285D-223C-4FD9-B79B-BBF286F9C414}" presName="sibTrans" presStyleCnt="0"/>
      <dgm:spPr/>
    </dgm:pt>
    <dgm:pt modelId="{3DC059B8-D95F-443A-9B8E-CA6060EA2BDA}" type="pres">
      <dgm:prSet presAssocID="{449D5F5D-9D8D-4DA1-AC11-05318939149A}" presName="node" presStyleLbl="node1" presStyleIdx="1" presStyleCnt="15" custScaleY="120749" custLinFactY="64673" custLinFactNeighborX="76101" custLinFactNeighborY="100000">
        <dgm:presLayoutVars>
          <dgm:bulletEnabled val="1"/>
        </dgm:presLayoutVars>
      </dgm:prSet>
      <dgm:spPr/>
      <dgm:t>
        <a:bodyPr/>
        <a:lstStyle/>
        <a:p>
          <a:endParaRPr lang="ru-RU"/>
        </a:p>
      </dgm:t>
    </dgm:pt>
    <dgm:pt modelId="{6CD6FC97-748E-41EE-8B87-A6F1F7F021E1}" type="pres">
      <dgm:prSet presAssocID="{473BD717-28CB-406F-B547-2550E2462C13}" presName="sibTrans" presStyleCnt="0"/>
      <dgm:spPr/>
    </dgm:pt>
    <dgm:pt modelId="{8587EB9B-3849-44F7-9B1E-9CCA2C5DBF45}" type="pres">
      <dgm:prSet presAssocID="{ECA45F22-1749-4506-8953-E170C2082BCA}" presName="node" presStyleLbl="node1" presStyleIdx="2" presStyleCnt="15" custScaleY="150981" custLinFactX="-43049" custLinFactNeighborX="-100000" custLinFactNeighborY="16114">
        <dgm:presLayoutVars>
          <dgm:bulletEnabled val="1"/>
        </dgm:presLayoutVars>
      </dgm:prSet>
      <dgm:spPr/>
      <dgm:t>
        <a:bodyPr/>
        <a:lstStyle/>
        <a:p>
          <a:endParaRPr lang="ru-RU"/>
        </a:p>
      </dgm:t>
    </dgm:pt>
    <dgm:pt modelId="{D50F04F8-1021-4105-BD2A-9FBCFECF4D34}" type="pres">
      <dgm:prSet presAssocID="{0E755FE6-D2E8-4162-9FAA-1A8BFF1E8405}" presName="sibTrans" presStyleCnt="0"/>
      <dgm:spPr/>
    </dgm:pt>
    <dgm:pt modelId="{44D3F8BD-D051-4D5A-B4BB-52DC1EB28C4B}" type="pres">
      <dgm:prSet presAssocID="{0BC96BC2-DE52-42AF-B08E-2B431E6CF68A}" presName="node" presStyleLbl="node1" presStyleIdx="3" presStyleCnt="15" custScaleY="173609" custLinFactX="100000" custLinFactNeighborX="133216" custLinFactNeighborY="-5882">
        <dgm:presLayoutVars>
          <dgm:bulletEnabled val="1"/>
        </dgm:presLayoutVars>
      </dgm:prSet>
      <dgm:spPr/>
      <dgm:t>
        <a:bodyPr/>
        <a:lstStyle/>
        <a:p>
          <a:endParaRPr lang="ru-RU"/>
        </a:p>
      </dgm:t>
    </dgm:pt>
    <dgm:pt modelId="{C92D532B-BA6F-4FCC-A1DF-BA6777E10A00}" type="pres">
      <dgm:prSet presAssocID="{9FD4B797-2E4A-428B-B531-66C781C8E679}" presName="sibTrans" presStyleCnt="0"/>
      <dgm:spPr/>
    </dgm:pt>
    <dgm:pt modelId="{530DE9B9-D7FB-434E-B20C-DA5E5B4E1350}" type="pres">
      <dgm:prSet presAssocID="{6B653211-1711-4E25-9EB8-EDF6FF200DC0}" presName="node" presStyleLbl="node1" presStyleIdx="4" presStyleCnt="15" custScaleX="116995" custScaleY="141105" custLinFactX="-17516" custLinFactNeighborX="-100000" custLinFactNeighborY="946">
        <dgm:presLayoutVars>
          <dgm:bulletEnabled val="1"/>
        </dgm:presLayoutVars>
      </dgm:prSet>
      <dgm:spPr/>
      <dgm:t>
        <a:bodyPr/>
        <a:lstStyle/>
        <a:p>
          <a:endParaRPr lang="ru-RU"/>
        </a:p>
      </dgm:t>
    </dgm:pt>
    <dgm:pt modelId="{FAD080A1-EC59-4746-870C-12ABE75128EE}" type="pres">
      <dgm:prSet presAssocID="{1DECBBC6-E1E0-49C1-A874-8532DC428A65}" presName="sibTrans" presStyleCnt="0"/>
      <dgm:spPr/>
    </dgm:pt>
    <dgm:pt modelId="{EA7815C2-04D9-4133-BFB9-F530EACAC16B}" type="pres">
      <dgm:prSet presAssocID="{E40B45ED-CEC2-449E-A976-DDDCF0520EE9}" presName="node" presStyleLbl="node1" presStyleIdx="5" presStyleCnt="15" custScaleX="113167" custScaleY="156944" custLinFactX="-300000" custLinFactNeighborX="-310491" custLinFactNeighborY="8735">
        <dgm:presLayoutVars>
          <dgm:bulletEnabled val="1"/>
        </dgm:presLayoutVars>
      </dgm:prSet>
      <dgm:spPr/>
      <dgm:t>
        <a:bodyPr/>
        <a:lstStyle/>
        <a:p>
          <a:endParaRPr lang="ru-RU"/>
        </a:p>
      </dgm:t>
    </dgm:pt>
    <dgm:pt modelId="{6EF09241-8C1B-4FF7-A564-64A70401E702}" type="pres">
      <dgm:prSet presAssocID="{52C334B2-ADBD-4D78-9A42-C0237CF1E3BD}" presName="sibTrans" presStyleCnt="0"/>
      <dgm:spPr/>
    </dgm:pt>
    <dgm:pt modelId="{0BB1AD5B-076F-4242-A21E-81CA329CD2B8}" type="pres">
      <dgm:prSet presAssocID="{F26CF11B-EF3F-4FEE-A252-9AD972EF13E2}" presName="node" presStyleLbl="node1" presStyleIdx="6" presStyleCnt="15" custScaleY="128783" custLinFactX="200000" custLinFactY="-76149" custLinFactNeighborX="299495" custLinFactNeighborY="-100000">
        <dgm:presLayoutVars>
          <dgm:bulletEnabled val="1"/>
        </dgm:presLayoutVars>
      </dgm:prSet>
      <dgm:spPr/>
      <dgm:t>
        <a:bodyPr/>
        <a:lstStyle/>
        <a:p>
          <a:endParaRPr lang="ru-RU"/>
        </a:p>
      </dgm:t>
    </dgm:pt>
    <dgm:pt modelId="{7F73D24F-1042-4935-8937-BF0F4291B08D}" type="pres">
      <dgm:prSet presAssocID="{3867944F-C1DC-4C2C-84A0-EF481315C186}" presName="sibTrans" presStyleCnt="0"/>
      <dgm:spPr/>
    </dgm:pt>
    <dgm:pt modelId="{0A747155-A8D5-4A5A-9F77-39EC2A24DF52}" type="pres">
      <dgm:prSet presAssocID="{5B2CF945-13A0-40FF-A040-43B613EE720D}" presName="node" presStyleLbl="node1" presStyleIdx="7" presStyleCnt="15" custScaleX="111642" custScaleY="140409" custLinFactNeighborX="-63582" custLinFactNeighborY="-13698">
        <dgm:presLayoutVars>
          <dgm:bulletEnabled val="1"/>
        </dgm:presLayoutVars>
      </dgm:prSet>
      <dgm:spPr/>
      <dgm:t>
        <a:bodyPr/>
        <a:lstStyle/>
        <a:p>
          <a:endParaRPr lang="ru-RU"/>
        </a:p>
      </dgm:t>
    </dgm:pt>
    <dgm:pt modelId="{3E29EDE5-B20D-4E8A-9553-427EBC99D0CD}" type="pres">
      <dgm:prSet presAssocID="{CDF14B01-FDDC-4902-85A8-E1C1A44656A4}" presName="sibTrans" presStyleCnt="0"/>
      <dgm:spPr/>
    </dgm:pt>
    <dgm:pt modelId="{D90A0315-E79F-426C-B5F7-0243B7EBCFCD}" type="pres">
      <dgm:prSet presAssocID="{E0B6E346-F90C-4471-8EF8-FABBA4305402}" presName="node" presStyleLbl="node1" presStyleIdx="8" presStyleCnt="15" custScaleX="156001" custScaleY="141106" custLinFactX="100000" custLinFactNeighborX="169648" custLinFactNeighborY="-2109">
        <dgm:presLayoutVars>
          <dgm:bulletEnabled val="1"/>
        </dgm:presLayoutVars>
      </dgm:prSet>
      <dgm:spPr/>
      <dgm:t>
        <a:bodyPr/>
        <a:lstStyle/>
        <a:p>
          <a:endParaRPr lang="ru-RU"/>
        </a:p>
      </dgm:t>
    </dgm:pt>
    <dgm:pt modelId="{73409D38-EDBE-4F27-83FD-CB69E9698C82}" type="pres">
      <dgm:prSet presAssocID="{0A1925AE-AC12-498F-921B-6D71001F7D21}" presName="sibTrans" presStyleCnt="0"/>
      <dgm:spPr/>
    </dgm:pt>
    <dgm:pt modelId="{13A8B3F9-1934-439A-AD0A-F494A959A558}" type="pres">
      <dgm:prSet presAssocID="{D1A827FD-24C0-4ECE-BAC7-D7CB1418F9B3}" presName="node" presStyleLbl="node1" presStyleIdx="9" presStyleCnt="15" custScaleY="142933" custLinFactNeighborX="-24591" custLinFactNeighborY="-12436">
        <dgm:presLayoutVars>
          <dgm:bulletEnabled val="1"/>
        </dgm:presLayoutVars>
      </dgm:prSet>
      <dgm:spPr/>
      <dgm:t>
        <a:bodyPr/>
        <a:lstStyle/>
        <a:p>
          <a:endParaRPr lang="ru-RU"/>
        </a:p>
      </dgm:t>
    </dgm:pt>
    <dgm:pt modelId="{3FE775AA-8947-4E61-AA5D-E16145EE2631}" type="pres">
      <dgm:prSet presAssocID="{5C7420D4-9E26-48C2-AA75-5D1A14125BB7}" presName="sibTrans" presStyleCnt="0"/>
      <dgm:spPr/>
    </dgm:pt>
    <dgm:pt modelId="{B9B9B3D2-5151-4793-AA5B-3D6DEA788801}" type="pres">
      <dgm:prSet presAssocID="{275399C9-4A6D-4390-AF2B-350C01E37492}" presName="node" presStyleLbl="node1" presStyleIdx="10" presStyleCnt="15" custScaleX="90243" custScaleY="154681" custLinFactX="14200" custLinFactY="47335" custLinFactNeighborX="100000" custLinFactNeighborY="100000">
        <dgm:presLayoutVars>
          <dgm:bulletEnabled val="1"/>
        </dgm:presLayoutVars>
      </dgm:prSet>
      <dgm:spPr/>
      <dgm:t>
        <a:bodyPr/>
        <a:lstStyle/>
        <a:p>
          <a:endParaRPr lang="ru-RU"/>
        </a:p>
      </dgm:t>
    </dgm:pt>
    <dgm:pt modelId="{6EA3F025-69EF-4D34-9DFB-3F29852D2AA1}" type="pres">
      <dgm:prSet presAssocID="{95BA059F-3164-496F-91B2-F2E2E60D27E5}" presName="sibTrans" presStyleCnt="0"/>
      <dgm:spPr/>
    </dgm:pt>
    <dgm:pt modelId="{A1ECB998-7720-46AC-BD87-4AC9B64B8871}" type="pres">
      <dgm:prSet presAssocID="{A1318AB9-9942-4B9B-98FF-818826EEB8B3}" presName="node" presStyleLbl="node1" presStyleIdx="11" presStyleCnt="15" custScaleX="113666" custScaleY="163207" custLinFactX="-36734" custLinFactY="58166" custLinFactNeighborX="-100000" custLinFactNeighborY="100000">
        <dgm:presLayoutVars>
          <dgm:bulletEnabled val="1"/>
        </dgm:presLayoutVars>
      </dgm:prSet>
      <dgm:spPr/>
      <dgm:t>
        <a:bodyPr/>
        <a:lstStyle/>
        <a:p>
          <a:endParaRPr lang="ru-RU"/>
        </a:p>
      </dgm:t>
    </dgm:pt>
    <dgm:pt modelId="{8547DF55-6D41-4120-82CD-F5236E2E7522}" type="pres">
      <dgm:prSet presAssocID="{FBDFB101-AFE4-4168-83D4-C583DBB8D70C}" presName="sibTrans" presStyleCnt="0"/>
      <dgm:spPr/>
    </dgm:pt>
    <dgm:pt modelId="{5279DC3F-016B-428B-A864-5BDDBD2213D4}" type="pres">
      <dgm:prSet presAssocID="{3F3A2174-700E-4D23-85EA-D408BB76EB3D}" presName="node" presStyleLbl="node1" presStyleIdx="12" presStyleCnt="15" custScaleY="121012" custLinFactX="61977" custLinFactNeighborX="100000" custLinFactNeighborY="177">
        <dgm:presLayoutVars>
          <dgm:bulletEnabled val="1"/>
        </dgm:presLayoutVars>
      </dgm:prSet>
      <dgm:spPr/>
      <dgm:t>
        <a:bodyPr/>
        <a:lstStyle/>
        <a:p>
          <a:endParaRPr lang="ru-RU"/>
        </a:p>
      </dgm:t>
    </dgm:pt>
    <dgm:pt modelId="{D648C280-16C5-4376-BBCF-608906D03D3D}" type="pres">
      <dgm:prSet presAssocID="{D614007C-4D48-44F1-A72A-41C694009F0B}" presName="sibTrans" presStyleCnt="0"/>
      <dgm:spPr/>
    </dgm:pt>
    <dgm:pt modelId="{03E60FBB-4322-45E6-B8C0-6D13EC7BCE8F}" type="pres">
      <dgm:prSet presAssocID="{BC967E36-EFED-4EB6-B45E-3693F8E459D2}" presName="node" presStyleLbl="node1" presStyleIdx="13" presStyleCnt="15" custScaleX="144429" custLinFactX="-100000" custLinFactNeighborX="-190434" custLinFactNeighborY="-8179">
        <dgm:presLayoutVars>
          <dgm:bulletEnabled val="1"/>
        </dgm:presLayoutVars>
      </dgm:prSet>
      <dgm:spPr/>
      <dgm:t>
        <a:bodyPr/>
        <a:lstStyle/>
        <a:p>
          <a:endParaRPr lang="ru-RU"/>
        </a:p>
      </dgm:t>
    </dgm:pt>
    <dgm:pt modelId="{19E56982-508E-408D-90CD-445D4AA246EC}" type="pres">
      <dgm:prSet presAssocID="{FF3DDA05-53EB-42DD-ADAB-9307A5AC9790}" presName="sibTrans" presStyleCnt="0"/>
      <dgm:spPr/>
    </dgm:pt>
    <dgm:pt modelId="{EFEE55C7-73D1-4589-BB62-0D02782FB675}" type="pres">
      <dgm:prSet presAssocID="{3A1D6AB6-AE8C-4311-BA0A-A26078916FD9}" presName="node" presStyleLbl="node1" presStyleIdx="14" presStyleCnt="15" custScaleX="106242" custScaleY="124582" custLinFactX="-100000" custLinFactY="-135617" custLinFactNeighborX="-101849" custLinFactNeighborY="-200000">
        <dgm:presLayoutVars>
          <dgm:bulletEnabled val="1"/>
        </dgm:presLayoutVars>
      </dgm:prSet>
      <dgm:spPr/>
      <dgm:t>
        <a:bodyPr/>
        <a:lstStyle/>
        <a:p>
          <a:endParaRPr lang="ru-RU"/>
        </a:p>
      </dgm:t>
    </dgm:pt>
  </dgm:ptLst>
  <dgm:cxnLst>
    <dgm:cxn modelId="{86311855-1E35-435C-8E6F-6ED48A614F8F}" srcId="{472D1B4D-063F-49E1-824B-3FB27695EA67}" destId="{E0B6E346-F90C-4471-8EF8-FABBA4305402}" srcOrd="8" destOrd="0" parTransId="{52533BEF-C575-4A1F-B9C8-6A013A8E0311}" sibTransId="{0A1925AE-AC12-498F-921B-6D71001F7D21}"/>
    <dgm:cxn modelId="{E97F6F15-6FBB-47D6-BA12-A90677B0EDE0}" type="presOf" srcId="{3F3A2174-700E-4D23-85EA-D408BB76EB3D}" destId="{5279DC3F-016B-428B-A864-5BDDBD2213D4}" srcOrd="0" destOrd="0" presId="urn:microsoft.com/office/officeart/2005/8/layout/default#2"/>
    <dgm:cxn modelId="{A2CE37AC-A177-4BC7-8BCA-C841F7ABAE1C}" srcId="{472D1B4D-063F-49E1-824B-3FB27695EA67}" destId="{6B653211-1711-4E25-9EB8-EDF6FF200DC0}" srcOrd="4" destOrd="0" parTransId="{5C9FAF2D-6EEC-431C-AF76-C6293188A734}" sibTransId="{1DECBBC6-E1E0-49C1-A874-8532DC428A65}"/>
    <dgm:cxn modelId="{FDC2D158-25BA-4464-85A9-7A8882242B55}" type="presOf" srcId="{ECA45F22-1749-4506-8953-E170C2082BCA}" destId="{8587EB9B-3849-44F7-9B1E-9CCA2C5DBF45}" srcOrd="0" destOrd="0" presId="urn:microsoft.com/office/officeart/2005/8/layout/default#2"/>
    <dgm:cxn modelId="{2AF1B2BE-4C0D-4203-8721-F6200E4B97F4}" srcId="{472D1B4D-063F-49E1-824B-3FB27695EA67}" destId="{0BC96BC2-DE52-42AF-B08E-2B431E6CF68A}" srcOrd="3" destOrd="0" parTransId="{18EBDFDA-D584-4D6C-B8D4-A03643F817AD}" sibTransId="{9FD4B797-2E4A-428B-B531-66C781C8E679}"/>
    <dgm:cxn modelId="{E4418E6F-73FA-44CA-87ED-9D0B1C1E1DE9}" type="presOf" srcId="{A1318AB9-9942-4B9B-98FF-818826EEB8B3}" destId="{A1ECB998-7720-46AC-BD87-4AC9B64B8871}" srcOrd="0" destOrd="0" presId="urn:microsoft.com/office/officeart/2005/8/layout/default#2"/>
    <dgm:cxn modelId="{F9766724-ABED-44CE-AADA-96D38D4D5463}" srcId="{472D1B4D-063F-49E1-824B-3FB27695EA67}" destId="{A1318AB9-9942-4B9B-98FF-818826EEB8B3}" srcOrd="11" destOrd="0" parTransId="{B3BFB259-71A9-46EE-BD34-29D3AE1BC051}" sibTransId="{FBDFB101-AFE4-4168-83D4-C583DBB8D70C}"/>
    <dgm:cxn modelId="{B0AF876B-B474-430B-9D1C-8B29847B08F4}" srcId="{472D1B4D-063F-49E1-824B-3FB27695EA67}" destId="{E40B45ED-CEC2-449E-A976-DDDCF0520EE9}" srcOrd="5" destOrd="0" parTransId="{C533DE79-1A3F-4C0F-8498-B27DA3DC6AF3}" sibTransId="{52C334B2-ADBD-4D78-9A42-C0237CF1E3BD}"/>
    <dgm:cxn modelId="{4EF9D7D5-B94C-49DE-A134-9BEE13712F86}" type="presOf" srcId="{52A7DE92-E512-46B8-9763-D758ABD0054C}" destId="{EBE930CF-10B0-4CE3-9CD5-66B8C11BF23E}" srcOrd="0" destOrd="0" presId="urn:microsoft.com/office/officeart/2005/8/layout/default#2"/>
    <dgm:cxn modelId="{E0D22D36-A3A3-431E-9304-F5E2B196AB48}" srcId="{472D1B4D-063F-49E1-824B-3FB27695EA67}" destId="{449D5F5D-9D8D-4DA1-AC11-05318939149A}" srcOrd="1" destOrd="0" parTransId="{850DD679-6884-48F1-AD58-D98601205C19}" sibTransId="{473BD717-28CB-406F-B547-2550E2462C13}"/>
    <dgm:cxn modelId="{59FAE224-9F40-4310-8EFE-3DAF2AFD6180}" type="presOf" srcId="{472D1B4D-063F-49E1-824B-3FB27695EA67}" destId="{5A07A049-4597-4255-8FC6-ECEBF43AC766}" srcOrd="0" destOrd="0" presId="urn:microsoft.com/office/officeart/2005/8/layout/default#2"/>
    <dgm:cxn modelId="{636F1360-CCAC-4BB2-BF58-9B5CE5E8FDEC}" srcId="{472D1B4D-063F-49E1-824B-3FB27695EA67}" destId="{D1A827FD-24C0-4ECE-BAC7-D7CB1418F9B3}" srcOrd="9" destOrd="0" parTransId="{4952E348-725F-4FBC-830D-381C0A3665D8}" sibTransId="{5C7420D4-9E26-48C2-AA75-5D1A14125BB7}"/>
    <dgm:cxn modelId="{7C94C09F-4E65-48D1-AC60-69DC86024FD1}" type="presOf" srcId="{275399C9-4A6D-4390-AF2B-350C01E37492}" destId="{B9B9B3D2-5151-4793-AA5B-3D6DEA788801}" srcOrd="0" destOrd="0" presId="urn:microsoft.com/office/officeart/2005/8/layout/default#2"/>
    <dgm:cxn modelId="{0D043E81-8A9D-48E3-AB33-2B6C5171D940}" srcId="{472D1B4D-063F-49E1-824B-3FB27695EA67}" destId="{F26CF11B-EF3F-4FEE-A252-9AD972EF13E2}" srcOrd="6" destOrd="0" parTransId="{69582530-486D-45A2-8321-241FD53C6BC5}" sibTransId="{3867944F-C1DC-4C2C-84A0-EF481315C186}"/>
    <dgm:cxn modelId="{7F97105F-B27E-4184-B933-29F162EE90F7}" type="presOf" srcId="{D1A827FD-24C0-4ECE-BAC7-D7CB1418F9B3}" destId="{13A8B3F9-1934-439A-AD0A-F494A959A558}" srcOrd="0" destOrd="0" presId="urn:microsoft.com/office/officeart/2005/8/layout/default#2"/>
    <dgm:cxn modelId="{708C2D91-646F-4949-B1DD-F71504BBCE94}" type="presOf" srcId="{E40B45ED-CEC2-449E-A976-DDDCF0520EE9}" destId="{EA7815C2-04D9-4133-BFB9-F530EACAC16B}" srcOrd="0" destOrd="0" presId="urn:microsoft.com/office/officeart/2005/8/layout/default#2"/>
    <dgm:cxn modelId="{2FEA98A2-56B4-4326-B424-4A033281187E}" srcId="{472D1B4D-063F-49E1-824B-3FB27695EA67}" destId="{5B2CF945-13A0-40FF-A040-43B613EE720D}" srcOrd="7" destOrd="0" parTransId="{6EF7F41A-154F-475D-9D1B-29CDBDCBCC3B}" sibTransId="{CDF14B01-FDDC-4902-85A8-E1C1A44656A4}"/>
    <dgm:cxn modelId="{153ACA86-B6D0-49F7-B784-2AF16C47AD2C}" type="presOf" srcId="{0BC96BC2-DE52-42AF-B08E-2B431E6CF68A}" destId="{44D3F8BD-D051-4D5A-B4BB-52DC1EB28C4B}" srcOrd="0" destOrd="0" presId="urn:microsoft.com/office/officeart/2005/8/layout/default#2"/>
    <dgm:cxn modelId="{8BA772D5-74A5-4386-8D12-CFD6AC2EC2CC}" type="presOf" srcId="{BC967E36-EFED-4EB6-B45E-3693F8E459D2}" destId="{03E60FBB-4322-45E6-B8C0-6D13EC7BCE8F}" srcOrd="0" destOrd="0" presId="urn:microsoft.com/office/officeart/2005/8/layout/default#2"/>
    <dgm:cxn modelId="{B8A4FB23-FE47-4521-BCDF-3756E89C17B4}" type="presOf" srcId="{449D5F5D-9D8D-4DA1-AC11-05318939149A}" destId="{3DC059B8-D95F-443A-9B8E-CA6060EA2BDA}" srcOrd="0" destOrd="0" presId="urn:microsoft.com/office/officeart/2005/8/layout/default#2"/>
    <dgm:cxn modelId="{6681B711-82D3-492D-A478-17C111A22C0E}" srcId="{472D1B4D-063F-49E1-824B-3FB27695EA67}" destId="{BC967E36-EFED-4EB6-B45E-3693F8E459D2}" srcOrd="13" destOrd="0" parTransId="{21491162-A42E-4BC9-8FAE-CFF9910C5F51}" sibTransId="{FF3DDA05-53EB-42DD-ADAB-9307A5AC9790}"/>
    <dgm:cxn modelId="{8AD2D563-B031-4B85-9C8F-27A9ECE85388}" type="presOf" srcId="{3A1D6AB6-AE8C-4311-BA0A-A26078916FD9}" destId="{EFEE55C7-73D1-4589-BB62-0D02782FB675}" srcOrd="0" destOrd="0" presId="urn:microsoft.com/office/officeart/2005/8/layout/default#2"/>
    <dgm:cxn modelId="{8B6C5116-358A-405D-83D9-A6B76975CDBF}" type="presOf" srcId="{F26CF11B-EF3F-4FEE-A252-9AD972EF13E2}" destId="{0BB1AD5B-076F-4242-A21E-81CA329CD2B8}" srcOrd="0" destOrd="0" presId="urn:microsoft.com/office/officeart/2005/8/layout/default#2"/>
    <dgm:cxn modelId="{3380158C-6B7F-493B-928D-5F5875506694}" type="presOf" srcId="{6B653211-1711-4E25-9EB8-EDF6FF200DC0}" destId="{530DE9B9-D7FB-434E-B20C-DA5E5B4E1350}" srcOrd="0" destOrd="0" presId="urn:microsoft.com/office/officeart/2005/8/layout/default#2"/>
    <dgm:cxn modelId="{5C1FB8A6-4D02-44B4-AECE-BDBF70007829}" srcId="{472D1B4D-063F-49E1-824B-3FB27695EA67}" destId="{52A7DE92-E512-46B8-9763-D758ABD0054C}" srcOrd="0" destOrd="0" parTransId="{B1368591-61E4-4F35-9A86-2A69FDE29329}" sibTransId="{7860285D-223C-4FD9-B79B-BBF286F9C414}"/>
    <dgm:cxn modelId="{DCDEC80C-6980-498E-A5BF-670FBAFB024F}" srcId="{472D1B4D-063F-49E1-824B-3FB27695EA67}" destId="{3A1D6AB6-AE8C-4311-BA0A-A26078916FD9}" srcOrd="14" destOrd="0" parTransId="{BBD9DD54-0B75-48D6-9311-9E30D90AAF52}" sibTransId="{71F95D72-D75F-4137-A81D-8543AE7C57F0}"/>
    <dgm:cxn modelId="{6E98F9E6-120B-458B-BF6A-060EFF828C4C}" srcId="{472D1B4D-063F-49E1-824B-3FB27695EA67}" destId="{275399C9-4A6D-4390-AF2B-350C01E37492}" srcOrd="10" destOrd="0" parTransId="{588DAD5D-D499-43DA-BEB1-C772ADB3F1F9}" sibTransId="{95BA059F-3164-496F-91B2-F2E2E60D27E5}"/>
    <dgm:cxn modelId="{6B9505DD-057B-4E6B-9DEF-7D323AB57953}" srcId="{472D1B4D-063F-49E1-824B-3FB27695EA67}" destId="{3F3A2174-700E-4D23-85EA-D408BB76EB3D}" srcOrd="12" destOrd="0" parTransId="{4D6CEB83-440F-494A-B76C-54FA0BF68330}" sibTransId="{D614007C-4D48-44F1-A72A-41C694009F0B}"/>
    <dgm:cxn modelId="{48D1B9A9-FF55-4733-98F6-7296B2C77DBA}" type="presOf" srcId="{5B2CF945-13A0-40FF-A040-43B613EE720D}" destId="{0A747155-A8D5-4A5A-9F77-39EC2A24DF52}" srcOrd="0" destOrd="0" presId="urn:microsoft.com/office/officeart/2005/8/layout/default#2"/>
    <dgm:cxn modelId="{68FD5C0B-62D8-4308-B66F-BF3F62A4D71E}" type="presOf" srcId="{E0B6E346-F90C-4471-8EF8-FABBA4305402}" destId="{D90A0315-E79F-426C-B5F7-0243B7EBCFCD}" srcOrd="0" destOrd="0" presId="urn:microsoft.com/office/officeart/2005/8/layout/default#2"/>
    <dgm:cxn modelId="{FAAD7354-721C-4810-89C4-D9B9C60DF111}" srcId="{472D1B4D-063F-49E1-824B-3FB27695EA67}" destId="{ECA45F22-1749-4506-8953-E170C2082BCA}" srcOrd="2" destOrd="0" parTransId="{E17E369B-835E-41D7-9B23-7F9E0E8020D2}" sibTransId="{0E755FE6-D2E8-4162-9FAA-1A8BFF1E8405}"/>
    <dgm:cxn modelId="{34AE6E69-4C26-411D-9D76-9D36836DB9F4}" type="presParOf" srcId="{5A07A049-4597-4255-8FC6-ECEBF43AC766}" destId="{EBE930CF-10B0-4CE3-9CD5-66B8C11BF23E}" srcOrd="0" destOrd="0" presId="urn:microsoft.com/office/officeart/2005/8/layout/default#2"/>
    <dgm:cxn modelId="{4202BFAB-B235-4935-A121-9447E1BF317E}" type="presParOf" srcId="{5A07A049-4597-4255-8FC6-ECEBF43AC766}" destId="{9A038698-0D74-40CB-B0F1-DCCEA644A906}" srcOrd="1" destOrd="0" presId="urn:microsoft.com/office/officeart/2005/8/layout/default#2"/>
    <dgm:cxn modelId="{D2B08E35-34D7-444C-AA25-A1E4B5F243AA}" type="presParOf" srcId="{5A07A049-4597-4255-8FC6-ECEBF43AC766}" destId="{3DC059B8-D95F-443A-9B8E-CA6060EA2BDA}" srcOrd="2" destOrd="0" presId="urn:microsoft.com/office/officeart/2005/8/layout/default#2"/>
    <dgm:cxn modelId="{994EAD4E-CD30-432B-8D64-50879519E8F4}" type="presParOf" srcId="{5A07A049-4597-4255-8FC6-ECEBF43AC766}" destId="{6CD6FC97-748E-41EE-8B87-A6F1F7F021E1}" srcOrd="3" destOrd="0" presId="urn:microsoft.com/office/officeart/2005/8/layout/default#2"/>
    <dgm:cxn modelId="{52A0AE2A-C176-4502-8FA6-3E782F4ECA61}" type="presParOf" srcId="{5A07A049-4597-4255-8FC6-ECEBF43AC766}" destId="{8587EB9B-3849-44F7-9B1E-9CCA2C5DBF45}" srcOrd="4" destOrd="0" presId="urn:microsoft.com/office/officeart/2005/8/layout/default#2"/>
    <dgm:cxn modelId="{0E4482E7-BD42-4333-B9EE-C7ADCADBABC1}" type="presParOf" srcId="{5A07A049-4597-4255-8FC6-ECEBF43AC766}" destId="{D50F04F8-1021-4105-BD2A-9FBCFECF4D34}" srcOrd="5" destOrd="0" presId="urn:microsoft.com/office/officeart/2005/8/layout/default#2"/>
    <dgm:cxn modelId="{48BA581D-EFCF-4E16-AE8C-962EB671A855}" type="presParOf" srcId="{5A07A049-4597-4255-8FC6-ECEBF43AC766}" destId="{44D3F8BD-D051-4D5A-B4BB-52DC1EB28C4B}" srcOrd="6" destOrd="0" presId="urn:microsoft.com/office/officeart/2005/8/layout/default#2"/>
    <dgm:cxn modelId="{53212EEA-C5F7-4571-9C24-CD4B0F3CD082}" type="presParOf" srcId="{5A07A049-4597-4255-8FC6-ECEBF43AC766}" destId="{C92D532B-BA6F-4FCC-A1DF-BA6777E10A00}" srcOrd="7" destOrd="0" presId="urn:microsoft.com/office/officeart/2005/8/layout/default#2"/>
    <dgm:cxn modelId="{C8945D2B-76A1-4151-ADC2-D80C03B019E3}" type="presParOf" srcId="{5A07A049-4597-4255-8FC6-ECEBF43AC766}" destId="{530DE9B9-D7FB-434E-B20C-DA5E5B4E1350}" srcOrd="8" destOrd="0" presId="urn:microsoft.com/office/officeart/2005/8/layout/default#2"/>
    <dgm:cxn modelId="{881E9946-6FC1-4237-A71D-56A0DFA4F1CB}" type="presParOf" srcId="{5A07A049-4597-4255-8FC6-ECEBF43AC766}" destId="{FAD080A1-EC59-4746-870C-12ABE75128EE}" srcOrd="9" destOrd="0" presId="urn:microsoft.com/office/officeart/2005/8/layout/default#2"/>
    <dgm:cxn modelId="{281BE775-132F-4B64-AA46-ADE44F4671D5}" type="presParOf" srcId="{5A07A049-4597-4255-8FC6-ECEBF43AC766}" destId="{EA7815C2-04D9-4133-BFB9-F530EACAC16B}" srcOrd="10" destOrd="0" presId="urn:microsoft.com/office/officeart/2005/8/layout/default#2"/>
    <dgm:cxn modelId="{2D139D95-8CBE-4F8C-BCB9-875E303AEC83}" type="presParOf" srcId="{5A07A049-4597-4255-8FC6-ECEBF43AC766}" destId="{6EF09241-8C1B-4FF7-A564-64A70401E702}" srcOrd="11" destOrd="0" presId="urn:microsoft.com/office/officeart/2005/8/layout/default#2"/>
    <dgm:cxn modelId="{CBDB6C16-BC63-4AFB-9A22-EA7C40D49D2A}" type="presParOf" srcId="{5A07A049-4597-4255-8FC6-ECEBF43AC766}" destId="{0BB1AD5B-076F-4242-A21E-81CA329CD2B8}" srcOrd="12" destOrd="0" presId="urn:microsoft.com/office/officeart/2005/8/layout/default#2"/>
    <dgm:cxn modelId="{77664EE2-99B7-49E8-9B44-6C45E3E4B499}" type="presParOf" srcId="{5A07A049-4597-4255-8FC6-ECEBF43AC766}" destId="{7F73D24F-1042-4935-8937-BF0F4291B08D}" srcOrd="13" destOrd="0" presId="urn:microsoft.com/office/officeart/2005/8/layout/default#2"/>
    <dgm:cxn modelId="{42C8FBA4-48CF-47A8-A1FC-39B20FEB47F0}" type="presParOf" srcId="{5A07A049-4597-4255-8FC6-ECEBF43AC766}" destId="{0A747155-A8D5-4A5A-9F77-39EC2A24DF52}" srcOrd="14" destOrd="0" presId="urn:microsoft.com/office/officeart/2005/8/layout/default#2"/>
    <dgm:cxn modelId="{1C6B3006-F735-4E60-9FB7-A2713FE570D5}" type="presParOf" srcId="{5A07A049-4597-4255-8FC6-ECEBF43AC766}" destId="{3E29EDE5-B20D-4E8A-9553-427EBC99D0CD}" srcOrd="15" destOrd="0" presId="urn:microsoft.com/office/officeart/2005/8/layout/default#2"/>
    <dgm:cxn modelId="{F40A04A5-AE69-4EFB-A435-FE191DDDE90B}" type="presParOf" srcId="{5A07A049-4597-4255-8FC6-ECEBF43AC766}" destId="{D90A0315-E79F-426C-B5F7-0243B7EBCFCD}" srcOrd="16" destOrd="0" presId="urn:microsoft.com/office/officeart/2005/8/layout/default#2"/>
    <dgm:cxn modelId="{08C47E3C-D69C-4A57-8182-5EED01164441}" type="presParOf" srcId="{5A07A049-4597-4255-8FC6-ECEBF43AC766}" destId="{73409D38-EDBE-4F27-83FD-CB69E9698C82}" srcOrd="17" destOrd="0" presId="urn:microsoft.com/office/officeart/2005/8/layout/default#2"/>
    <dgm:cxn modelId="{B12DB546-C8AA-4ABD-BA43-A42B272EDC1A}" type="presParOf" srcId="{5A07A049-4597-4255-8FC6-ECEBF43AC766}" destId="{13A8B3F9-1934-439A-AD0A-F494A959A558}" srcOrd="18" destOrd="0" presId="urn:microsoft.com/office/officeart/2005/8/layout/default#2"/>
    <dgm:cxn modelId="{DC358368-DEF2-4F86-8A6D-FE7A54D7E0D8}" type="presParOf" srcId="{5A07A049-4597-4255-8FC6-ECEBF43AC766}" destId="{3FE775AA-8947-4E61-AA5D-E16145EE2631}" srcOrd="19" destOrd="0" presId="urn:microsoft.com/office/officeart/2005/8/layout/default#2"/>
    <dgm:cxn modelId="{BFC0F55E-93EB-4D53-A8A8-BDC17F3116A0}" type="presParOf" srcId="{5A07A049-4597-4255-8FC6-ECEBF43AC766}" destId="{B9B9B3D2-5151-4793-AA5B-3D6DEA788801}" srcOrd="20" destOrd="0" presId="urn:microsoft.com/office/officeart/2005/8/layout/default#2"/>
    <dgm:cxn modelId="{FE487F87-FDCF-4A24-B473-CC9D884FEE38}" type="presParOf" srcId="{5A07A049-4597-4255-8FC6-ECEBF43AC766}" destId="{6EA3F025-69EF-4D34-9DFB-3F29852D2AA1}" srcOrd="21" destOrd="0" presId="urn:microsoft.com/office/officeart/2005/8/layout/default#2"/>
    <dgm:cxn modelId="{C041D01F-1A28-41A6-888B-69E669DECFE5}" type="presParOf" srcId="{5A07A049-4597-4255-8FC6-ECEBF43AC766}" destId="{A1ECB998-7720-46AC-BD87-4AC9B64B8871}" srcOrd="22" destOrd="0" presId="urn:microsoft.com/office/officeart/2005/8/layout/default#2"/>
    <dgm:cxn modelId="{821EA6F4-5C4E-495B-93F6-2B268A4DBC43}" type="presParOf" srcId="{5A07A049-4597-4255-8FC6-ECEBF43AC766}" destId="{8547DF55-6D41-4120-82CD-F5236E2E7522}" srcOrd="23" destOrd="0" presId="urn:microsoft.com/office/officeart/2005/8/layout/default#2"/>
    <dgm:cxn modelId="{81E6725E-E9E0-427F-A688-49A4C290F938}" type="presParOf" srcId="{5A07A049-4597-4255-8FC6-ECEBF43AC766}" destId="{5279DC3F-016B-428B-A864-5BDDBD2213D4}" srcOrd="24" destOrd="0" presId="urn:microsoft.com/office/officeart/2005/8/layout/default#2"/>
    <dgm:cxn modelId="{2CA675E2-3BD6-4457-8DB0-9DE9FC396FDE}" type="presParOf" srcId="{5A07A049-4597-4255-8FC6-ECEBF43AC766}" destId="{D648C280-16C5-4376-BBCF-608906D03D3D}" srcOrd="25" destOrd="0" presId="urn:microsoft.com/office/officeart/2005/8/layout/default#2"/>
    <dgm:cxn modelId="{373E9AE4-FD3C-41AA-AA46-62DC987F4061}" type="presParOf" srcId="{5A07A049-4597-4255-8FC6-ECEBF43AC766}" destId="{03E60FBB-4322-45E6-B8C0-6D13EC7BCE8F}" srcOrd="26" destOrd="0" presId="urn:microsoft.com/office/officeart/2005/8/layout/default#2"/>
    <dgm:cxn modelId="{1E1C79EA-FA99-4CA3-ACEA-FA8F09D25D19}" type="presParOf" srcId="{5A07A049-4597-4255-8FC6-ECEBF43AC766}" destId="{19E56982-508E-408D-90CD-445D4AA246EC}" srcOrd="27" destOrd="0" presId="urn:microsoft.com/office/officeart/2005/8/layout/default#2"/>
    <dgm:cxn modelId="{A792DC38-0058-4A3E-993F-831B5BBF7253}" type="presParOf" srcId="{5A07A049-4597-4255-8FC6-ECEBF43AC766}" destId="{EFEE55C7-73D1-4589-BB62-0D02782FB675}" srcOrd="28" destOrd="0" presId="urn:microsoft.com/office/officeart/2005/8/layout/defaul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14856D5-9255-4ED5-9978-282A54D20382}" type="doc">
      <dgm:prSet loTypeId="urn:microsoft.com/office/officeart/2005/8/layout/hierarchy1" loCatId="hierarchy" qsTypeId="urn:microsoft.com/office/officeart/2005/8/quickstyle/simple1#4" qsCatId="simple" csTypeId="urn:microsoft.com/office/officeart/2005/8/colors/accent1_2#5" csCatId="accent1" phldr="1"/>
      <dgm:spPr/>
      <dgm:t>
        <a:bodyPr/>
        <a:lstStyle/>
        <a:p>
          <a:endParaRPr lang="ru-RU"/>
        </a:p>
      </dgm:t>
    </dgm:pt>
    <dgm:pt modelId="{B9023970-01DA-403A-A7F3-E37300B3A52B}">
      <dgm:prSet phldrT="[Текст]" custT="1"/>
      <dgm:spPr/>
      <dgm:t>
        <a:bodyPr/>
        <a:lstStyle/>
        <a:p>
          <a:r>
            <a:rPr lang="ru-RU" sz="1800" b="1" dirty="0" smtClean="0"/>
            <a:t>ДЕТИ</a:t>
          </a:r>
          <a:endParaRPr lang="ru-RU" sz="1800" b="1" dirty="0"/>
        </a:p>
      </dgm:t>
    </dgm:pt>
    <dgm:pt modelId="{21A6E6E8-7988-4D37-A423-483B278E5B0E}" type="parTrans" cxnId="{39418351-81A4-451A-B8D7-30C451679759}">
      <dgm:prSet/>
      <dgm:spPr/>
      <dgm:t>
        <a:bodyPr/>
        <a:lstStyle/>
        <a:p>
          <a:endParaRPr lang="ru-RU"/>
        </a:p>
      </dgm:t>
    </dgm:pt>
    <dgm:pt modelId="{1795116A-B518-41EC-B10D-FD4495884C8B}" type="sibTrans" cxnId="{39418351-81A4-451A-B8D7-30C451679759}">
      <dgm:prSet/>
      <dgm:spPr/>
      <dgm:t>
        <a:bodyPr/>
        <a:lstStyle/>
        <a:p>
          <a:endParaRPr lang="ru-RU"/>
        </a:p>
      </dgm:t>
    </dgm:pt>
    <dgm:pt modelId="{76EAF31D-BB35-48F6-BBED-FB2B09AC64CF}">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Содействие обеспечению прав детей</a:t>
          </a:r>
        </a:p>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на </a:t>
          </a:r>
          <a:r>
            <a:rPr lang="ru-RU" sz="900" b="1" dirty="0" smtClean="0">
              <a:solidFill>
                <a:srgbClr val="0070C0"/>
              </a:solidFill>
            </a:rPr>
            <a:t>отдых и оздоровление</a:t>
          </a:r>
        </a:p>
        <a:p>
          <a:pPr defTabSz="266700">
            <a:lnSpc>
              <a:spcPct val="90000"/>
            </a:lnSpc>
            <a:spcBef>
              <a:spcPct val="0"/>
            </a:spcBef>
            <a:spcAft>
              <a:spcPct val="35000"/>
            </a:spcAft>
          </a:pPr>
          <a:endParaRPr lang="ru-RU" sz="600" dirty="0"/>
        </a:p>
      </dgm:t>
    </dgm:pt>
    <dgm:pt modelId="{11FB1593-B816-4C12-8789-CCCCE161258E}" type="parTrans" cxnId="{FADB11AD-FC9A-4CC7-859D-AAA648B1EE5B}">
      <dgm:prSet/>
      <dgm:spPr/>
      <dgm:t>
        <a:bodyPr/>
        <a:lstStyle/>
        <a:p>
          <a:endParaRPr lang="ru-RU"/>
        </a:p>
      </dgm:t>
    </dgm:pt>
    <dgm:pt modelId="{986B2B00-4DD8-405C-91FD-9458FBCDE151}" type="sibTrans" cxnId="{FADB11AD-FC9A-4CC7-859D-AAA648B1EE5B}">
      <dgm:prSet/>
      <dgm:spPr/>
      <dgm:t>
        <a:bodyPr/>
        <a:lstStyle/>
        <a:p>
          <a:endParaRPr lang="ru-RU"/>
        </a:p>
      </dgm:t>
    </dgm:pt>
    <dgm:pt modelId="{2C239C32-F0F4-499B-8F22-7BCC7F9116A3}">
      <dgm:prSet phldrT="[Текст]"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Поддержка </a:t>
          </a:r>
          <a:r>
            <a:rPr lang="ru-RU" sz="900" b="1" dirty="0" smtClean="0">
              <a:solidFill>
                <a:srgbClr val="0070C0"/>
              </a:solidFill>
            </a:rPr>
            <a:t>детей, нуждающихся в особой заботе государства</a:t>
          </a:r>
        </a:p>
        <a:p>
          <a:pPr algn="just" defTabSz="266700">
            <a:lnSpc>
              <a:spcPct val="90000"/>
            </a:lnSpc>
            <a:spcBef>
              <a:spcPct val="0"/>
            </a:spcBef>
            <a:spcAft>
              <a:spcPct val="35000"/>
            </a:spcAft>
          </a:pPr>
          <a:endParaRPr lang="ru-RU" sz="600" dirty="0"/>
        </a:p>
      </dgm:t>
    </dgm:pt>
    <dgm:pt modelId="{658AFDD3-FE2C-4BF1-9FFD-83168CF4AFF7}" type="parTrans" cxnId="{A09045E3-F8BD-45E1-B3F8-B776C79C0030}">
      <dgm:prSet/>
      <dgm:spPr/>
      <dgm:t>
        <a:bodyPr/>
        <a:lstStyle/>
        <a:p>
          <a:endParaRPr lang="ru-RU"/>
        </a:p>
      </dgm:t>
    </dgm:pt>
    <dgm:pt modelId="{61FB3282-3D78-42BC-8766-68D87372D91F}" type="sibTrans" cxnId="{A09045E3-F8BD-45E1-B3F8-B776C79C0030}">
      <dgm:prSet/>
      <dgm:spPr/>
      <dgm:t>
        <a:bodyPr/>
        <a:lstStyle/>
        <a:p>
          <a:endParaRPr lang="ru-RU"/>
        </a:p>
      </dgm:t>
    </dgm:pt>
    <dgm:pt modelId="{A12A7F7D-944A-4F88-8D7E-CFB1CAAD3B1F}">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Защита</a:t>
          </a:r>
        </a:p>
        <a:p>
          <a:pPr marL="0" marR="0" indent="0" defTabSz="266700" eaLnBrk="1" fontAlgn="auto" latinLnBrk="0" hangingPunct="1">
            <a:lnSpc>
              <a:spcPct val="90000"/>
            </a:lnSpc>
            <a:spcBef>
              <a:spcPct val="0"/>
            </a:spcBef>
            <a:spcAft>
              <a:spcPct val="35000"/>
            </a:spcAft>
            <a:buClrTx/>
            <a:buSzTx/>
            <a:buFontTx/>
            <a:buNone/>
            <a:tabLst/>
            <a:defRPr/>
          </a:pPr>
          <a:r>
            <a:rPr lang="ru-RU" sz="900" dirty="0" smtClean="0">
              <a:solidFill>
                <a:srgbClr val="0070C0"/>
              </a:solidFill>
            </a:rPr>
            <a:t>права ребенка на жизнь</a:t>
          </a:r>
        </a:p>
        <a:p>
          <a:pPr marL="0" marR="0" indent="0" defTabSz="266700" eaLnBrk="1" fontAlgn="auto" latinLnBrk="0" hangingPunct="1">
            <a:lnSpc>
              <a:spcPct val="100000"/>
            </a:lnSpc>
            <a:spcBef>
              <a:spcPct val="0"/>
            </a:spcBef>
            <a:spcAft>
              <a:spcPts val="0"/>
            </a:spcAft>
            <a:buClrTx/>
            <a:buSzTx/>
            <a:buFontTx/>
            <a:buNone/>
            <a:tabLst/>
            <a:defRPr/>
          </a:pPr>
          <a:r>
            <a:rPr lang="ru-RU" sz="900" dirty="0" smtClean="0">
              <a:solidFill>
                <a:srgbClr val="0070C0"/>
              </a:solidFill>
            </a:rPr>
            <a:t> </a:t>
          </a:r>
          <a:r>
            <a:rPr lang="ru-RU" sz="900" b="1" dirty="0" smtClean="0">
              <a:solidFill>
                <a:prstClr val="black"/>
              </a:solidFill>
            </a:rPr>
            <a:t>Обеспечение </a:t>
          </a:r>
          <a:r>
            <a:rPr lang="ru-RU" sz="900" dirty="0" smtClean="0">
              <a:solidFill>
                <a:srgbClr val="0070C0"/>
              </a:solidFill>
            </a:rPr>
            <a:t>мер по предотвраще-</a:t>
          </a:r>
        </a:p>
        <a:p>
          <a:pPr marL="0" marR="0" indent="0" defTabSz="266700" eaLnBrk="1" fontAlgn="auto" latinLnBrk="0" hangingPunct="1">
            <a:lnSpc>
              <a:spcPct val="100000"/>
            </a:lnSpc>
            <a:spcBef>
              <a:spcPct val="0"/>
            </a:spcBef>
            <a:spcAft>
              <a:spcPts val="0"/>
            </a:spcAft>
            <a:buClrTx/>
            <a:buSzTx/>
            <a:buFontTx/>
            <a:buNone/>
            <a:tabLst/>
            <a:defRPr/>
          </a:pPr>
          <a:r>
            <a:rPr lang="ru-RU" sz="900" dirty="0" err="1" smtClean="0">
              <a:solidFill>
                <a:srgbClr val="0070C0"/>
              </a:solidFill>
            </a:rPr>
            <a:t>нию</a:t>
          </a:r>
          <a:r>
            <a:rPr lang="ru-RU" sz="900" dirty="0" smtClean="0">
              <a:solidFill>
                <a:srgbClr val="0070C0"/>
              </a:solidFill>
            </a:rPr>
            <a:t> суицидов  и всех форм     насилия</a:t>
          </a:r>
        </a:p>
        <a:p>
          <a:pPr marL="0" marR="0" indent="0" defTabSz="266700" eaLnBrk="1" fontAlgn="auto" latinLnBrk="0" hangingPunct="1">
            <a:lnSpc>
              <a:spcPct val="90000"/>
            </a:lnSpc>
            <a:spcBef>
              <a:spcPct val="0"/>
            </a:spcBef>
            <a:spcAft>
              <a:spcPct val="35000"/>
            </a:spcAft>
            <a:buClrTx/>
            <a:buSzTx/>
            <a:buFontTx/>
            <a:buNone/>
            <a:tabLst/>
            <a:defRPr/>
          </a:pPr>
          <a:r>
            <a:rPr lang="ru-RU" sz="600" dirty="0" smtClean="0">
              <a:solidFill>
                <a:srgbClr val="0070C0"/>
              </a:solidFill>
            </a:rPr>
            <a:t>     </a:t>
          </a:r>
        </a:p>
        <a:p>
          <a:pPr marL="0" marR="0" indent="0" defTabSz="266700" eaLnBrk="1" fontAlgn="auto" latinLnBrk="0" hangingPunct="1">
            <a:lnSpc>
              <a:spcPct val="90000"/>
            </a:lnSpc>
            <a:spcBef>
              <a:spcPct val="0"/>
            </a:spcBef>
            <a:spcAft>
              <a:spcPct val="35000"/>
            </a:spcAft>
            <a:buClrTx/>
            <a:buSzTx/>
            <a:buFontTx/>
            <a:buNone/>
            <a:tabLst/>
            <a:defRPr/>
          </a:pPr>
          <a:endParaRPr lang="ru-RU" sz="600" dirty="0" smtClean="0">
            <a:solidFill>
              <a:srgbClr val="0070C0"/>
            </a:solidFill>
          </a:endParaRPr>
        </a:p>
        <a:p>
          <a:pPr defTabSz="266700">
            <a:lnSpc>
              <a:spcPct val="90000"/>
            </a:lnSpc>
            <a:spcBef>
              <a:spcPct val="0"/>
            </a:spcBef>
            <a:spcAft>
              <a:spcPct val="35000"/>
            </a:spcAft>
          </a:pPr>
          <a:endParaRPr lang="ru-RU" sz="600" dirty="0"/>
        </a:p>
      </dgm:t>
    </dgm:pt>
    <dgm:pt modelId="{34FB7EAB-71D9-46EE-A8D0-9DA58CD6FC6C}" type="parTrans" cxnId="{1B27AE11-8967-42B9-BA34-916C4D355458}">
      <dgm:prSet/>
      <dgm:spPr/>
      <dgm:t>
        <a:bodyPr/>
        <a:lstStyle/>
        <a:p>
          <a:endParaRPr lang="ru-RU"/>
        </a:p>
      </dgm:t>
    </dgm:pt>
    <dgm:pt modelId="{22C082EE-5AFC-4258-B068-C1A733CECA72}" type="sibTrans" cxnId="{1B27AE11-8967-42B9-BA34-916C4D355458}">
      <dgm:prSet/>
      <dgm:spPr/>
      <dgm:t>
        <a:bodyPr/>
        <a:lstStyle/>
        <a:p>
          <a:endParaRPr lang="ru-RU"/>
        </a:p>
      </dgm:t>
    </dgm:pt>
    <dgm:pt modelId="{1545DD79-38BF-4B9E-9449-E40B8A05A134}">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Обеспечение развития </a:t>
          </a:r>
          <a:r>
            <a:rPr lang="ru-RU" sz="900" b="1" dirty="0" smtClean="0">
              <a:solidFill>
                <a:srgbClr val="0070C0"/>
              </a:solidFill>
            </a:rPr>
            <a:t>социальной </a:t>
          </a:r>
          <a:r>
            <a:rPr lang="ru-RU" sz="900" b="1" dirty="0" err="1" smtClean="0">
              <a:solidFill>
                <a:srgbClr val="0070C0"/>
              </a:solidFill>
            </a:rPr>
            <a:t>инфраструк</a:t>
          </a:r>
          <a:r>
            <a:rPr lang="ru-RU" sz="900" b="1" dirty="0" smtClean="0">
              <a:solidFill>
                <a:srgbClr val="0070C0"/>
              </a:solidFill>
            </a:rPr>
            <a:t>-туры для детей </a:t>
          </a:r>
        </a:p>
        <a:p>
          <a:pPr defTabSz="266700">
            <a:lnSpc>
              <a:spcPct val="90000"/>
            </a:lnSpc>
            <a:spcBef>
              <a:spcPct val="0"/>
            </a:spcBef>
            <a:spcAft>
              <a:spcPct val="35000"/>
            </a:spcAft>
          </a:pPr>
          <a:endParaRPr lang="ru-RU" sz="600" dirty="0"/>
        </a:p>
      </dgm:t>
    </dgm:pt>
    <dgm:pt modelId="{D58A0FAA-0488-4241-8E73-2EDC3686FF74}" type="parTrans" cxnId="{8143B292-367F-40FE-8045-5F7CF5BAD004}">
      <dgm:prSet/>
      <dgm:spPr/>
      <dgm:t>
        <a:bodyPr/>
        <a:lstStyle/>
        <a:p>
          <a:endParaRPr lang="ru-RU"/>
        </a:p>
      </dgm:t>
    </dgm:pt>
    <dgm:pt modelId="{8ADC89C1-1689-4DE2-997B-3BDB5F7E4E09}" type="sibTrans" cxnId="{8143B292-367F-40FE-8045-5F7CF5BAD004}">
      <dgm:prSet/>
      <dgm:spPr/>
      <dgm:t>
        <a:bodyPr/>
        <a:lstStyle/>
        <a:p>
          <a:endParaRPr lang="ru-RU"/>
        </a:p>
      </dgm:t>
    </dgm:pt>
    <dgm:pt modelId="{2F481BCA-1C83-438B-A791-DEECAA6E9444}">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Содействие </a:t>
          </a:r>
          <a:r>
            <a:rPr lang="ru-RU" sz="900" b="1" dirty="0" smtClean="0">
              <a:solidFill>
                <a:srgbClr val="0070C0"/>
              </a:solidFill>
            </a:rPr>
            <a:t>защите детей от информации, причиняю-щей вред их здоровью и развитию</a:t>
          </a:r>
        </a:p>
        <a:p>
          <a:pPr defTabSz="222250">
            <a:lnSpc>
              <a:spcPct val="90000"/>
            </a:lnSpc>
            <a:spcBef>
              <a:spcPct val="0"/>
            </a:spcBef>
            <a:spcAft>
              <a:spcPct val="35000"/>
            </a:spcAft>
          </a:pPr>
          <a:endParaRPr lang="ru-RU" sz="600" dirty="0"/>
        </a:p>
      </dgm:t>
    </dgm:pt>
    <dgm:pt modelId="{E842323E-102D-4935-9B64-F73B8F1CAC63}" type="parTrans" cxnId="{21C93DE9-59AF-4D03-AC1E-3DB650BB1F4B}">
      <dgm:prSet/>
      <dgm:spPr/>
      <dgm:t>
        <a:bodyPr/>
        <a:lstStyle/>
        <a:p>
          <a:endParaRPr lang="ru-RU"/>
        </a:p>
      </dgm:t>
    </dgm:pt>
    <dgm:pt modelId="{360C9AB6-C376-41A5-9029-18DB0B8E25A4}" type="sibTrans" cxnId="{21C93DE9-59AF-4D03-AC1E-3DB650BB1F4B}">
      <dgm:prSet/>
      <dgm:spPr/>
      <dgm:t>
        <a:bodyPr/>
        <a:lstStyle/>
        <a:p>
          <a:endParaRPr lang="ru-RU"/>
        </a:p>
      </dgm:t>
    </dgm:pt>
    <dgm:pt modelId="{85BB0DFC-F0EE-4F7C-835C-1667F808DF2B}">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Содействие </a:t>
          </a:r>
          <a:r>
            <a:rPr lang="ru-RU" sz="900" b="1" dirty="0" smtClean="0">
              <a:solidFill>
                <a:srgbClr val="0070C0"/>
              </a:solidFill>
            </a:rPr>
            <a:t>реализации права ребенка жить и воспитывать-</a:t>
          </a:r>
          <a:r>
            <a:rPr lang="ru-RU" sz="900" b="1" dirty="0" err="1" smtClean="0">
              <a:solidFill>
                <a:srgbClr val="0070C0"/>
              </a:solidFill>
            </a:rPr>
            <a:t>ся</a:t>
          </a:r>
          <a:r>
            <a:rPr lang="ru-RU" sz="900" b="1" dirty="0" smtClean="0">
              <a:solidFill>
                <a:srgbClr val="0070C0"/>
              </a:solidFill>
            </a:rPr>
            <a:t> в семье</a:t>
          </a:r>
        </a:p>
        <a:p>
          <a:pPr defTabSz="266700">
            <a:lnSpc>
              <a:spcPct val="90000"/>
            </a:lnSpc>
            <a:spcBef>
              <a:spcPct val="0"/>
            </a:spcBef>
            <a:spcAft>
              <a:spcPct val="35000"/>
            </a:spcAft>
          </a:pPr>
          <a:endParaRPr lang="ru-RU" sz="600" dirty="0"/>
        </a:p>
      </dgm:t>
    </dgm:pt>
    <dgm:pt modelId="{9FD88AC3-53E2-40B4-AC95-A0E6D855EBE7}" type="parTrans" cxnId="{79AA0D09-E6CB-417B-981B-3C889C250535}">
      <dgm:prSet/>
      <dgm:spPr/>
      <dgm:t>
        <a:bodyPr/>
        <a:lstStyle/>
        <a:p>
          <a:endParaRPr lang="ru-RU"/>
        </a:p>
      </dgm:t>
    </dgm:pt>
    <dgm:pt modelId="{15A115EA-17D0-430F-85CC-BCCAFA37F690}" type="sibTrans" cxnId="{79AA0D09-E6CB-417B-981B-3C889C250535}">
      <dgm:prSet/>
      <dgm:spPr/>
      <dgm:t>
        <a:bodyPr/>
        <a:lstStyle/>
        <a:p>
          <a:endParaRPr lang="ru-RU"/>
        </a:p>
      </dgm:t>
    </dgm:pt>
    <dgm:pt modelId="{F08BEF58-5B32-4B92-940E-C660BB60D587}">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Поддержка </a:t>
          </a:r>
          <a:r>
            <a:rPr lang="ru-RU" sz="900" b="1" dirty="0" smtClean="0">
              <a:solidFill>
                <a:srgbClr val="0070C0"/>
              </a:solidFill>
            </a:rPr>
            <a:t>института уполномочен-</a:t>
          </a:r>
          <a:r>
            <a:rPr lang="ru-RU" sz="900" b="1" dirty="0" err="1" smtClean="0">
              <a:solidFill>
                <a:srgbClr val="0070C0"/>
              </a:solidFill>
            </a:rPr>
            <a:t>ного</a:t>
          </a:r>
          <a:r>
            <a:rPr lang="ru-RU" sz="900" b="1" dirty="0" smtClean="0">
              <a:solidFill>
                <a:srgbClr val="0070C0"/>
              </a:solidFill>
            </a:rPr>
            <a:t> по правам ребенка,</a:t>
          </a:r>
        </a:p>
        <a:p>
          <a:pPr marL="0" marR="0" indent="0" defTabSz="222250" eaLnBrk="1" fontAlgn="auto" latinLnBrk="0" hangingPunct="1">
            <a:lnSpc>
              <a:spcPct val="90000"/>
            </a:lnSpc>
            <a:spcBef>
              <a:spcPct val="0"/>
            </a:spcBef>
            <a:spcAft>
              <a:spcPct val="35000"/>
            </a:spcAft>
            <a:buClrTx/>
            <a:buSzTx/>
            <a:buFontTx/>
            <a:buNone/>
            <a:tabLst/>
            <a:defRPr/>
          </a:pPr>
          <a:r>
            <a:rPr lang="ru-RU" sz="900" b="1" dirty="0" smtClean="0">
              <a:solidFill>
                <a:srgbClr val="0070C0"/>
              </a:solidFill>
            </a:rPr>
            <a:t>детских обществен-ных объединений</a:t>
          </a:r>
          <a:endParaRPr lang="ru-RU" sz="900" dirty="0" smtClean="0"/>
        </a:p>
        <a:p>
          <a:pPr defTabSz="222250">
            <a:lnSpc>
              <a:spcPct val="90000"/>
            </a:lnSpc>
            <a:spcBef>
              <a:spcPct val="0"/>
            </a:spcBef>
            <a:spcAft>
              <a:spcPct val="35000"/>
            </a:spcAft>
          </a:pPr>
          <a:endParaRPr lang="ru-RU" sz="600" dirty="0"/>
        </a:p>
      </dgm:t>
    </dgm:pt>
    <dgm:pt modelId="{875B0D0D-DD14-4759-A5B0-C2BE5FB77145}" type="parTrans" cxnId="{577EA138-108F-49EC-A0C0-C0E3F2A8B98D}">
      <dgm:prSet/>
      <dgm:spPr/>
      <dgm:t>
        <a:bodyPr/>
        <a:lstStyle/>
        <a:p>
          <a:endParaRPr lang="ru-RU"/>
        </a:p>
      </dgm:t>
    </dgm:pt>
    <dgm:pt modelId="{63ABF51D-3F44-4BBE-89A3-28B261D81941}" type="sibTrans" cxnId="{577EA138-108F-49EC-A0C0-C0E3F2A8B98D}">
      <dgm:prSet/>
      <dgm:spPr/>
      <dgm:t>
        <a:bodyPr/>
        <a:lstStyle/>
        <a:p>
          <a:endParaRPr lang="ru-RU"/>
        </a:p>
      </dgm:t>
    </dgm:pt>
    <dgm:pt modelId="{A16D5B50-1B2F-4F30-8C72-F254CCE6DD25}">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Защита прав </a:t>
          </a:r>
          <a:r>
            <a:rPr lang="ru-RU" sz="900" b="1" dirty="0" smtClean="0">
              <a:solidFill>
                <a:srgbClr val="0070C0"/>
              </a:solidFill>
            </a:rPr>
            <a:t>детей-инвалидов</a:t>
          </a:r>
          <a:r>
            <a:rPr lang="ru-RU" sz="900" dirty="0" smtClean="0">
              <a:solidFill>
                <a:srgbClr val="0070C0"/>
              </a:solidFill>
            </a:rPr>
            <a:t> </a:t>
          </a:r>
        </a:p>
        <a:p>
          <a:pPr defTabSz="444500">
            <a:lnSpc>
              <a:spcPct val="90000"/>
            </a:lnSpc>
            <a:spcBef>
              <a:spcPct val="0"/>
            </a:spcBef>
            <a:spcAft>
              <a:spcPct val="35000"/>
            </a:spcAft>
          </a:pPr>
          <a:endParaRPr lang="ru-RU" sz="600" dirty="0"/>
        </a:p>
      </dgm:t>
    </dgm:pt>
    <dgm:pt modelId="{C90F1A0B-BE9D-4FF5-ACF3-5025B2777D56}" type="parTrans" cxnId="{4C161196-1050-44EC-A45A-A89C04857EC1}">
      <dgm:prSet/>
      <dgm:spPr/>
      <dgm:t>
        <a:bodyPr/>
        <a:lstStyle/>
        <a:p>
          <a:endParaRPr lang="ru-RU"/>
        </a:p>
      </dgm:t>
    </dgm:pt>
    <dgm:pt modelId="{28D18AD0-2516-4551-A0FA-879D4E69D6D7}" type="sibTrans" cxnId="{4C161196-1050-44EC-A45A-A89C04857EC1}">
      <dgm:prSet/>
      <dgm:spPr/>
      <dgm:t>
        <a:bodyPr/>
        <a:lstStyle/>
        <a:p>
          <a:endParaRPr lang="ru-RU"/>
        </a:p>
      </dgm:t>
    </dgm:pt>
    <dgm:pt modelId="{2119AA1D-610D-460B-8EB8-1526F011DA33}">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Защита </a:t>
          </a:r>
          <a:r>
            <a:rPr lang="ru-RU" sz="900" b="1" dirty="0" smtClean="0">
              <a:solidFill>
                <a:srgbClr val="0070C0"/>
              </a:solidFill>
            </a:rPr>
            <a:t>прав детей-сирот </a:t>
          </a:r>
        </a:p>
        <a:p>
          <a:pPr defTabSz="400050">
            <a:lnSpc>
              <a:spcPct val="90000"/>
            </a:lnSpc>
            <a:spcBef>
              <a:spcPct val="0"/>
            </a:spcBef>
            <a:spcAft>
              <a:spcPct val="35000"/>
            </a:spcAft>
          </a:pPr>
          <a:endParaRPr lang="ru-RU" sz="600" dirty="0"/>
        </a:p>
      </dgm:t>
    </dgm:pt>
    <dgm:pt modelId="{45381F33-C4A1-4E8B-8AFD-701D3ACF4315}" type="parTrans" cxnId="{0E288A29-2DF7-4674-829A-CA8A7510DDB6}">
      <dgm:prSet/>
      <dgm:spPr/>
      <dgm:t>
        <a:bodyPr/>
        <a:lstStyle/>
        <a:p>
          <a:endParaRPr lang="ru-RU"/>
        </a:p>
      </dgm:t>
    </dgm:pt>
    <dgm:pt modelId="{FBCE83D5-57EB-4682-B429-9DCBFCDB7472}" type="sibTrans" cxnId="{0E288A29-2DF7-4674-829A-CA8A7510DDB6}">
      <dgm:prSet/>
      <dgm:spPr/>
      <dgm:t>
        <a:bodyPr/>
        <a:lstStyle/>
        <a:p>
          <a:endParaRPr lang="ru-RU"/>
        </a:p>
      </dgm:t>
    </dgm:pt>
    <dgm:pt modelId="{FF337E1F-9A20-4624-BF43-959F4A7C2999}">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dirty="0" smtClean="0">
              <a:solidFill>
                <a:prstClr val="black"/>
              </a:solidFill>
            </a:rPr>
            <a:t>Обеспечение </a:t>
          </a:r>
          <a:r>
            <a:rPr lang="ru-RU" b="1" dirty="0" smtClean="0">
              <a:solidFill>
                <a:srgbClr val="0070C0"/>
              </a:solidFill>
            </a:rPr>
            <a:t>мер по устройству детей-сирот </a:t>
          </a:r>
        </a:p>
        <a:p>
          <a:pPr marL="0" marR="0" indent="0" defTabSz="400050" eaLnBrk="1" fontAlgn="auto" latinLnBrk="0" hangingPunct="1">
            <a:lnSpc>
              <a:spcPct val="90000"/>
            </a:lnSpc>
            <a:spcBef>
              <a:spcPct val="0"/>
            </a:spcBef>
            <a:spcAft>
              <a:spcPct val="35000"/>
            </a:spcAft>
            <a:buClrTx/>
            <a:buSzTx/>
            <a:buFontTx/>
            <a:buNone/>
            <a:tabLst/>
            <a:defRPr/>
          </a:pPr>
          <a:r>
            <a:rPr lang="ru-RU" b="1" dirty="0" smtClean="0">
              <a:solidFill>
                <a:srgbClr val="0070C0"/>
              </a:solidFill>
            </a:rPr>
            <a:t>в семьи российских граждан</a:t>
          </a:r>
        </a:p>
        <a:p>
          <a:pPr defTabSz="400050">
            <a:lnSpc>
              <a:spcPct val="90000"/>
            </a:lnSpc>
            <a:spcBef>
              <a:spcPct val="0"/>
            </a:spcBef>
            <a:spcAft>
              <a:spcPct val="35000"/>
            </a:spcAft>
          </a:pPr>
          <a:endParaRPr lang="ru-RU" dirty="0"/>
        </a:p>
      </dgm:t>
    </dgm:pt>
    <dgm:pt modelId="{412C88C8-74EC-4ED8-B414-E90824AB2C96}" type="parTrans" cxnId="{832875D5-4DC7-4A21-8C55-DDCDDF0286AB}">
      <dgm:prSet/>
      <dgm:spPr/>
      <dgm:t>
        <a:bodyPr/>
        <a:lstStyle/>
        <a:p>
          <a:endParaRPr lang="ru-RU"/>
        </a:p>
      </dgm:t>
    </dgm:pt>
    <dgm:pt modelId="{75EFEE99-D7CF-47BC-9CBE-76962496D51C}" type="sibTrans" cxnId="{832875D5-4DC7-4A21-8C55-DDCDDF0286AB}">
      <dgm:prSet/>
      <dgm:spPr/>
      <dgm:t>
        <a:bodyPr/>
        <a:lstStyle/>
        <a:p>
          <a:endParaRPr lang="ru-RU"/>
        </a:p>
      </dgm:t>
    </dgm:pt>
    <dgm:pt modelId="{1A6534C1-D1D7-48BE-AA4D-2F68F36A29A3}">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dirty="0" smtClean="0">
              <a:solidFill>
                <a:prstClr val="black"/>
              </a:solidFill>
            </a:rPr>
            <a:t>Защита </a:t>
          </a:r>
          <a:r>
            <a:rPr lang="ru-RU" b="1" dirty="0" smtClean="0">
              <a:solidFill>
                <a:srgbClr val="0070C0"/>
              </a:solidFill>
            </a:rPr>
            <a:t>жилищных прав детей-сирот и детей, оставшихся без попечения родителей </a:t>
          </a:r>
        </a:p>
        <a:p>
          <a:pPr defTabSz="311150">
            <a:lnSpc>
              <a:spcPct val="90000"/>
            </a:lnSpc>
            <a:spcBef>
              <a:spcPct val="0"/>
            </a:spcBef>
            <a:spcAft>
              <a:spcPct val="35000"/>
            </a:spcAft>
          </a:pPr>
          <a:endParaRPr lang="ru-RU" dirty="0"/>
        </a:p>
      </dgm:t>
    </dgm:pt>
    <dgm:pt modelId="{2986B6FA-BC5A-4157-93E4-1C16658AC942}" type="parTrans" cxnId="{E4F1CAD0-E659-4F57-B90C-1DA14FB4C5C5}">
      <dgm:prSet/>
      <dgm:spPr/>
      <dgm:t>
        <a:bodyPr/>
        <a:lstStyle/>
        <a:p>
          <a:endParaRPr lang="ru-RU"/>
        </a:p>
      </dgm:t>
    </dgm:pt>
    <dgm:pt modelId="{0F554223-A6EB-4091-BB64-9D39DA5FE3E1}" type="sibTrans" cxnId="{E4F1CAD0-E659-4F57-B90C-1DA14FB4C5C5}">
      <dgm:prSet/>
      <dgm:spPr/>
      <dgm:t>
        <a:bodyPr/>
        <a:lstStyle/>
        <a:p>
          <a:endParaRPr lang="ru-RU"/>
        </a:p>
      </dgm:t>
    </dgm:pt>
    <dgm:pt modelId="{19996C54-2DC6-41AF-8906-9FE9BE0497D7}">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Содействие </a:t>
          </a:r>
          <a:r>
            <a:rPr lang="ru-RU" sz="900" b="1" dirty="0" smtClean="0">
              <a:solidFill>
                <a:srgbClr val="0070C0"/>
              </a:solidFill>
            </a:rPr>
            <a:t>развитию семейного</a:t>
          </a:r>
        </a:p>
        <a:p>
          <a:pPr marL="0" marR="0" indent="0" defTabSz="311150" eaLnBrk="1" fontAlgn="auto" latinLnBrk="0" hangingPunct="1">
            <a:lnSpc>
              <a:spcPct val="90000"/>
            </a:lnSpc>
            <a:spcBef>
              <a:spcPct val="0"/>
            </a:spcBef>
            <a:spcAft>
              <a:spcPct val="35000"/>
            </a:spcAft>
            <a:buClrTx/>
            <a:buSzTx/>
            <a:buFontTx/>
            <a:buNone/>
            <a:tabLst/>
            <a:defRPr/>
          </a:pPr>
          <a:r>
            <a:rPr lang="ru-RU" sz="900" b="1" dirty="0" smtClean="0">
              <a:solidFill>
                <a:srgbClr val="0070C0"/>
              </a:solidFill>
            </a:rPr>
            <a:t>чтения и школьных библиотек</a:t>
          </a:r>
        </a:p>
        <a:p>
          <a:pPr defTabSz="311150">
            <a:lnSpc>
              <a:spcPct val="90000"/>
            </a:lnSpc>
            <a:spcBef>
              <a:spcPct val="0"/>
            </a:spcBef>
            <a:spcAft>
              <a:spcPct val="35000"/>
            </a:spcAft>
          </a:pPr>
          <a:endParaRPr lang="ru-RU" sz="600" dirty="0"/>
        </a:p>
      </dgm:t>
    </dgm:pt>
    <dgm:pt modelId="{88B03086-4186-4474-B60F-41A2D4371785}" type="parTrans" cxnId="{676F4A9A-7F12-4066-9276-3EC17D02A78F}">
      <dgm:prSet/>
      <dgm:spPr/>
      <dgm:t>
        <a:bodyPr/>
        <a:lstStyle/>
        <a:p>
          <a:endParaRPr lang="ru-RU"/>
        </a:p>
      </dgm:t>
    </dgm:pt>
    <dgm:pt modelId="{4AFB7965-B918-49F2-9D01-21CF0B152B87}" type="sibTrans" cxnId="{676F4A9A-7F12-4066-9276-3EC17D02A78F}">
      <dgm:prSet/>
      <dgm:spPr/>
      <dgm:t>
        <a:bodyPr/>
        <a:lstStyle/>
        <a:p>
          <a:endParaRPr lang="ru-RU"/>
        </a:p>
      </dgm:t>
    </dgm:pt>
    <dgm:pt modelId="{58C9BC64-8261-4A9A-81FD-0AEEE3FC3189}">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Содействие </a:t>
          </a:r>
          <a:r>
            <a:rPr lang="ru-RU" sz="900" b="1" dirty="0" smtClean="0">
              <a:solidFill>
                <a:srgbClr val="0070C0"/>
              </a:solidFill>
            </a:rPr>
            <a:t>развитию индустрии детских товаров</a:t>
          </a:r>
        </a:p>
        <a:p>
          <a:pPr defTabSz="311150">
            <a:lnSpc>
              <a:spcPct val="90000"/>
            </a:lnSpc>
            <a:spcBef>
              <a:spcPct val="0"/>
            </a:spcBef>
            <a:spcAft>
              <a:spcPct val="35000"/>
            </a:spcAft>
          </a:pPr>
          <a:endParaRPr lang="ru-RU" sz="600" dirty="0"/>
        </a:p>
      </dgm:t>
    </dgm:pt>
    <dgm:pt modelId="{8BD1807C-2090-45E0-9C2C-C28784FEC61C}" type="parTrans" cxnId="{7EBDD988-237B-4145-9B4D-344DAEEF174C}">
      <dgm:prSet/>
      <dgm:spPr/>
      <dgm:t>
        <a:bodyPr/>
        <a:lstStyle/>
        <a:p>
          <a:endParaRPr lang="ru-RU"/>
        </a:p>
      </dgm:t>
    </dgm:pt>
    <dgm:pt modelId="{F1DEF333-4E6C-4114-A376-7CAA09646285}" type="sibTrans" cxnId="{7EBDD988-237B-4145-9B4D-344DAEEF174C}">
      <dgm:prSet/>
      <dgm:spPr/>
      <dgm:t>
        <a:bodyPr/>
        <a:lstStyle/>
        <a:p>
          <a:endParaRPr lang="ru-RU"/>
        </a:p>
      </dgm:t>
    </dgm:pt>
    <dgm:pt modelId="{8B117B94-711E-4DD4-BE5A-D307309B7F74}">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smtClean="0">
              <a:solidFill>
                <a:prstClr val="black"/>
              </a:solidFill>
            </a:rPr>
            <a:t>Защита </a:t>
          </a:r>
          <a:r>
            <a:rPr lang="ru-RU" sz="900" b="1" dirty="0" smtClean="0">
              <a:solidFill>
                <a:srgbClr val="0070C0"/>
              </a:solidFill>
            </a:rPr>
            <a:t>имуществен-ных и личных неимущест-венных прав ребенка</a:t>
          </a:r>
        </a:p>
        <a:p>
          <a:pPr defTabSz="266700">
            <a:lnSpc>
              <a:spcPct val="90000"/>
            </a:lnSpc>
            <a:spcBef>
              <a:spcPct val="0"/>
            </a:spcBef>
            <a:spcAft>
              <a:spcPct val="35000"/>
            </a:spcAft>
          </a:pPr>
          <a:endParaRPr lang="ru-RU" sz="600" dirty="0"/>
        </a:p>
      </dgm:t>
    </dgm:pt>
    <dgm:pt modelId="{915EDF13-A012-4D12-A59D-ED8C8FC1CC6E}" type="parTrans" cxnId="{BAA9DA06-0D72-4AB9-9B23-153B36747FB4}">
      <dgm:prSet/>
      <dgm:spPr/>
      <dgm:t>
        <a:bodyPr/>
        <a:lstStyle/>
        <a:p>
          <a:endParaRPr lang="ru-RU"/>
        </a:p>
      </dgm:t>
    </dgm:pt>
    <dgm:pt modelId="{1E26EF4D-FD27-4318-B935-E41BE16D6A0B}" type="sibTrans" cxnId="{BAA9DA06-0D72-4AB9-9B23-153B36747FB4}">
      <dgm:prSet/>
      <dgm:spPr/>
      <dgm:t>
        <a:bodyPr/>
        <a:lstStyle/>
        <a:p>
          <a:endParaRPr lang="ru-RU"/>
        </a:p>
      </dgm:t>
    </dgm:pt>
    <dgm:pt modelId="{0263138B-ADA1-4B7D-9661-9D35CDB1762E}">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900" b="1" dirty="0" err="1" smtClean="0">
              <a:solidFill>
                <a:prstClr val="black"/>
              </a:solidFill>
            </a:rPr>
            <a:t>Совершенст-вование</a:t>
          </a:r>
          <a:r>
            <a:rPr lang="ru-RU" sz="900" b="1" dirty="0" smtClean="0">
              <a:solidFill>
                <a:prstClr val="black"/>
              </a:solidFill>
            </a:rPr>
            <a:t> </a:t>
          </a:r>
          <a:r>
            <a:rPr lang="ru-RU" sz="900" b="1" dirty="0" smtClean="0">
              <a:solidFill>
                <a:srgbClr val="0070C0"/>
              </a:solidFill>
            </a:rPr>
            <a:t>законодатель-</a:t>
          </a:r>
          <a:r>
            <a:rPr lang="ru-RU" sz="900" b="1" dirty="0" err="1" smtClean="0">
              <a:solidFill>
                <a:srgbClr val="0070C0"/>
              </a:solidFill>
            </a:rPr>
            <a:t>ства</a:t>
          </a:r>
          <a:r>
            <a:rPr lang="ru-RU" sz="900" b="1" dirty="0" smtClean="0">
              <a:solidFill>
                <a:srgbClr val="0070C0"/>
              </a:solidFill>
            </a:rPr>
            <a:t> в части </a:t>
          </a:r>
          <a:r>
            <a:rPr lang="ru-RU" sz="900" b="1" dirty="0" err="1" smtClean="0">
              <a:solidFill>
                <a:srgbClr val="0070C0"/>
              </a:solidFill>
            </a:rPr>
            <a:t>предупрежде-ния</a:t>
          </a:r>
          <a:r>
            <a:rPr lang="ru-RU" sz="900" b="1" dirty="0" smtClean="0">
              <a:solidFill>
                <a:srgbClr val="0070C0"/>
              </a:solidFill>
            </a:rPr>
            <a:t> изъятия ребенка из семьи</a:t>
          </a:r>
        </a:p>
        <a:p>
          <a:pPr marL="0" marR="0" indent="0" defTabSz="914400" eaLnBrk="1" fontAlgn="auto" latinLnBrk="0" hangingPunct="1">
            <a:lnSpc>
              <a:spcPct val="100000"/>
            </a:lnSpc>
            <a:spcBef>
              <a:spcPts val="0"/>
            </a:spcBef>
            <a:spcAft>
              <a:spcPts val="0"/>
            </a:spcAft>
            <a:buClrTx/>
            <a:buSzTx/>
            <a:buFontTx/>
            <a:buNone/>
            <a:tabLst/>
            <a:defRPr/>
          </a:pPr>
          <a:endParaRPr lang="ru-RU" sz="600" b="1" dirty="0" smtClean="0">
            <a:solidFill>
              <a:srgbClr val="0070C0"/>
            </a:solidFill>
          </a:endParaRPr>
        </a:p>
        <a:p>
          <a:pPr marL="0" marR="0" indent="0" defTabSz="914400" eaLnBrk="1" fontAlgn="auto" latinLnBrk="0" hangingPunct="1">
            <a:lnSpc>
              <a:spcPct val="100000"/>
            </a:lnSpc>
            <a:spcBef>
              <a:spcPts val="0"/>
            </a:spcBef>
            <a:spcAft>
              <a:spcPts val="0"/>
            </a:spcAft>
            <a:buClrTx/>
            <a:buSzTx/>
            <a:buFontTx/>
            <a:buNone/>
            <a:tabLst/>
            <a:defRPr/>
          </a:pPr>
          <a:r>
            <a:rPr lang="ru-RU" sz="600" b="1" dirty="0" smtClean="0">
              <a:solidFill>
                <a:srgbClr val="0070C0"/>
              </a:solidFill>
            </a:rPr>
            <a:t> </a:t>
          </a:r>
        </a:p>
        <a:p>
          <a:pPr defTabSz="222250">
            <a:lnSpc>
              <a:spcPct val="90000"/>
            </a:lnSpc>
            <a:spcBef>
              <a:spcPct val="0"/>
            </a:spcBef>
            <a:spcAft>
              <a:spcPct val="35000"/>
            </a:spcAft>
          </a:pPr>
          <a:endParaRPr lang="ru-RU" sz="600" dirty="0"/>
        </a:p>
      </dgm:t>
    </dgm:pt>
    <dgm:pt modelId="{F2D0888C-A194-453F-8FF2-68771D8BAD42}" type="parTrans" cxnId="{8E4CEE4E-184E-4269-BECF-92260E854238}">
      <dgm:prSet/>
      <dgm:spPr/>
      <dgm:t>
        <a:bodyPr/>
        <a:lstStyle/>
        <a:p>
          <a:endParaRPr lang="ru-RU"/>
        </a:p>
      </dgm:t>
    </dgm:pt>
    <dgm:pt modelId="{BB720E56-068E-476D-9FFF-8E6C2A95BA13}" type="sibTrans" cxnId="{8E4CEE4E-184E-4269-BECF-92260E854238}">
      <dgm:prSet/>
      <dgm:spPr/>
      <dgm:t>
        <a:bodyPr/>
        <a:lstStyle/>
        <a:p>
          <a:endParaRPr lang="ru-RU"/>
        </a:p>
      </dgm:t>
    </dgm:pt>
    <dgm:pt modelId="{97AF4E94-B772-4DCD-835A-3AD31569DB6D}" type="pres">
      <dgm:prSet presAssocID="{314856D5-9255-4ED5-9978-282A54D20382}" presName="hierChild1" presStyleCnt="0">
        <dgm:presLayoutVars>
          <dgm:chPref val="1"/>
          <dgm:dir/>
          <dgm:animOne val="branch"/>
          <dgm:animLvl val="lvl"/>
          <dgm:resizeHandles/>
        </dgm:presLayoutVars>
      </dgm:prSet>
      <dgm:spPr/>
      <dgm:t>
        <a:bodyPr/>
        <a:lstStyle/>
        <a:p>
          <a:endParaRPr lang="ru-RU"/>
        </a:p>
      </dgm:t>
    </dgm:pt>
    <dgm:pt modelId="{5A3209FA-F9FF-4C73-A466-3AE86D525E1E}" type="pres">
      <dgm:prSet presAssocID="{B9023970-01DA-403A-A7F3-E37300B3A52B}" presName="hierRoot1" presStyleCnt="0"/>
      <dgm:spPr/>
    </dgm:pt>
    <dgm:pt modelId="{946A3B60-6D3A-4547-9B14-FB344EE51C8D}" type="pres">
      <dgm:prSet presAssocID="{B9023970-01DA-403A-A7F3-E37300B3A52B}" presName="composite" presStyleCnt="0"/>
      <dgm:spPr/>
    </dgm:pt>
    <dgm:pt modelId="{CBA6C4BD-41B2-41E7-B38F-BAE953BB1983}" type="pres">
      <dgm:prSet presAssocID="{B9023970-01DA-403A-A7F3-E37300B3A52B}" presName="background" presStyleLbl="node0" presStyleIdx="0" presStyleCnt="1">
        <dgm:style>
          <a:lnRef idx="1">
            <a:schemeClr val="accent4"/>
          </a:lnRef>
          <a:fillRef idx="2">
            <a:schemeClr val="accent4"/>
          </a:fillRef>
          <a:effectRef idx="1">
            <a:schemeClr val="accent4"/>
          </a:effectRef>
          <a:fontRef idx="minor">
            <a:schemeClr val="dk1"/>
          </a:fontRef>
        </dgm:style>
      </dgm:prSet>
      <dgm:spPr/>
    </dgm:pt>
    <dgm:pt modelId="{0B567122-507A-49A0-98E8-B26556F8BE69}" type="pres">
      <dgm:prSet presAssocID="{B9023970-01DA-403A-A7F3-E37300B3A52B}" presName="text" presStyleLbl="fgAcc0" presStyleIdx="0" presStyleCnt="1" custScaleX="820722">
        <dgm:presLayoutVars>
          <dgm:chPref val="3"/>
        </dgm:presLayoutVars>
      </dgm:prSet>
      <dgm:spPr/>
      <dgm:t>
        <a:bodyPr/>
        <a:lstStyle/>
        <a:p>
          <a:endParaRPr lang="ru-RU"/>
        </a:p>
      </dgm:t>
    </dgm:pt>
    <dgm:pt modelId="{3B5D37CE-EEEC-42F2-80E2-626A692AE1BE}" type="pres">
      <dgm:prSet presAssocID="{B9023970-01DA-403A-A7F3-E37300B3A52B}" presName="hierChild2" presStyleCnt="0"/>
      <dgm:spPr/>
    </dgm:pt>
    <dgm:pt modelId="{E0B6E805-4847-4E27-8B1F-839F1C2109F6}" type="pres">
      <dgm:prSet presAssocID="{11FB1593-B816-4C12-8789-CCCCE161258E}" presName="Name10" presStyleLbl="parChTrans1D2" presStyleIdx="0" presStyleCnt="7"/>
      <dgm:spPr/>
      <dgm:t>
        <a:bodyPr/>
        <a:lstStyle/>
        <a:p>
          <a:endParaRPr lang="ru-RU"/>
        </a:p>
      </dgm:t>
    </dgm:pt>
    <dgm:pt modelId="{B5339FBF-4B39-4DB3-A8E6-CE22A71734F6}" type="pres">
      <dgm:prSet presAssocID="{76EAF31D-BB35-48F6-BBED-FB2B09AC64CF}" presName="hierRoot2" presStyleCnt="0"/>
      <dgm:spPr/>
    </dgm:pt>
    <dgm:pt modelId="{CF9605F5-6BF6-434D-B5E8-5B24D59FDBF1}" type="pres">
      <dgm:prSet presAssocID="{76EAF31D-BB35-48F6-BBED-FB2B09AC64CF}" presName="composite2" presStyleCnt="0"/>
      <dgm:spPr/>
    </dgm:pt>
    <dgm:pt modelId="{791952CA-9219-4B25-BF30-96BE1741B0F0}" type="pres">
      <dgm:prSet presAssocID="{76EAF31D-BB35-48F6-BBED-FB2B09AC64CF}" presName="background2" presStyleLbl="node2" presStyleIdx="0" presStyleCnt="7">
        <dgm:style>
          <a:lnRef idx="1">
            <a:schemeClr val="accent3"/>
          </a:lnRef>
          <a:fillRef idx="2">
            <a:schemeClr val="accent3"/>
          </a:fillRef>
          <a:effectRef idx="1">
            <a:schemeClr val="accent3"/>
          </a:effectRef>
          <a:fontRef idx="minor">
            <a:schemeClr val="dk1"/>
          </a:fontRef>
        </dgm:style>
      </dgm:prSet>
      <dgm:spPr/>
    </dgm:pt>
    <dgm:pt modelId="{09EEE824-6AE6-480A-B534-CB48AEBE61E4}" type="pres">
      <dgm:prSet presAssocID="{76EAF31D-BB35-48F6-BBED-FB2B09AC64CF}" presName="text2" presStyleLbl="fgAcc2" presStyleIdx="0" presStyleCnt="7" custScaleY="282829">
        <dgm:presLayoutVars>
          <dgm:chPref val="3"/>
        </dgm:presLayoutVars>
      </dgm:prSet>
      <dgm:spPr/>
      <dgm:t>
        <a:bodyPr/>
        <a:lstStyle/>
        <a:p>
          <a:endParaRPr lang="ru-RU"/>
        </a:p>
      </dgm:t>
    </dgm:pt>
    <dgm:pt modelId="{819D88E7-C4E7-4210-B6F4-BBD40EB3E204}" type="pres">
      <dgm:prSet presAssocID="{76EAF31D-BB35-48F6-BBED-FB2B09AC64CF}" presName="hierChild3" presStyleCnt="0"/>
      <dgm:spPr/>
    </dgm:pt>
    <dgm:pt modelId="{D50C8748-6B3B-459A-91F5-0986E033628C}" type="pres">
      <dgm:prSet presAssocID="{658AFDD3-FE2C-4BF1-9FFD-83168CF4AFF7}" presName="Name10" presStyleLbl="parChTrans1D2" presStyleIdx="1" presStyleCnt="7"/>
      <dgm:spPr/>
      <dgm:t>
        <a:bodyPr/>
        <a:lstStyle/>
        <a:p>
          <a:endParaRPr lang="ru-RU"/>
        </a:p>
      </dgm:t>
    </dgm:pt>
    <dgm:pt modelId="{E5C3D5B2-D41D-454E-9FD6-51F13C885414}" type="pres">
      <dgm:prSet presAssocID="{2C239C32-F0F4-499B-8F22-7BCC7F9116A3}" presName="hierRoot2" presStyleCnt="0"/>
      <dgm:spPr/>
    </dgm:pt>
    <dgm:pt modelId="{407C2080-C335-4B05-AD9E-375A608834C1}" type="pres">
      <dgm:prSet presAssocID="{2C239C32-F0F4-499B-8F22-7BCC7F9116A3}" presName="composite2" presStyleCnt="0"/>
      <dgm:spPr/>
    </dgm:pt>
    <dgm:pt modelId="{0837B61A-1A53-4803-850E-73B41A2A17AC}" type="pres">
      <dgm:prSet presAssocID="{2C239C32-F0F4-499B-8F22-7BCC7F9116A3}" presName="background2" presStyleLbl="node2" presStyleIdx="1" presStyleCnt="7">
        <dgm:style>
          <a:lnRef idx="1">
            <a:schemeClr val="accent3"/>
          </a:lnRef>
          <a:fillRef idx="2">
            <a:schemeClr val="accent3"/>
          </a:fillRef>
          <a:effectRef idx="1">
            <a:schemeClr val="accent3"/>
          </a:effectRef>
          <a:fontRef idx="minor">
            <a:schemeClr val="dk1"/>
          </a:fontRef>
        </dgm:style>
      </dgm:prSet>
      <dgm:spPr/>
    </dgm:pt>
    <dgm:pt modelId="{96B01DD4-3246-4253-9B90-78F8527A4B79}" type="pres">
      <dgm:prSet presAssocID="{2C239C32-F0F4-499B-8F22-7BCC7F9116A3}" presName="text2" presStyleLbl="fgAcc2" presStyleIdx="1" presStyleCnt="7" custScaleY="282829">
        <dgm:presLayoutVars>
          <dgm:chPref val="3"/>
        </dgm:presLayoutVars>
      </dgm:prSet>
      <dgm:spPr/>
      <dgm:t>
        <a:bodyPr/>
        <a:lstStyle/>
        <a:p>
          <a:endParaRPr lang="ru-RU"/>
        </a:p>
      </dgm:t>
    </dgm:pt>
    <dgm:pt modelId="{A38BF504-6B3F-4C32-8B8A-0C4AD7A4BEF3}" type="pres">
      <dgm:prSet presAssocID="{2C239C32-F0F4-499B-8F22-7BCC7F9116A3}" presName="hierChild3" presStyleCnt="0"/>
      <dgm:spPr/>
    </dgm:pt>
    <dgm:pt modelId="{58EFB471-64E0-4B10-8663-0FCE45279357}" type="pres">
      <dgm:prSet presAssocID="{C90F1A0B-BE9D-4FF5-ACF3-5025B2777D56}" presName="Name17" presStyleLbl="parChTrans1D3" presStyleIdx="0" presStyleCnt="6"/>
      <dgm:spPr/>
      <dgm:t>
        <a:bodyPr/>
        <a:lstStyle/>
        <a:p>
          <a:endParaRPr lang="ru-RU"/>
        </a:p>
      </dgm:t>
    </dgm:pt>
    <dgm:pt modelId="{B3156D03-CF8C-4B0B-800B-BE4E8C551A37}" type="pres">
      <dgm:prSet presAssocID="{A16D5B50-1B2F-4F30-8C72-F254CCE6DD25}" presName="hierRoot3" presStyleCnt="0"/>
      <dgm:spPr/>
    </dgm:pt>
    <dgm:pt modelId="{8D533D18-0CB6-43B9-811B-B5B178858A4F}" type="pres">
      <dgm:prSet presAssocID="{A16D5B50-1B2F-4F30-8C72-F254CCE6DD25}" presName="composite3" presStyleCnt="0"/>
      <dgm:spPr/>
    </dgm:pt>
    <dgm:pt modelId="{2913BE39-88DC-4CDF-9F7B-DCC2EF26E165}" type="pres">
      <dgm:prSet presAssocID="{A16D5B50-1B2F-4F30-8C72-F254CCE6DD25}" presName="background3" presStyleLbl="node3" presStyleIdx="0" presStyleCnt="6">
        <dgm:style>
          <a:lnRef idx="1">
            <a:schemeClr val="accent1"/>
          </a:lnRef>
          <a:fillRef idx="2">
            <a:schemeClr val="accent1"/>
          </a:fillRef>
          <a:effectRef idx="1">
            <a:schemeClr val="accent1"/>
          </a:effectRef>
          <a:fontRef idx="minor">
            <a:schemeClr val="dk1"/>
          </a:fontRef>
        </dgm:style>
      </dgm:prSet>
      <dgm:spPr/>
    </dgm:pt>
    <dgm:pt modelId="{47E8AEB5-10F7-43D8-B45A-DF29649E7415}" type="pres">
      <dgm:prSet presAssocID="{A16D5B50-1B2F-4F30-8C72-F254CCE6DD25}" presName="text3" presStyleLbl="fgAcc3" presStyleIdx="0" presStyleCnt="6" custScaleY="209806">
        <dgm:presLayoutVars>
          <dgm:chPref val="3"/>
        </dgm:presLayoutVars>
      </dgm:prSet>
      <dgm:spPr/>
      <dgm:t>
        <a:bodyPr/>
        <a:lstStyle/>
        <a:p>
          <a:endParaRPr lang="ru-RU"/>
        </a:p>
      </dgm:t>
    </dgm:pt>
    <dgm:pt modelId="{56228742-E230-4910-879A-60BEE20A96D7}" type="pres">
      <dgm:prSet presAssocID="{A16D5B50-1B2F-4F30-8C72-F254CCE6DD25}" presName="hierChild4" presStyleCnt="0"/>
      <dgm:spPr/>
    </dgm:pt>
    <dgm:pt modelId="{9A09E4FB-5469-4296-973C-52251A5597F0}" type="pres">
      <dgm:prSet presAssocID="{45381F33-C4A1-4E8B-8AFD-701D3ACF4315}" presName="Name17" presStyleLbl="parChTrans1D3" presStyleIdx="1" presStyleCnt="6"/>
      <dgm:spPr/>
      <dgm:t>
        <a:bodyPr/>
        <a:lstStyle/>
        <a:p>
          <a:endParaRPr lang="ru-RU"/>
        </a:p>
      </dgm:t>
    </dgm:pt>
    <dgm:pt modelId="{0B9C00BB-FA1D-4954-AE9B-720299DFB849}" type="pres">
      <dgm:prSet presAssocID="{2119AA1D-610D-460B-8EB8-1526F011DA33}" presName="hierRoot3" presStyleCnt="0"/>
      <dgm:spPr/>
    </dgm:pt>
    <dgm:pt modelId="{8448704E-45A7-4298-A580-F08A641A2DA8}" type="pres">
      <dgm:prSet presAssocID="{2119AA1D-610D-460B-8EB8-1526F011DA33}" presName="composite3" presStyleCnt="0"/>
      <dgm:spPr/>
    </dgm:pt>
    <dgm:pt modelId="{29E02F71-FB26-4017-A5A4-FDB06DB45A85}" type="pres">
      <dgm:prSet presAssocID="{2119AA1D-610D-460B-8EB8-1526F011DA33}" presName="background3" presStyleLbl="node3" presStyleIdx="1" presStyleCnt="6">
        <dgm:style>
          <a:lnRef idx="1">
            <a:schemeClr val="accent1"/>
          </a:lnRef>
          <a:fillRef idx="2">
            <a:schemeClr val="accent1"/>
          </a:fillRef>
          <a:effectRef idx="1">
            <a:schemeClr val="accent1"/>
          </a:effectRef>
          <a:fontRef idx="minor">
            <a:schemeClr val="dk1"/>
          </a:fontRef>
        </dgm:style>
      </dgm:prSet>
      <dgm:spPr/>
    </dgm:pt>
    <dgm:pt modelId="{6E1FDED1-9090-45F0-9725-FB5FA69E658F}" type="pres">
      <dgm:prSet presAssocID="{2119AA1D-610D-460B-8EB8-1526F011DA33}" presName="text3" presStyleLbl="fgAcc3" presStyleIdx="1" presStyleCnt="6" custScaleY="209805">
        <dgm:presLayoutVars>
          <dgm:chPref val="3"/>
        </dgm:presLayoutVars>
      </dgm:prSet>
      <dgm:spPr/>
      <dgm:t>
        <a:bodyPr/>
        <a:lstStyle/>
        <a:p>
          <a:endParaRPr lang="ru-RU"/>
        </a:p>
      </dgm:t>
    </dgm:pt>
    <dgm:pt modelId="{5079E548-1ED8-4DF5-ADF5-2EB93240643B}" type="pres">
      <dgm:prSet presAssocID="{2119AA1D-610D-460B-8EB8-1526F011DA33}" presName="hierChild4" presStyleCnt="0"/>
      <dgm:spPr/>
    </dgm:pt>
    <dgm:pt modelId="{9EA195EE-0E6F-46AD-A173-F2410D75685F}" type="pres">
      <dgm:prSet presAssocID="{412C88C8-74EC-4ED8-B414-E90824AB2C96}" presName="Name23" presStyleLbl="parChTrans1D4" presStyleIdx="0" presStyleCnt="2"/>
      <dgm:spPr/>
      <dgm:t>
        <a:bodyPr/>
        <a:lstStyle/>
        <a:p>
          <a:endParaRPr lang="ru-RU"/>
        </a:p>
      </dgm:t>
    </dgm:pt>
    <dgm:pt modelId="{BE64D27F-BF32-4F07-9723-94D53ECC0ED9}" type="pres">
      <dgm:prSet presAssocID="{FF337E1F-9A20-4624-BF43-959F4A7C2999}" presName="hierRoot4" presStyleCnt="0"/>
      <dgm:spPr/>
    </dgm:pt>
    <dgm:pt modelId="{DC1E3909-6DA1-425F-AE64-8CDF12D193D4}" type="pres">
      <dgm:prSet presAssocID="{FF337E1F-9A20-4624-BF43-959F4A7C2999}" presName="composite4" presStyleCnt="0"/>
      <dgm:spPr/>
    </dgm:pt>
    <dgm:pt modelId="{E5000CC8-B329-4F13-AFB2-93816F7D89FB}" type="pres">
      <dgm:prSet presAssocID="{FF337E1F-9A20-4624-BF43-959F4A7C2999}" presName="background4" presStyleLbl="node4" presStyleIdx="0" presStyleCnt="2">
        <dgm:style>
          <a:lnRef idx="1">
            <a:schemeClr val="accent5"/>
          </a:lnRef>
          <a:fillRef idx="2">
            <a:schemeClr val="accent5"/>
          </a:fillRef>
          <a:effectRef idx="1">
            <a:schemeClr val="accent5"/>
          </a:effectRef>
          <a:fontRef idx="minor">
            <a:schemeClr val="dk1"/>
          </a:fontRef>
        </dgm:style>
      </dgm:prSet>
      <dgm:spPr/>
    </dgm:pt>
    <dgm:pt modelId="{C6020413-23B6-4CCE-82EB-742DB770111D}" type="pres">
      <dgm:prSet presAssocID="{FF337E1F-9A20-4624-BF43-959F4A7C2999}" presName="text4" presStyleLbl="fgAcc4" presStyleIdx="0" presStyleCnt="2" custScaleY="276746">
        <dgm:presLayoutVars>
          <dgm:chPref val="3"/>
        </dgm:presLayoutVars>
      </dgm:prSet>
      <dgm:spPr/>
      <dgm:t>
        <a:bodyPr/>
        <a:lstStyle/>
        <a:p>
          <a:endParaRPr lang="ru-RU"/>
        </a:p>
      </dgm:t>
    </dgm:pt>
    <dgm:pt modelId="{EFE8766A-215D-432C-AECA-8A807C213449}" type="pres">
      <dgm:prSet presAssocID="{FF337E1F-9A20-4624-BF43-959F4A7C2999}" presName="hierChild5" presStyleCnt="0"/>
      <dgm:spPr/>
    </dgm:pt>
    <dgm:pt modelId="{06E4A5CB-1BF0-4D60-A108-618DAC6BF9B8}" type="pres">
      <dgm:prSet presAssocID="{2986B6FA-BC5A-4157-93E4-1C16658AC942}" presName="Name23" presStyleLbl="parChTrans1D4" presStyleIdx="1" presStyleCnt="2"/>
      <dgm:spPr/>
      <dgm:t>
        <a:bodyPr/>
        <a:lstStyle/>
        <a:p>
          <a:endParaRPr lang="ru-RU"/>
        </a:p>
      </dgm:t>
    </dgm:pt>
    <dgm:pt modelId="{3086479B-A866-48E5-A4B0-6BD6AC3598F4}" type="pres">
      <dgm:prSet presAssocID="{1A6534C1-D1D7-48BE-AA4D-2F68F36A29A3}" presName="hierRoot4" presStyleCnt="0"/>
      <dgm:spPr/>
    </dgm:pt>
    <dgm:pt modelId="{921CB2F7-7054-4C8D-A8DF-DC243C4C896F}" type="pres">
      <dgm:prSet presAssocID="{1A6534C1-D1D7-48BE-AA4D-2F68F36A29A3}" presName="composite4" presStyleCnt="0"/>
      <dgm:spPr/>
    </dgm:pt>
    <dgm:pt modelId="{99B4367D-D820-4B02-9C78-9F3B04070345}" type="pres">
      <dgm:prSet presAssocID="{1A6534C1-D1D7-48BE-AA4D-2F68F36A29A3}" presName="background4" presStyleLbl="node4" presStyleIdx="1" presStyleCnt="2">
        <dgm:style>
          <a:lnRef idx="1">
            <a:schemeClr val="accent5"/>
          </a:lnRef>
          <a:fillRef idx="2">
            <a:schemeClr val="accent5"/>
          </a:fillRef>
          <a:effectRef idx="1">
            <a:schemeClr val="accent5"/>
          </a:effectRef>
          <a:fontRef idx="minor">
            <a:schemeClr val="dk1"/>
          </a:fontRef>
        </dgm:style>
      </dgm:prSet>
      <dgm:spPr/>
    </dgm:pt>
    <dgm:pt modelId="{66E93729-C0C9-4140-A474-6CDC4D93DBAA}" type="pres">
      <dgm:prSet presAssocID="{1A6534C1-D1D7-48BE-AA4D-2F68F36A29A3}" presName="text4" presStyleLbl="fgAcc4" presStyleIdx="1" presStyleCnt="2" custScaleY="276746">
        <dgm:presLayoutVars>
          <dgm:chPref val="3"/>
        </dgm:presLayoutVars>
      </dgm:prSet>
      <dgm:spPr/>
      <dgm:t>
        <a:bodyPr/>
        <a:lstStyle/>
        <a:p>
          <a:endParaRPr lang="ru-RU"/>
        </a:p>
      </dgm:t>
    </dgm:pt>
    <dgm:pt modelId="{C44EB2A1-7700-43CA-9C6E-CEE3ED83E2FD}" type="pres">
      <dgm:prSet presAssocID="{1A6534C1-D1D7-48BE-AA4D-2F68F36A29A3}" presName="hierChild5" presStyleCnt="0"/>
      <dgm:spPr/>
    </dgm:pt>
    <dgm:pt modelId="{1104F12E-0A9B-4005-9F0B-791605D52CD9}" type="pres">
      <dgm:prSet presAssocID="{34FB7EAB-71D9-46EE-A8D0-9DA58CD6FC6C}" presName="Name10" presStyleLbl="parChTrans1D2" presStyleIdx="2" presStyleCnt="7"/>
      <dgm:spPr/>
      <dgm:t>
        <a:bodyPr/>
        <a:lstStyle/>
        <a:p>
          <a:endParaRPr lang="ru-RU"/>
        </a:p>
      </dgm:t>
    </dgm:pt>
    <dgm:pt modelId="{A6FE2BDD-7099-476D-8D1D-F3FC500BB4DE}" type="pres">
      <dgm:prSet presAssocID="{A12A7F7D-944A-4F88-8D7E-CFB1CAAD3B1F}" presName="hierRoot2" presStyleCnt="0"/>
      <dgm:spPr/>
    </dgm:pt>
    <dgm:pt modelId="{1127DC7B-E13D-4D83-894F-514EA28DB3BC}" type="pres">
      <dgm:prSet presAssocID="{A12A7F7D-944A-4F88-8D7E-CFB1CAAD3B1F}" presName="composite2" presStyleCnt="0"/>
      <dgm:spPr/>
    </dgm:pt>
    <dgm:pt modelId="{24B6B541-CDFD-4891-A5C6-867EE39A0AEF}" type="pres">
      <dgm:prSet presAssocID="{A12A7F7D-944A-4F88-8D7E-CFB1CAAD3B1F}" presName="background2" presStyleLbl="node2" presStyleIdx="2" presStyleCnt="7">
        <dgm:style>
          <a:lnRef idx="1">
            <a:schemeClr val="accent3"/>
          </a:lnRef>
          <a:fillRef idx="2">
            <a:schemeClr val="accent3"/>
          </a:fillRef>
          <a:effectRef idx="1">
            <a:schemeClr val="accent3"/>
          </a:effectRef>
          <a:fontRef idx="minor">
            <a:schemeClr val="dk1"/>
          </a:fontRef>
        </dgm:style>
      </dgm:prSet>
      <dgm:spPr/>
    </dgm:pt>
    <dgm:pt modelId="{CC427151-4037-46AE-BD75-B566BCDD2F36}" type="pres">
      <dgm:prSet presAssocID="{A12A7F7D-944A-4F88-8D7E-CFB1CAAD3B1F}" presName="text2" presStyleLbl="fgAcc2" presStyleIdx="2" presStyleCnt="7" custScaleY="282275">
        <dgm:presLayoutVars>
          <dgm:chPref val="3"/>
        </dgm:presLayoutVars>
      </dgm:prSet>
      <dgm:spPr/>
      <dgm:t>
        <a:bodyPr/>
        <a:lstStyle/>
        <a:p>
          <a:endParaRPr lang="ru-RU"/>
        </a:p>
      </dgm:t>
    </dgm:pt>
    <dgm:pt modelId="{BE7C5C14-D2A6-4081-843C-DA8F814257F1}" type="pres">
      <dgm:prSet presAssocID="{A12A7F7D-944A-4F88-8D7E-CFB1CAAD3B1F}" presName="hierChild3" presStyleCnt="0"/>
      <dgm:spPr/>
    </dgm:pt>
    <dgm:pt modelId="{257E806D-C742-4E73-9687-DA97C944514F}" type="pres">
      <dgm:prSet presAssocID="{D58A0FAA-0488-4241-8E73-2EDC3686FF74}" presName="Name10" presStyleLbl="parChTrans1D2" presStyleIdx="3" presStyleCnt="7"/>
      <dgm:spPr/>
      <dgm:t>
        <a:bodyPr/>
        <a:lstStyle/>
        <a:p>
          <a:endParaRPr lang="ru-RU"/>
        </a:p>
      </dgm:t>
    </dgm:pt>
    <dgm:pt modelId="{F39BE228-A57B-45A3-B7BC-23FE3FC2A825}" type="pres">
      <dgm:prSet presAssocID="{1545DD79-38BF-4B9E-9449-E40B8A05A134}" presName="hierRoot2" presStyleCnt="0"/>
      <dgm:spPr/>
    </dgm:pt>
    <dgm:pt modelId="{760E09C3-65E7-4633-A199-D57852AC732E}" type="pres">
      <dgm:prSet presAssocID="{1545DD79-38BF-4B9E-9449-E40B8A05A134}" presName="composite2" presStyleCnt="0"/>
      <dgm:spPr/>
    </dgm:pt>
    <dgm:pt modelId="{54126192-83AD-4B17-9AD4-63DC4BD51FCF}" type="pres">
      <dgm:prSet presAssocID="{1545DD79-38BF-4B9E-9449-E40B8A05A134}" presName="background2" presStyleLbl="node2" presStyleIdx="3" presStyleCnt="7">
        <dgm:style>
          <a:lnRef idx="1">
            <a:schemeClr val="accent3"/>
          </a:lnRef>
          <a:fillRef idx="2">
            <a:schemeClr val="accent3"/>
          </a:fillRef>
          <a:effectRef idx="1">
            <a:schemeClr val="accent3"/>
          </a:effectRef>
          <a:fontRef idx="minor">
            <a:schemeClr val="dk1"/>
          </a:fontRef>
        </dgm:style>
      </dgm:prSet>
      <dgm:spPr/>
    </dgm:pt>
    <dgm:pt modelId="{5FA833B4-7114-4CCC-84BF-717D5EBB3E7F}" type="pres">
      <dgm:prSet presAssocID="{1545DD79-38BF-4B9E-9449-E40B8A05A134}" presName="text2" presStyleLbl="fgAcc2" presStyleIdx="3" presStyleCnt="7" custScaleY="282275">
        <dgm:presLayoutVars>
          <dgm:chPref val="3"/>
        </dgm:presLayoutVars>
      </dgm:prSet>
      <dgm:spPr/>
      <dgm:t>
        <a:bodyPr/>
        <a:lstStyle/>
        <a:p>
          <a:endParaRPr lang="ru-RU"/>
        </a:p>
      </dgm:t>
    </dgm:pt>
    <dgm:pt modelId="{45BF4459-B292-4923-BED8-A9853851CD5D}" type="pres">
      <dgm:prSet presAssocID="{1545DD79-38BF-4B9E-9449-E40B8A05A134}" presName="hierChild3" presStyleCnt="0"/>
      <dgm:spPr/>
    </dgm:pt>
    <dgm:pt modelId="{42EB4E74-65AB-4791-8A0D-76D6E3F812F2}" type="pres">
      <dgm:prSet presAssocID="{88B03086-4186-4474-B60F-41A2D4371785}" presName="Name17" presStyleLbl="parChTrans1D3" presStyleIdx="2" presStyleCnt="6"/>
      <dgm:spPr/>
      <dgm:t>
        <a:bodyPr/>
        <a:lstStyle/>
        <a:p>
          <a:endParaRPr lang="ru-RU"/>
        </a:p>
      </dgm:t>
    </dgm:pt>
    <dgm:pt modelId="{AC6A7482-5F2D-4A18-B4CD-86E14300FE2A}" type="pres">
      <dgm:prSet presAssocID="{19996C54-2DC6-41AF-8906-9FE9BE0497D7}" presName="hierRoot3" presStyleCnt="0"/>
      <dgm:spPr/>
    </dgm:pt>
    <dgm:pt modelId="{A1589A43-E4D0-4441-A0BD-B4964A68569F}" type="pres">
      <dgm:prSet presAssocID="{19996C54-2DC6-41AF-8906-9FE9BE0497D7}" presName="composite3" presStyleCnt="0"/>
      <dgm:spPr/>
    </dgm:pt>
    <dgm:pt modelId="{80A0FD6D-4305-4DCF-88BF-28ABBD42623A}" type="pres">
      <dgm:prSet presAssocID="{19996C54-2DC6-41AF-8906-9FE9BE0497D7}" presName="background3" presStyleLbl="node3" presStyleIdx="2" presStyleCnt="6">
        <dgm:style>
          <a:lnRef idx="1">
            <a:schemeClr val="accent6"/>
          </a:lnRef>
          <a:fillRef idx="2">
            <a:schemeClr val="accent6"/>
          </a:fillRef>
          <a:effectRef idx="1">
            <a:schemeClr val="accent6"/>
          </a:effectRef>
          <a:fontRef idx="minor">
            <a:schemeClr val="dk1"/>
          </a:fontRef>
        </dgm:style>
      </dgm:prSet>
      <dgm:spPr/>
    </dgm:pt>
    <dgm:pt modelId="{D15C90D2-7F90-4740-947E-B8484702C451}" type="pres">
      <dgm:prSet presAssocID="{19996C54-2DC6-41AF-8906-9FE9BE0497D7}" presName="text3" presStyleLbl="fgAcc3" presStyleIdx="2" presStyleCnt="6" custScaleY="211014">
        <dgm:presLayoutVars>
          <dgm:chPref val="3"/>
        </dgm:presLayoutVars>
      </dgm:prSet>
      <dgm:spPr/>
      <dgm:t>
        <a:bodyPr/>
        <a:lstStyle/>
        <a:p>
          <a:endParaRPr lang="ru-RU"/>
        </a:p>
      </dgm:t>
    </dgm:pt>
    <dgm:pt modelId="{CB6A64B3-EDF8-4BBF-8D12-31E7222EA90C}" type="pres">
      <dgm:prSet presAssocID="{19996C54-2DC6-41AF-8906-9FE9BE0497D7}" presName="hierChild4" presStyleCnt="0"/>
      <dgm:spPr/>
    </dgm:pt>
    <dgm:pt modelId="{BBDC57D0-7575-4DED-95DA-28AD81123F95}" type="pres">
      <dgm:prSet presAssocID="{8BD1807C-2090-45E0-9C2C-C28784FEC61C}" presName="Name17" presStyleLbl="parChTrans1D3" presStyleIdx="3" presStyleCnt="6"/>
      <dgm:spPr/>
      <dgm:t>
        <a:bodyPr/>
        <a:lstStyle/>
        <a:p>
          <a:endParaRPr lang="ru-RU"/>
        </a:p>
      </dgm:t>
    </dgm:pt>
    <dgm:pt modelId="{C51AB380-4E02-4281-8B2F-5896B4A19977}" type="pres">
      <dgm:prSet presAssocID="{58C9BC64-8261-4A9A-81FD-0AEEE3FC3189}" presName="hierRoot3" presStyleCnt="0"/>
      <dgm:spPr/>
    </dgm:pt>
    <dgm:pt modelId="{E35B0078-861C-4AE0-A362-C17DFE6035BA}" type="pres">
      <dgm:prSet presAssocID="{58C9BC64-8261-4A9A-81FD-0AEEE3FC3189}" presName="composite3" presStyleCnt="0"/>
      <dgm:spPr/>
    </dgm:pt>
    <dgm:pt modelId="{5C4A9614-230B-48FF-8851-BE092A26C983}" type="pres">
      <dgm:prSet presAssocID="{58C9BC64-8261-4A9A-81FD-0AEEE3FC3189}" presName="background3" presStyleLbl="node3" presStyleIdx="3" presStyleCnt="6">
        <dgm:style>
          <a:lnRef idx="1">
            <a:schemeClr val="accent6"/>
          </a:lnRef>
          <a:fillRef idx="2">
            <a:schemeClr val="accent6"/>
          </a:fillRef>
          <a:effectRef idx="1">
            <a:schemeClr val="accent6"/>
          </a:effectRef>
          <a:fontRef idx="minor">
            <a:schemeClr val="dk1"/>
          </a:fontRef>
        </dgm:style>
      </dgm:prSet>
      <dgm:spPr/>
    </dgm:pt>
    <dgm:pt modelId="{75817AEF-2CCB-4607-B1F5-710EE7AA5641}" type="pres">
      <dgm:prSet presAssocID="{58C9BC64-8261-4A9A-81FD-0AEEE3FC3189}" presName="text3" presStyleLbl="fgAcc3" presStyleIdx="3" presStyleCnt="6" custScaleY="211014">
        <dgm:presLayoutVars>
          <dgm:chPref val="3"/>
        </dgm:presLayoutVars>
      </dgm:prSet>
      <dgm:spPr/>
      <dgm:t>
        <a:bodyPr/>
        <a:lstStyle/>
        <a:p>
          <a:endParaRPr lang="ru-RU"/>
        </a:p>
      </dgm:t>
    </dgm:pt>
    <dgm:pt modelId="{63693DA1-613A-40D2-945E-613440F3D915}" type="pres">
      <dgm:prSet presAssocID="{58C9BC64-8261-4A9A-81FD-0AEEE3FC3189}" presName="hierChild4" presStyleCnt="0"/>
      <dgm:spPr/>
    </dgm:pt>
    <dgm:pt modelId="{8CABBC79-D2E6-4331-BB8A-D98525C22817}" type="pres">
      <dgm:prSet presAssocID="{E842323E-102D-4935-9B64-F73B8F1CAC63}" presName="Name10" presStyleLbl="parChTrans1D2" presStyleIdx="4" presStyleCnt="7"/>
      <dgm:spPr/>
      <dgm:t>
        <a:bodyPr/>
        <a:lstStyle/>
        <a:p>
          <a:endParaRPr lang="ru-RU"/>
        </a:p>
      </dgm:t>
    </dgm:pt>
    <dgm:pt modelId="{07B83477-91D0-4C0A-98F6-44EE35C94123}" type="pres">
      <dgm:prSet presAssocID="{2F481BCA-1C83-438B-A791-DEECAA6E9444}" presName="hierRoot2" presStyleCnt="0"/>
      <dgm:spPr/>
    </dgm:pt>
    <dgm:pt modelId="{ADB97777-DDAE-4AFC-B0D3-7938B694EE51}" type="pres">
      <dgm:prSet presAssocID="{2F481BCA-1C83-438B-A791-DEECAA6E9444}" presName="composite2" presStyleCnt="0"/>
      <dgm:spPr/>
    </dgm:pt>
    <dgm:pt modelId="{B7E4ACCD-8884-4079-80B4-D3416F545F63}" type="pres">
      <dgm:prSet presAssocID="{2F481BCA-1C83-438B-A791-DEECAA6E9444}" presName="background2" presStyleLbl="node2" presStyleIdx="4" presStyleCnt="7">
        <dgm:style>
          <a:lnRef idx="1">
            <a:schemeClr val="accent3"/>
          </a:lnRef>
          <a:fillRef idx="2">
            <a:schemeClr val="accent3"/>
          </a:fillRef>
          <a:effectRef idx="1">
            <a:schemeClr val="accent3"/>
          </a:effectRef>
          <a:fontRef idx="minor">
            <a:schemeClr val="dk1"/>
          </a:fontRef>
        </dgm:style>
      </dgm:prSet>
      <dgm:spPr/>
    </dgm:pt>
    <dgm:pt modelId="{308ECD77-F564-4C83-AE50-024542E990B5}" type="pres">
      <dgm:prSet presAssocID="{2F481BCA-1C83-438B-A791-DEECAA6E9444}" presName="text2" presStyleLbl="fgAcc2" presStyleIdx="4" presStyleCnt="7" custScaleY="282274">
        <dgm:presLayoutVars>
          <dgm:chPref val="3"/>
        </dgm:presLayoutVars>
      </dgm:prSet>
      <dgm:spPr/>
      <dgm:t>
        <a:bodyPr/>
        <a:lstStyle/>
        <a:p>
          <a:endParaRPr lang="ru-RU"/>
        </a:p>
      </dgm:t>
    </dgm:pt>
    <dgm:pt modelId="{303EB194-6D30-4C02-B3AC-34EAD499113B}" type="pres">
      <dgm:prSet presAssocID="{2F481BCA-1C83-438B-A791-DEECAA6E9444}" presName="hierChild3" presStyleCnt="0"/>
      <dgm:spPr/>
    </dgm:pt>
    <dgm:pt modelId="{3D6AFD1E-3181-4505-AF68-1AB10BCBF506}" type="pres">
      <dgm:prSet presAssocID="{9FD88AC3-53E2-40B4-AC95-A0E6D855EBE7}" presName="Name10" presStyleLbl="parChTrans1D2" presStyleIdx="5" presStyleCnt="7"/>
      <dgm:spPr/>
      <dgm:t>
        <a:bodyPr/>
        <a:lstStyle/>
        <a:p>
          <a:endParaRPr lang="ru-RU"/>
        </a:p>
      </dgm:t>
    </dgm:pt>
    <dgm:pt modelId="{0C44D775-6D19-4049-B503-707D331DA7DA}" type="pres">
      <dgm:prSet presAssocID="{85BB0DFC-F0EE-4F7C-835C-1667F808DF2B}" presName="hierRoot2" presStyleCnt="0"/>
      <dgm:spPr/>
    </dgm:pt>
    <dgm:pt modelId="{4A6BE92B-F344-4CC0-8373-A1A281D4A18E}" type="pres">
      <dgm:prSet presAssocID="{85BB0DFC-F0EE-4F7C-835C-1667F808DF2B}" presName="composite2" presStyleCnt="0"/>
      <dgm:spPr/>
    </dgm:pt>
    <dgm:pt modelId="{22533D61-724B-454A-ABC6-C1932906BF86}" type="pres">
      <dgm:prSet presAssocID="{85BB0DFC-F0EE-4F7C-835C-1667F808DF2B}" presName="background2" presStyleLbl="node2" presStyleIdx="5" presStyleCnt="7">
        <dgm:style>
          <a:lnRef idx="1">
            <a:schemeClr val="accent3"/>
          </a:lnRef>
          <a:fillRef idx="2">
            <a:schemeClr val="accent3"/>
          </a:fillRef>
          <a:effectRef idx="1">
            <a:schemeClr val="accent3"/>
          </a:effectRef>
          <a:fontRef idx="minor">
            <a:schemeClr val="dk1"/>
          </a:fontRef>
        </dgm:style>
      </dgm:prSet>
      <dgm:spPr/>
    </dgm:pt>
    <dgm:pt modelId="{CBC8FCD4-EFC4-4696-A316-C4FEBC510385}" type="pres">
      <dgm:prSet presAssocID="{85BB0DFC-F0EE-4F7C-835C-1667F808DF2B}" presName="text2" presStyleLbl="fgAcc2" presStyleIdx="5" presStyleCnt="7" custScaleY="282274">
        <dgm:presLayoutVars>
          <dgm:chPref val="3"/>
        </dgm:presLayoutVars>
      </dgm:prSet>
      <dgm:spPr/>
      <dgm:t>
        <a:bodyPr/>
        <a:lstStyle/>
        <a:p>
          <a:endParaRPr lang="ru-RU"/>
        </a:p>
      </dgm:t>
    </dgm:pt>
    <dgm:pt modelId="{8708A001-04A5-4681-98CD-993CF774142B}" type="pres">
      <dgm:prSet presAssocID="{85BB0DFC-F0EE-4F7C-835C-1667F808DF2B}" presName="hierChild3" presStyleCnt="0"/>
      <dgm:spPr/>
    </dgm:pt>
    <dgm:pt modelId="{8C8B3E06-5872-4FB1-AAD9-68DCF03001B9}" type="pres">
      <dgm:prSet presAssocID="{915EDF13-A012-4D12-A59D-ED8C8FC1CC6E}" presName="Name17" presStyleLbl="parChTrans1D3" presStyleIdx="4" presStyleCnt="6"/>
      <dgm:spPr/>
      <dgm:t>
        <a:bodyPr/>
        <a:lstStyle/>
        <a:p>
          <a:endParaRPr lang="ru-RU"/>
        </a:p>
      </dgm:t>
    </dgm:pt>
    <dgm:pt modelId="{970D8026-033F-4A7F-8F0F-63FE7C642734}" type="pres">
      <dgm:prSet presAssocID="{8B117B94-711E-4DD4-BE5A-D307309B7F74}" presName="hierRoot3" presStyleCnt="0"/>
      <dgm:spPr/>
    </dgm:pt>
    <dgm:pt modelId="{882DC29C-5EEE-46B4-A50A-F2428C1787F7}" type="pres">
      <dgm:prSet presAssocID="{8B117B94-711E-4DD4-BE5A-D307309B7F74}" presName="composite3" presStyleCnt="0"/>
      <dgm:spPr/>
    </dgm:pt>
    <dgm:pt modelId="{D11C0C9E-8E49-492A-B72D-1E763D23CFE4}" type="pres">
      <dgm:prSet presAssocID="{8B117B94-711E-4DD4-BE5A-D307309B7F74}" presName="background3" presStyleLbl="node3" presStyleIdx="4" presStyleCnt="6">
        <dgm:style>
          <a:lnRef idx="1">
            <a:schemeClr val="accent2"/>
          </a:lnRef>
          <a:fillRef idx="2">
            <a:schemeClr val="accent2"/>
          </a:fillRef>
          <a:effectRef idx="1">
            <a:schemeClr val="accent2"/>
          </a:effectRef>
          <a:fontRef idx="minor">
            <a:schemeClr val="dk1"/>
          </a:fontRef>
        </dgm:style>
      </dgm:prSet>
      <dgm:spPr/>
    </dgm:pt>
    <dgm:pt modelId="{A8201F4E-41C6-4C29-B3E4-DC8C856D2C1F}" type="pres">
      <dgm:prSet presAssocID="{8B117B94-711E-4DD4-BE5A-D307309B7F74}" presName="text3" presStyleLbl="fgAcc3" presStyleIdx="4" presStyleCnt="6" custScaleY="211015">
        <dgm:presLayoutVars>
          <dgm:chPref val="3"/>
        </dgm:presLayoutVars>
      </dgm:prSet>
      <dgm:spPr/>
      <dgm:t>
        <a:bodyPr/>
        <a:lstStyle/>
        <a:p>
          <a:endParaRPr lang="ru-RU"/>
        </a:p>
      </dgm:t>
    </dgm:pt>
    <dgm:pt modelId="{D954E5F6-BDAB-4546-BAB1-342F11E83CBC}" type="pres">
      <dgm:prSet presAssocID="{8B117B94-711E-4DD4-BE5A-D307309B7F74}" presName="hierChild4" presStyleCnt="0"/>
      <dgm:spPr/>
    </dgm:pt>
    <dgm:pt modelId="{5CEEDFB4-11DE-43A8-8467-380BAF14794A}" type="pres">
      <dgm:prSet presAssocID="{F2D0888C-A194-453F-8FF2-68771D8BAD42}" presName="Name17" presStyleLbl="parChTrans1D3" presStyleIdx="5" presStyleCnt="6"/>
      <dgm:spPr/>
      <dgm:t>
        <a:bodyPr/>
        <a:lstStyle/>
        <a:p>
          <a:endParaRPr lang="ru-RU"/>
        </a:p>
      </dgm:t>
    </dgm:pt>
    <dgm:pt modelId="{B87765A6-BB1F-4912-8316-D98A9620A4E8}" type="pres">
      <dgm:prSet presAssocID="{0263138B-ADA1-4B7D-9661-9D35CDB1762E}" presName="hierRoot3" presStyleCnt="0"/>
      <dgm:spPr/>
    </dgm:pt>
    <dgm:pt modelId="{F4CC0B1F-B518-44A4-9378-032E31690171}" type="pres">
      <dgm:prSet presAssocID="{0263138B-ADA1-4B7D-9661-9D35CDB1762E}" presName="composite3" presStyleCnt="0"/>
      <dgm:spPr/>
    </dgm:pt>
    <dgm:pt modelId="{0C2D91DA-12CC-4140-A148-A995200CF890}" type="pres">
      <dgm:prSet presAssocID="{0263138B-ADA1-4B7D-9661-9D35CDB1762E}" presName="background3" presStyleLbl="node3" presStyleIdx="5" presStyleCnt="6">
        <dgm:style>
          <a:lnRef idx="1">
            <a:schemeClr val="accent2"/>
          </a:lnRef>
          <a:fillRef idx="2">
            <a:schemeClr val="accent2"/>
          </a:fillRef>
          <a:effectRef idx="1">
            <a:schemeClr val="accent2"/>
          </a:effectRef>
          <a:fontRef idx="minor">
            <a:schemeClr val="dk1"/>
          </a:fontRef>
        </dgm:style>
      </dgm:prSet>
      <dgm:spPr/>
    </dgm:pt>
    <dgm:pt modelId="{0646A33D-0DC9-4EF6-BAA3-4AF4B9904151}" type="pres">
      <dgm:prSet presAssocID="{0263138B-ADA1-4B7D-9661-9D35CDB1762E}" presName="text3" presStyleLbl="fgAcc3" presStyleIdx="5" presStyleCnt="6" custScaleY="211015">
        <dgm:presLayoutVars>
          <dgm:chPref val="3"/>
        </dgm:presLayoutVars>
      </dgm:prSet>
      <dgm:spPr/>
      <dgm:t>
        <a:bodyPr/>
        <a:lstStyle/>
        <a:p>
          <a:endParaRPr lang="ru-RU"/>
        </a:p>
      </dgm:t>
    </dgm:pt>
    <dgm:pt modelId="{6D025FE2-AC54-4D6E-9F38-CE21A69F81A7}" type="pres">
      <dgm:prSet presAssocID="{0263138B-ADA1-4B7D-9661-9D35CDB1762E}" presName="hierChild4" presStyleCnt="0"/>
      <dgm:spPr/>
    </dgm:pt>
    <dgm:pt modelId="{B6E1D71E-4F46-464F-BF43-C7AC9E99A708}" type="pres">
      <dgm:prSet presAssocID="{875B0D0D-DD14-4759-A5B0-C2BE5FB77145}" presName="Name10" presStyleLbl="parChTrans1D2" presStyleIdx="6" presStyleCnt="7"/>
      <dgm:spPr/>
      <dgm:t>
        <a:bodyPr/>
        <a:lstStyle/>
        <a:p>
          <a:endParaRPr lang="ru-RU"/>
        </a:p>
      </dgm:t>
    </dgm:pt>
    <dgm:pt modelId="{9D79FC42-E97F-4E79-90CC-9A0538E6B839}" type="pres">
      <dgm:prSet presAssocID="{F08BEF58-5B32-4B92-940E-C660BB60D587}" presName="hierRoot2" presStyleCnt="0"/>
      <dgm:spPr/>
    </dgm:pt>
    <dgm:pt modelId="{C6EF4F42-AB30-4BF5-BD18-F86D5FC83A3F}" type="pres">
      <dgm:prSet presAssocID="{F08BEF58-5B32-4B92-940E-C660BB60D587}" presName="composite2" presStyleCnt="0"/>
      <dgm:spPr/>
    </dgm:pt>
    <dgm:pt modelId="{A2B48F12-F3C0-49A5-80F4-5E978E8CA9D9}" type="pres">
      <dgm:prSet presAssocID="{F08BEF58-5B32-4B92-940E-C660BB60D587}" presName="background2" presStyleLbl="node2" presStyleIdx="6" presStyleCnt="7">
        <dgm:style>
          <a:lnRef idx="1">
            <a:schemeClr val="accent3"/>
          </a:lnRef>
          <a:fillRef idx="2">
            <a:schemeClr val="accent3"/>
          </a:fillRef>
          <a:effectRef idx="1">
            <a:schemeClr val="accent3"/>
          </a:effectRef>
          <a:fontRef idx="minor">
            <a:schemeClr val="dk1"/>
          </a:fontRef>
        </dgm:style>
      </dgm:prSet>
      <dgm:spPr/>
    </dgm:pt>
    <dgm:pt modelId="{3993F0CB-1816-4611-8408-CBA6CAA538F9}" type="pres">
      <dgm:prSet presAssocID="{F08BEF58-5B32-4B92-940E-C660BB60D587}" presName="text2" presStyleLbl="fgAcc2" presStyleIdx="6" presStyleCnt="7" custScaleY="282275">
        <dgm:presLayoutVars>
          <dgm:chPref val="3"/>
        </dgm:presLayoutVars>
      </dgm:prSet>
      <dgm:spPr/>
      <dgm:t>
        <a:bodyPr/>
        <a:lstStyle/>
        <a:p>
          <a:endParaRPr lang="ru-RU"/>
        </a:p>
      </dgm:t>
    </dgm:pt>
    <dgm:pt modelId="{61FF2192-5F28-4AC0-9A27-CDDE0D82DE60}" type="pres">
      <dgm:prSet presAssocID="{F08BEF58-5B32-4B92-940E-C660BB60D587}" presName="hierChild3" presStyleCnt="0"/>
      <dgm:spPr/>
    </dgm:pt>
  </dgm:ptLst>
  <dgm:cxnLst>
    <dgm:cxn modelId="{F5D8D5C8-7F16-4995-8B4F-64362475FDE3}" type="presOf" srcId="{85BB0DFC-F0EE-4F7C-835C-1667F808DF2B}" destId="{CBC8FCD4-EFC4-4696-A316-C4FEBC510385}" srcOrd="0" destOrd="0" presId="urn:microsoft.com/office/officeart/2005/8/layout/hierarchy1"/>
    <dgm:cxn modelId="{8143B292-367F-40FE-8045-5F7CF5BAD004}" srcId="{B9023970-01DA-403A-A7F3-E37300B3A52B}" destId="{1545DD79-38BF-4B9E-9449-E40B8A05A134}" srcOrd="3" destOrd="0" parTransId="{D58A0FAA-0488-4241-8E73-2EDC3686FF74}" sibTransId="{8ADC89C1-1689-4DE2-997B-3BDB5F7E4E09}"/>
    <dgm:cxn modelId="{57C68B73-B7C2-4723-BFE2-02F5DFFDC1FD}" type="presOf" srcId="{F08BEF58-5B32-4B92-940E-C660BB60D587}" destId="{3993F0CB-1816-4611-8408-CBA6CAA538F9}" srcOrd="0" destOrd="0" presId="urn:microsoft.com/office/officeart/2005/8/layout/hierarchy1"/>
    <dgm:cxn modelId="{FA6D9244-79E9-470B-A259-F7BDC768BD22}" type="presOf" srcId="{658AFDD3-FE2C-4BF1-9FFD-83168CF4AFF7}" destId="{D50C8748-6B3B-459A-91F5-0986E033628C}" srcOrd="0" destOrd="0" presId="urn:microsoft.com/office/officeart/2005/8/layout/hierarchy1"/>
    <dgm:cxn modelId="{534EE8C6-443B-4ECD-B491-DCB2CC13C601}" type="presOf" srcId="{F2D0888C-A194-453F-8FF2-68771D8BAD42}" destId="{5CEEDFB4-11DE-43A8-8467-380BAF14794A}" srcOrd="0" destOrd="0" presId="urn:microsoft.com/office/officeart/2005/8/layout/hierarchy1"/>
    <dgm:cxn modelId="{E4F1CAD0-E659-4F57-B90C-1DA14FB4C5C5}" srcId="{2119AA1D-610D-460B-8EB8-1526F011DA33}" destId="{1A6534C1-D1D7-48BE-AA4D-2F68F36A29A3}" srcOrd="1" destOrd="0" parTransId="{2986B6FA-BC5A-4157-93E4-1C16658AC942}" sibTransId="{0F554223-A6EB-4091-BB64-9D39DA5FE3E1}"/>
    <dgm:cxn modelId="{C388839F-ACD0-49C2-8212-58F4C6EE0B33}" type="presOf" srcId="{B9023970-01DA-403A-A7F3-E37300B3A52B}" destId="{0B567122-507A-49A0-98E8-B26556F8BE69}" srcOrd="0" destOrd="0" presId="urn:microsoft.com/office/officeart/2005/8/layout/hierarchy1"/>
    <dgm:cxn modelId="{8344BB07-F4A4-452A-83E7-F0372DCC5EA2}" type="presOf" srcId="{C90F1A0B-BE9D-4FF5-ACF3-5025B2777D56}" destId="{58EFB471-64E0-4B10-8663-0FCE45279357}" srcOrd="0" destOrd="0" presId="urn:microsoft.com/office/officeart/2005/8/layout/hierarchy1"/>
    <dgm:cxn modelId="{D0D02EAF-786B-49F6-98A3-482CCA1ECA70}" type="presOf" srcId="{A12A7F7D-944A-4F88-8D7E-CFB1CAAD3B1F}" destId="{CC427151-4037-46AE-BD75-B566BCDD2F36}" srcOrd="0" destOrd="0" presId="urn:microsoft.com/office/officeart/2005/8/layout/hierarchy1"/>
    <dgm:cxn modelId="{1B27AE11-8967-42B9-BA34-916C4D355458}" srcId="{B9023970-01DA-403A-A7F3-E37300B3A52B}" destId="{A12A7F7D-944A-4F88-8D7E-CFB1CAAD3B1F}" srcOrd="2" destOrd="0" parTransId="{34FB7EAB-71D9-46EE-A8D0-9DA58CD6FC6C}" sibTransId="{22C082EE-5AFC-4258-B068-C1A733CECA72}"/>
    <dgm:cxn modelId="{676F4A9A-7F12-4066-9276-3EC17D02A78F}" srcId="{1545DD79-38BF-4B9E-9449-E40B8A05A134}" destId="{19996C54-2DC6-41AF-8906-9FE9BE0497D7}" srcOrd="0" destOrd="0" parTransId="{88B03086-4186-4474-B60F-41A2D4371785}" sibTransId="{4AFB7965-B918-49F2-9D01-21CF0B152B87}"/>
    <dgm:cxn modelId="{0E288A29-2DF7-4674-829A-CA8A7510DDB6}" srcId="{2C239C32-F0F4-499B-8F22-7BCC7F9116A3}" destId="{2119AA1D-610D-460B-8EB8-1526F011DA33}" srcOrd="1" destOrd="0" parTransId="{45381F33-C4A1-4E8B-8AFD-701D3ACF4315}" sibTransId="{FBCE83D5-57EB-4682-B429-9DCBFCDB7472}"/>
    <dgm:cxn modelId="{B4427B51-1FA3-4903-BBEA-72E755986600}" type="presOf" srcId="{412C88C8-74EC-4ED8-B414-E90824AB2C96}" destId="{9EA195EE-0E6F-46AD-A173-F2410D75685F}" srcOrd="0" destOrd="0" presId="urn:microsoft.com/office/officeart/2005/8/layout/hierarchy1"/>
    <dgm:cxn modelId="{0B958BCF-B17A-415B-90A7-DBA9A18114B6}" type="presOf" srcId="{875B0D0D-DD14-4759-A5B0-C2BE5FB77145}" destId="{B6E1D71E-4F46-464F-BF43-C7AC9E99A708}" srcOrd="0" destOrd="0" presId="urn:microsoft.com/office/officeart/2005/8/layout/hierarchy1"/>
    <dgm:cxn modelId="{0E7686A6-0555-4584-A5C8-30CB394E30B0}" type="presOf" srcId="{1545DD79-38BF-4B9E-9449-E40B8A05A134}" destId="{5FA833B4-7114-4CCC-84BF-717D5EBB3E7F}" srcOrd="0" destOrd="0" presId="urn:microsoft.com/office/officeart/2005/8/layout/hierarchy1"/>
    <dgm:cxn modelId="{E79A2957-F610-4CC1-9CB1-CC7F0C4DEBA3}" type="presOf" srcId="{2C239C32-F0F4-499B-8F22-7BCC7F9116A3}" destId="{96B01DD4-3246-4253-9B90-78F8527A4B79}" srcOrd="0" destOrd="0" presId="urn:microsoft.com/office/officeart/2005/8/layout/hierarchy1"/>
    <dgm:cxn modelId="{A2F3F84A-600D-45BA-9FA7-B3AE1E98AC1E}" type="presOf" srcId="{8B117B94-711E-4DD4-BE5A-D307309B7F74}" destId="{A8201F4E-41C6-4C29-B3E4-DC8C856D2C1F}" srcOrd="0" destOrd="0" presId="urn:microsoft.com/office/officeart/2005/8/layout/hierarchy1"/>
    <dgm:cxn modelId="{832875D5-4DC7-4A21-8C55-DDCDDF0286AB}" srcId="{2119AA1D-610D-460B-8EB8-1526F011DA33}" destId="{FF337E1F-9A20-4624-BF43-959F4A7C2999}" srcOrd="0" destOrd="0" parTransId="{412C88C8-74EC-4ED8-B414-E90824AB2C96}" sibTransId="{75EFEE99-D7CF-47BC-9CBE-76962496D51C}"/>
    <dgm:cxn modelId="{8E4CEE4E-184E-4269-BECF-92260E854238}" srcId="{85BB0DFC-F0EE-4F7C-835C-1667F808DF2B}" destId="{0263138B-ADA1-4B7D-9661-9D35CDB1762E}" srcOrd="1" destOrd="0" parTransId="{F2D0888C-A194-453F-8FF2-68771D8BAD42}" sibTransId="{BB720E56-068E-476D-9FFF-8E6C2A95BA13}"/>
    <dgm:cxn modelId="{473CD3BD-7C91-4B06-9CE4-874C1836F071}" type="presOf" srcId="{34FB7EAB-71D9-46EE-A8D0-9DA58CD6FC6C}" destId="{1104F12E-0A9B-4005-9F0B-791605D52CD9}" srcOrd="0" destOrd="0" presId="urn:microsoft.com/office/officeart/2005/8/layout/hierarchy1"/>
    <dgm:cxn modelId="{21C93DE9-59AF-4D03-AC1E-3DB650BB1F4B}" srcId="{B9023970-01DA-403A-A7F3-E37300B3A52B}" destId="{2F481BCA-1C83-438B-A791-DEECAA6E9444}" srcOrd="4" destOrd="0" parTransId="{E842323E-102D-4935-9B64-F73B8F1CAC63}" sibTransId="{360C9AB6-C376-41A5-9029-18DB0B8E25A4}"/>
    <dgm:cxn modelId="{7EBDD988-237B-4145-9B4D-344DAEEF174C}" srcId="{1545DD79-38BF-4B9E-9449-E40B8A05A134}" destId="{58C9BC64-8261-4A9A-81FD-0AEEE3FC3189}" srcOrd="1" destOrd="0" parTransId="{8BD1807C-2090-45E0-9C2C-C28784FEC61C}" sibTransId="{F1DEF333-4E6C-4114-A376-7CAA09646285}"/>
    <dgm:cxn modelId="{B4008732-513E-4307-BEFC-358A737FD978}" type="presOf" srcId="{76EAF31D-BB35-48F6-BBED-FB2B09AC64CF}" destId="{09EEE824-6AE6-480A-B534-CB48AEBE61E4}" srcOrd="0" destOrd="0" presId="urn:microsoft.com/office/officeart/2005/8/layout/hierarchy1"/>
    <dgm:cxn modelId="{BAA9DA06-0D72-4AB9-9B23-153B36747FB4}" srcId="{85BB0DFC-F0EE-4F7C-835C-1667F808DF2B}" destId="{8B117B94-711E-4DD4-BE5A-D307309B7F74}" srcOrd="0" destOrd="0" parTransId="{915EDF13-A012-4D12-A59D-ED8C8FC1CC6E}" sibTransId="{1E26EF4D-FD27-4318-B935-E41BE16D6A0B}"/>
    <dgm:cxn modelId="{B27C8D2F-CF06-4CC6-A60E-5447C6008668}" type="presOf" srcId="{D58A0FAA-0488-4241-8E73-2EDC3686FF74}" destId="{257E806D-C742-4E73-9687-DA97C944514F}" srcOrd="0" destOrd="0" presId="urn:microsoft.com/office/officeart/2005/8/layout/hierarchy1"/>
    <dgm:cxn modelId="{661AE21E-B5F2-48CB-B664-9576CF9BD54B}" type="presOf" srcId="{915EDF13-A012-4D12-A59D-ED8C8FC1CC6E}" destId="{8C8B3E06-5872-4FB1-AAD9-68DCF03001B9}" srcOrd="0" destOrd="0" presId="urn:microsoft.com/office/officeart/2005/8/layout/hierarchy1"/>
    <dgm:cxn modelId="{FADB11AD-FC9A-4CC7-859D-AAA648B1EE5B}" srcId="{B9023970-01DA-403A-A7F3-E37300B3A52B}" destId="{76EAF31D-BB35-48F6-BBED-FB2B09AC64CF}" srcOrd="0" destOrd="0" parTransId="{11FB1593-B816-4C12-8789-CCCCE161258E}" sibTransId="{986B2B00-4DD8-405C-91FD-9458FBCDE151}"/>
    <dgm:cxn modelId="{66B3A8E5-EFCB-438C-AB19-CE506982FD57}" type="presOf" srcId="{58C9BC64-8261-4A9A-81FD-0AEEE3FC3189}" destId="{75817AEF-2CCB-4607-B1F5-710EE7AA5641}" srcOrd="0" destOrd="0" presId="urn:microsoft.com/office/officeart/2005/8/layout/hierarchy1"/>
    <dgm:cxn modelId="{F44B8865-65E3-4ABF-BEE5-83A757433770}" type="presOf" srcId="{8BD1807C-2090-45E0-9C2C-C28784FEC61C}" destId="{BBDC57D0-7575-4DED-95DA-28AD81123F95}" srcOrd="0" destOrd="0" presId="urn:microsoft.com/office/officeart/2005/8/layout/hierarchy1"/>
    <dgm:cxn modelId="{6422C9C5-182E-4202-BC37-C0854AE36913}" type="presOf" srcId="{314856D5-9255-4ED5-9978-282A54D20382}" destId="{97AF4E94-B772-4DCD-835A-3AD31569DB6D}" srcOrd="0" destOrd="0" presId="urn:microsoft.com/office/officeart/2005/8/layout/hierarchy1"/>
    <dgm:cxn modelId="{E6145D78-289A-404C-861C-748D4D90BE40}" type="presOf" srcId="{0263138B-ADA1-4B7D-9661-9D35CDB1762E}" destId="{0646A33D-0DC9-4EF6-BAA3-4AF4B9904151}" srcOrd="0" destOrd="0" presId="urn:microsoft.com/office/officeart/2005/8/layout/hierarchy1"/>
    <dgm:cxn modelId="{57B75F13-68B9-4D89-9C2C-0C6FF5728520}" type="presOf" srcId="{1A6534C1-D1D7-48BE-AA4D-2F68F36A29A3}" destId="{66E93729-C0C9-4140-A474-6CDC4D93DBAA}" srcOrd="0" destOrd="0" presId="urn:microsoft.com/office/officeart/2005/8/layout/hierarchy1"/>
    <dgm:cxn modelId="{EDC89574-E6C2-412C-8E8A-5276A4081564}" type="presOf" srcId="{A16D5B50-1B2F-4F30-8C72-F254CCE6DD25}" destId="{47E8AEB5-10F7-43D8-B45A-DF29649E7415}" srcOrd="0" destOrd="0" presId="urn:microsoft.com/office/officeart/2005/8/layout/hierarchy1"/>
    <dgm:cxn modelId="{79AA0D09-E6CB-417B-981B-3C889C250535}" srcId="{B9023970-01DA-403A-A7F3-E37300B3A52B}" destId="{85BB0DFC-F0EE-4F7C-835C-1667F808DF2B}" srcOrd="5" destOrd="0" parTransId="{9FD88AC3-53E2-40B4-AC95-A0E6D855EBE7}" sibTransId="{15A115EA-17D0-430F-85CC-BCCAFA37F690}"/>
    <dgm:cxn modelId="{153F6CE3-A52F-483E-B666-860C9C8BB4D4}" type="presOf" srcId="{11FB1593-B816-4C12-8789-CCCCE161258E}" destId="{E0B6E805-4847-4E27-8B1F-839F1C2109F6}" srcOrd="0" destOrd="0" presId="urn:microsoft.com/office/officeart/2005/8/layout/hierarchy1"/>
    <dgm:cxn modelId="{6ABFB749-FCDC-4E4C-A407-F8112B8B41D6}" type="presOf" srcId="{E842323E-102D-4935-9B64-F73B8F1CAC63}" destId="{8CABBC79-D2E6-4331-BB8A-D98525C22817}" srcOrd="0" destOrd="0" presId="urn:microsoft.com/office/officeart/2005/8/layout/hierarchy1"/>
    <dgm:cxn modelId="{35294B2C-3723-4B21-9AF5-970E5C4163A5}" type="presOf" srcId="{2F481BCA-1C83-438B-A791-DEECAA6E9444}" destId="{308ECD77-F564-4C83-AE50-024542E990B5}" srcOrd="0" destOrd="0" presId="urn:microsoft.com/office/officeart/2005/8/layout/hierarchy1"/>
    <dgm:cxn modelId="{26658768-3431-42BE-9F1C-6A5039312802}" type="presOf" srcId="{9FD88AC3-53E2-40B4-AC95-A0E6D855EBE7}" destId="{3D6AFD1E-3181-4505-AF68-1AB10BCBF506}" srcOrd="0" destOrd="0" presId="urn:microsoft.com/office/officeart/2005/8/layout/hierarchy1"/>
    <dgm:cxn modelId="{43DC3BF6-C1B7-4120-AB3F-396741D69A3F}" type="presOf" srcId="{19996C54-2DC6-41AF-8906-9FE9BE0497D7}" destId="{D15C90D2-7F90-4740-947E-B8484702C451}" srcOrd="0" destOrd="0" presId="urn:microsoft.com/office/officeart/2005/8/layout/hierarchy1"/>
    <dgm:cxn modelId="{39418351-81A4-451A-B8D7-30C451679759}" srcId="{314856D5-9255-4ED5-9978-282A54D20382}" destId="{B9023970-01DA-403A-A7F3-E37300B3A52B}" srcOrd="0" destOrd="0" parTransId="{21A6E6E8-7988-4D37-A423-483B278E5B0E}" sibTransId="{1795116A-B518-41EC-B10D-FD4495884C8B}"/>
    <dgm:cxn modelId="{069063FC-A80A-4265-BC14-8D22DF4D457A}" type="presOf" srcId="{FF337E1F-9A20-4624-BF43-959F4A7C2999}" destId="{C6020413-23B6-4CCE-82EB-742DB770111D}" srcOrd="0" destOrd="0" presId="urn:microsoft.com/office/officeart/2005/8/layout/hierarchy1"/>
    <dgm:cxn modelId="{4C161196-1050-44EC-A45A-A89C04857EC1}" srcId="{2C239C32-F0F4-499B-8F22-7BCC7F9116A3}" destId="{A16D5B50-1B2F-4F30-8C72-F254CCE6DD25}" srcOrd="0" destOrd="0" parTransId="{C90F1A0B-BE9D-4FF5-ACF3-5025B2777D56}" sibTransId="{28D18AD0-2516-4551-A0FA-879D4E69D6D7}"/>
    <dgm:cxn modelId="{1E1BDAB4-02A0-4B28-B723-C411D5789D5C}" type="presOf" srcId="{2986B6FA-BC5A-4157-93E4-1C16658AC942}" destId="{06E4A5CB-1BF0-4D60-A108-618DAC6BF9B8}" srcOrd="0" destOrd="0" presId="urn:microsoft.com/office/officeart/2005/8/layout/hierarchy1"/>
    <dgm:cxn modelId="{BDB7D4B4-BBB4-4C47-9224-C8E55B96436C}" type="presOf" srcId="{88B03086-4186-4474-B60F-41A2D4371785}" destId="{42EB4E74-65AB-4791-8A0D-76D6E3F812F2}" srcOrd="0" destOrd="0" presId="urn:microsoft.com/office/officeart/2005/8/layout/hierarchy1"/>
    <dgm:cxn modelId="{A09045E3-F8BD-45E1-B3F8-B776C79C0030}" srcId="{B9023970-01DA-403A-A7F3-E37300B3A52B}" destId="{2C239C32-F0F4-499B-8F22-7BCC7F9116A3}" srcOrd="1" destOrd="0" parTransId="{658AFDD3-FE2C-4BF1-9FFD-83168CF4AFF7}" sibTransId="{61FB3282-3D78-42BC-8766-68D87372D91F}"/>
    <dgm:cxn modelId="{58812B8C-7D18-4CF6-8E3F-D5B7C5F3091A}" type="presOf" srcId="{2119AA1D-610D-460B-8EB8-1526F011DA33}" destId="{6E1FDED1-9090-45F0-9725-FB5FA69E658F}" srcOrd="0" destOrd="0" presId="urn:microsoft.com/office/officeart/2005/8/layout/hierarchy1"/>
    <dgm:cxn modelId="{38E229F0-C8F0-4E1A-B431-9435569F1BEA}" type="presOf" srcId="{45381F33-C4A1-4E8B-8AFD-701D3ACF4315}" destId="{9A09E4FB-5469-4296-973C-52251A5597F0}" srcOrd="0" destOrd="0" presId="urn:microsoft.com/office/officeart/2005/8/layout/hierarchy1"/>
    <dgm:cxn modelId="{577EA138-108F-49EC-A0C0-C0E3F2A8B98D}" srcId="{B9023970-01DA-403A-A7F3-E37300B3A52B}" destId="{F08BEF58-5B32-4B92-940E-C660BB60D587}" srcOrd="6" destOrd="0" parTransId="{875B0D0D-DD14-4759-A5B0-C2BE5FB77145}" sibTransId="{63ABF51D-3F44-4BBE-89A3-28B261D81941}"/>
    <dgm:cxn modelId="{344A84E8-EBC2-4F2E-998F-9F5ED1919E05}" type="presParOf" srcId="{97AF4E94-B772-4DCD-835A-3AD31569DB6D}" destId="{5A3209FA-F9FF-4C73-A466-3AE86D525E1E}" srcOrd="0" destOrd="0" presId="urn:microsoft.com/office/officeart/2005/8/layout/hierarchy1"/>
    <dgm:cxn modelId="{60C110F0-21D6-4422-89D3-87CE85D0D055}" type="presParOf" srcId="{5A3209FA-F9FF-4C73-A466-3AE86D525E1E}" destId="{946A3B60-6D3A-4547-9B14-FB344EE51C8D}" srcOrd="0" destOrd="0" presId="urn:microsoft.com/office/officeart/2005/8/layout/hierarchy1"/>
    <dgm:cxn modelId="{DE57E548-1099-4354-9440-03F0FE6AF7F9}" type="presParOf" srcId="{946A3B60-6D3A-4547-9B14-FB344EE51C8D}" destId="{CBA6C4BD-41B2-41E7-B38F-BAE953BB1983}" srcOrd="0" destOrd="0" presId="urn:microsoft.com/office/officeart/2005/8/layout/hierarchy1"/>
    <dgm:cxn modelId="{65E9CC09-F37A-433D-942F-F9674E3D74AA}" type="presParOf" srcId="{946A3B60-6D3A-4547-9B14-FB344EE51C8D}" destId="{0B567122-507A-49A0-98E8-B26556F8BE69}" srcOrd="1" destOrd="0" presId="urn:microsoft.com/office/officeart/2005/8/layout/hierarchy1"/>
    <dgm:cxn modelId="{6A8DF08B-3D2F-4A0A-9A20-F477137B2204}" type="presParOf" srcId="{5A3209FA-F9FF-4C73-A466-3AE86D525E1E}" destId="{3B5D37CE-EEEC-42F2-80E2-626A692AE1BE}" srcOrd="1" destOrd="0" presId="urn:microsoft.com/office/officeart/2005/8/layout/hierarchy1"/>
    <dgm:cxn modelId="{715BEB7F-B4A9-4D2B-85D2-D1544A83902A}" type="presParOf" srcId="{3B5D37CE-EEEC-42F2-80E2-626A692AE1BE}" destId="{E0B6E805-4847-4E27-8B1F-839F1C2109F6}" srcOrd="0" destOrd="0" presId="urn:microsoft.com/office/officeart/2005/8/layout/hierarchy1"/>
    <dgm:cxn modelId="{49D635C9-34E1-4F62-966B-ACB0006C505A}" type="presParOf" srcId="{3B5D37CE-EEEC-42F2-80E2-626A692AE1BE}" destId="{B5339FBF-4B39-4DB3-A8E6-CE22A71734F6}" srcOrd="1" destOrd="0" presId="urn:microsoft.com/office/officeart/2005/8/layout/hierarchy1"/>
    <dgm:cxn modelId="{D5327B5D-05A1-4AE0-B406-2CCA792BA78E}" type="presParOf" srcId="{B5339FBF-4B39-4DB3-A8E6-CE22A71734F6}" destId="{CF9605F5-6BF6-434D-B5E8-5B24D59FDBF1}" srcOrd="0" destOrd="0" presId="urn:microsoft.com/office/officeart/2005/8/layout/hierarchy1"/>
    <dgm:cxn modelId="{333AE1DF-CCA0-45DE-80D1-2ED39E6B4A36}" type="presParOf" srcId="{CF9605F5-6BF6-434D-B5E8-5B24D59FDBF1}" destId="{791952CA-9219-4B25-BF30-96BE1741B0F0}" srcOrd="0" destOrd="0" presId="urn:microsoft.com/office/officeart/2005/8/layout/hierarchy1"/>
    <dgm:cxn modelId="{7CC4B5E5-09F3-4629-A2D9-98E196AB3A26}" type="presParOf" srcId="{CF9605F5-6BF6-434D-B5E8-5B24D59FDBF1}" destId="{09EEE824-6AE6-480A-B534-CB48AEBE61E4}" srcOrd="1" destOrd="0" presId="urn:microsoft.com/office/officeart/2005/8/layout/hierarchy1"/>
    <dgm:cxn modelId="{AD751EE2-07D5-4453-97A2-EDBC68829CEF}" type="presParOf" srcId="{B5339FBF-4B39-4DB3-A8E6-CE22A71734F6}" destId="{819D88E7-C4E7-4210-B6F4-BBD40EB3E204}" srcOrd="1" destOrd="0" presId="urn:microsoft.com/office/officeart/2005/8/layout/hierarchy1"/>
    <dgm:cxn modelId="{4D103389-B9F3-464B-8566-30A3A53372C7}" type="presParOf" srcId="{3B5D37CE-EEEC-42F2-80E2-626A692AE1BE}" destId="{D50C8748-6B3B-459A-91F5-0986E033628C}" srcOrd="2" destOrd="0" presId="urn:microsoft.com/office/officeart/2005/8/layout/hierarchy1"/>
    <dgm:cxn modelId="{EFB17B1A-EE29-4830-867B-50018FA1510F}" type="presParOf" srcId="{3B5D37CE-EEEC-42F2-80E2-626A692AE1BE}" destId="{E5C3D5B2-D41D-454E-9FD6-51F13C885414}" srcOrd="3" destOrd="0" presId="urn:microsoft.com/office/officeart/2005/8/layout/hierarchy1"/>
    <dgm:cxn modelId="{91F5FCE3-1E1B-40A2-9647-A96F475DC71E}" type="presParOf" srcId="{E5C3D5B2-D41D-454E-9FD6-51F13C885414}" destId="{407C2080-C335-4B05-AD9E-375A608834C1}" srcOrd="0" destOrd="0" presId="urn:microsoft.com/office/officeart/2005/8/layout/hierarchy1"/>
    <dgm:cxn modelId="{A717E722-6C5E-4CB3-9D08-6509FB19FAB2}" type="presParOf" srcId="{407C2080-C335-4B05-AD9E-375A608834C1}" destId="{0837B61A-1A53-4803-850E-73B41A2A17AC}" srcOrd="0" destOrd="0" presId="urn:microsoft.com/office/officeart/2005/8/layout/hierarchy1"/>
    <dgm:cxn modelId="{BDC1DD1E-82CE-4462-BD5F-29C317288D99}" type="presParOf" srcId="{407C2080-C335-4B05-AD9E-375A608834C1}" destId="{96B01DD4-3246-4253-9B90-78F8527A4B79}" srcOrd="1" destOrd="0" presId="urn:microsoft.com/office/officeart/2005/8/layout/hierarchy1"/>
    <dgm:cxn modelId="{58C9C5BC-32C1-4B0E-9270-E79887E65A6B}" type="presParOf" srcId="{E5C3D5B2-D41D-454E-9FD6-51F13C885414}" destId="{A38BF504-6B3F-4C32-8B8A-0C4AD7A4BEF3}" srcOrd="1" destOrd="0" presId="urn:microsoft.com/office/officeart/2005/8/layout/hierarchy1"/>
    <dgm:cxn modelId="{0A851329-4316-4C3B-9775-6CC63D0F6293}" type="presParOf" srcId="{A38BF504-6B3F-4C32-8B8A-0C4AD7A4BEF3}" destId="{58EFB471-64E0-4B10-8663-0FCE45279357}" srcOrd="0" destOrd="0" presId="urn:microsoft.com/office/officeart/2005/8/layout/hierarchy1"/>
    <dgm:cxn modelId="{4921E0BF-C098-460C-996D-E42E741DF43E}" type="presParOf" srcId="{A38BF504-6B3F-4C32-8B8A-0C4AD7A4BEF3}" destId="{B3156D03-CF8C-4B0B-800B-BE4E8C551A37}" srcOrd="1" destOrd="0" presId="urn:microsoft.com/office/officeart/2005/8/layout/hierarchy1"/>
    <dgm:cxn modelId="{AC9CD235-219F-4E7C-86E3-C70276FCA5AB}" type="presParOf" srcId="{B3156D03-CF8C-4B0B-800B-BE4E8C551A37}" destId="{8D533D18-0CB6-43B9-811B-B5B178858A4F}" srcOrd="0" destOrd="0" presId="urn:microsoft.com/office/officeart/2005/8/layout/hierarchy1"/>
    <dgm:cxn modelId="{3F989CED-BDC6-41F2-8103-6AA2E9DADB93}" type="presParOf" srcId="{8D533D18-0CB6-43B9-811B-B5B178858A4F}" destId="{2913BE39-88DC-4CDF-9F7B-DCC2EF26E165}" srcOrd="0" destOrd="0" presId="urn:microsoft.com/office/officeart/2005/8/layout/hierarchy1"/>
    <dgm:cxn modelId="{9A1D1BB3-D933-4C9B-9612-5AD5CF9BAA3A}" type="presParOf" srcId="{8D533D18-0CB6-43B9-811B-B5B178858A4F}" destId="{47E8AEB5-10F7-43D8-B45A-DF29649E7415}" srcOrd="1" destOrd="0" presId="urn:microsoft.com/office/officeart/2005/8/layout/hierarchy1"/>
    <dgm:cxn modelId="{E8ECA765-B36F-4C13-AD2A-897FB128CAA9}" type="presParOf" srcId="{B3156D03-CF8C-4B0B-800B-BE4E8C551A37}" destId="{56228742-E230-4910-879A-60BEE20A96D7}" srcOrd="1" destOrd="0" presId="urn:microsoft.com/office/officeart/2005/8/layout/hierarchy1"/>
    <dgm:cxn modelId="{22546118-4D01-44BD-A7B1-606525D6F382}" type="presParOf" srcId="{A38BF504-6B3F-4C32-8B8A-0C4AD7A4BEF3}" destId="{9A09E4FB-5469-4296-973C-52251A5597F0}" srcOrd="2" destOrd="0" presId="urn:microsoft.com/office/officeart/2005/8/layout/hierarchy1"/>
    <dgm:cxn modelId="{E6721B6B-1949-4C1E-8754-B40DA54324C8}" type="presParOf" srcId="{A38BF504-6B3F-4C32-8B8A-0C4AD7A4BEF3}" destId="{0B9C00BB-FA1D-4954-AE9B-720299DFB849}" srcOrd="3" destOrd="0" presId="urn:microsoft.com/office/officeart/2005/8/layout/hierarchy1"/>
    <dgm:cxn modelId="{0967A5BD-7DBA-4BA9-933F-425B74C00B8F}" type="presParOf" srcId="{0B9C00BB-FA1D-4954-AE9B-720299DFB849}" destId="{8448704E-45A7-4298-A580-F08A641A2DA8}" srcOrd="0" destOrd="0" presId="urn:microsoft.com/office/officeart/2005/8/layout/hierarchy1"/>
    <dgm:cxn modelId="{0920B0BD-1024-44E3-9039-C50B0DF69A46}" type="presParOf" srcId="{8448704E-45A7-4298-A580-F08A641A2DA8}" destId="{29E02F71-FB26-4017-A5A4-FDB06DB45A85}" srcOrd="0" destOrd="0" presId="urn:microsoft.com/office/officeart/2005/8/layout/hierarchy1"/>
    <dgm:cxn modelId="{672F4D1C-80FD-488C-B326-E92E23BC1A2B}" type="presParOf" srcId="{8448704E-45A7-4298-A580-F08A641A2DA8}" destId="{6E1FDED1-9090-45F0-9725-FB5FA69E658F}" srcOrd="1" destOrd="0" presId="urn:microsoft.com/office/officeart/2005/8/layout/hierarchy1"/>
    <dgm:cxn modelId="{7730E30B-AA92-4381-ABFD-C0C108D0896F}" type="presParOf" srcId="{0B9C00BB-FA1D-4954-AE9B-720299DFB849}" destId="{5079E548-1ED8-4DF5-ADF5-2EB93240643B}" srcOrd="1" destOrd="0" presId="urn:microsoft.com/office/officeart/2005/8/layout/hierarchy1"/>
    <dgm:cxn modelId="{C838791E-C36D-43CC-A75B-1FCBC79F6B1B}" type="presParOf" srcId="{5079E548-1ED8-4DF5-ADF5-2EB93240643B}" destId="{9EA195EE-0E6F-46AD-A173-F2410D75685F}" srcOrd="0" destOrd="0" presId="urn:microsoft.com/office/officeart/2005/8/layout/hierarchy1"/>
    <dgm:cxn modelId="{9F0FDE43-E5D7-44B1-8E6E-1412EF20F9C9}" type="presParOf" srcId="{5079E548-1ED8-4DF5-ADF5-2EB93240643B}" destId="{BE64D27F-BF32-4F07-9723-94D53ECC0ED9}" srcOrd="1" destOrd="0" presId="urn:microsoft.com/office/officeart/2005/8/layout/hierarchy1"/>
    <dgm:cxn modelId="{2EE78012-7481-4449-AD8D-69F100603F41}" type="presParOf" srcId="{BE64D27F-BF32-4F07-9723-94D53ECC0ED9}" destId="{DC1E3909-6DA1-425F-AE64-8CDF12D193D4}" srcOrd="0" destOrd="0" presId="urn:microsoft.com/office/officeart/2005/8/layout/hierarchy1"/>
    <dgm:cxn modelId="{ACE01634-D983-413D-98CE-E6B935A9EE35}" type="presParOf" srcId="{DC1E3909-6DA1-425F-AE64-8CDF12D193D4}" destId="{E5000CC8-B329-4F13-AFB2-93816F7D89FB}" srcOrd="0" destOrd="0" presId="urn:microsoft.com/office/officeart/2005/8/layout/hierarchy1"/>
    <dgm:cxn modelId="{176B1182-37B4-4F00-A3DA-8062754C5E5A}" type="presParOf" srcId="{DC1E3909-6DA1-425F-AE64-8CDF12D193D4}" destId="{C6020413-23B6-4CCE-82EB-742DB770111D}" srcOrd="1" destOrd="0" presId="urn:microsoft.com/office/officeart/2005/8/layout/hierarchy1"/>
    <dgm:cxn modelId="{00486A1F-B17F-4DDD-B26B-8F981155AC4C}" type="presParOf" srcId="{BE64D27F-BF32-4F07-9723-94D53ECC0ED9}" destId="{EFE8766A-215D-432C-AECA-8A807C213449}" srcOrd="1" destOrd="0" presId="urn:microsoft.com/office/officeart/2005/8/layout/hierarchy1"/>
    <dgm:cxn modelId="{3A7437C2-70B4-46A5-B93F-64271BB10C70}" type="presParOf" srcId="{5079E548-1ED8-4DF5-ADF5-2EB93240643B}" destId="{06E4A5CB-1BF0-4D60-A108-618DAC6BF9B8}" srcOrd="2" destOrd="0" presId="urn:microsoft.com/office/officeart/2005/8/layout/hierarchy1"/>
    <dgm:cxn modelId="{CA4946E6-5635-48AF-9AD1-27C76E60AB0A}" type="presParOf" srcId="{5079E548-1ED8-4DF5-ADF5-2EB93240643B}" destId="{3086479B-A866-48E5-A4B0-6BD6AC3598F4}" srcOrd="3" destOrd="0" presId="urn:microsoft.com/office/officeart/2005/8/layout/hierarchy1"/>
    <dgm:cxn modelId="{96F1B2C8-7852-44D3-95A7-66A6D1E062D6}" type="presParOf" srcId="{3086479B-A866-48E5-A4B0-6BD6AC3598F4}" destId="{921CB2F7-7054-4C8D-A8DF-DC243C4C896F}" srcOrd="0" destOrd="0" presId="urn:microsoft.com/office/officeart/2005/8/layout/hierarchy1"/>
    <dgm:cxn modelId="{BC082115-9222-4579-A65E-C6AD753A85D3}" type="presParOf" srcId="{921CB2F7-7054-4C8D-A8DF-DC243C4C896F}" destId="{99B4367D-D820-4B02-9C78-9F3B04070345}" srcOrd="0" destOrd="0" presId="urn:microsoft.com/office/officeart/2005/8/layout/hierarchy1"/>
    <dgm:cxn modelId="{AA6C568B-9EA5-4E15-A42C-AFB2D39101A8}" type="presParOf" srcId="{921CB2F7-7054-4C8D-A8DF-DC243C4C896F}" destId="{66E93729-C0C9-4140-A474-6CDC4D93DBAA}" srcOrd="1" destOrd="0" presId="urn:microsoft.com/office/officeart/2005/8/layout/hierarchy1"/>
    <dgm:cxn modelId="{4AAFFAFC-ED17-4FF3-BF0B-AAEBF26922C0}" type="presParOf" srcId="{3086479B-A866-48E5-A4B0-6BD6AC3598F4}" destId="{C44EB2A1-7700-43CA-9C6E-CEE3ED83E2FD}" srcOrd="1" destOrd="0" presId="urn:microsoft.com/office/officeart/2005/8/layout/hierarchy1"/>
    <dgm:cxn modelId="{72154529-60C3-4962-AF16-DB53F25C0D96}" type="presParOf" srcId="{3B5D37CE-EEEC-42F2-80E2-626A692AE1BE}" destId="{1104F12E-0A9B-4005-9F0B-791605D52CD9}" srcOrd="4" destOrd="0" presId="urn:microsoft.com/office/officeart/2005/8/layout/hierarchy1"/>
    <dgm:cxn modelId="{64092A5E-A6B4-4455-A9A6-FA4FA6BF51E4}" type="presParOf" srcId="{3B5D37CE-EEEC-42F2-80E2-626A692AE1BE}" destId="{A6FE2BDD-7099-476D-8D1D-F3FC500BB4DE}" srcOrd="5" destOrd="0" presId="urn:microsoft.com/office/officeart/2005/8/layout/hierarchy1"/>
    <dgm:cxn modelId="{F4202CA8-DCED-41B0-A32D-993FFFBDBCF0}" type="presParOf" srcId="{A6FE2BDD-7099-476D-8D1D-F3FC500BB4DE}" destId="{1127DC7B-E13D-4D83-894F-514EA28DB3BC}" srcOrd="0" destOrd="0" presId="urn:microsoft.com/office/officeart/2005/8/layout/hierarchy1"/>
    <dgm:cxn modelId="{99F927E2-B409-4802-838F-63AABAD731B5}" type="presParOf" srcId="{1127DC7B-E13D-4D83-894F-514EA28DB3BC}" destId="{24B6B541-CDFD-4891-A5C6-867EE39A0AEF}" srcOrd="0" destOrd="0" presId="urn:microsoft.com/office/officeart/2005/8/layout/hierarchy1"/>
    <dgm:cxn modelId="{AF0FE505-622D-42F3-878B-B9057F02B1E0}" type="presParOf" srcId="{1127DC7B-E13D-4D83-894F-514EA28DB3BC}" destId="{CC427151-4037-46AE-BD75-B566BCDD2F36}" srcOrd="1" destOrd="0" presId="urn:microsoft.com/office/officeart/2005/8/layout/hierarchy1"/>
    <dgm:cxn modelId="{128A4CAC-4804-4895-A161-8A7FB7C536EC}" type="presParOf" srcId="{A6FE2BDD-7099-476D-8D1D-F3FC500BB4DE}" destId="{BE7C5C14-D2A6-4081-843C-DA8F814257F1}" srcOrd="1" destOrd="0" presId="urn:microsoft.com/office/officeart/2005/8/layout/hierarchy1"/>
    <dgm:cxn modelId="{40430E4D-0558-45D6-B423-0C59B91BE6F7}" type="presParOf" srcId="{3B5D37CE-EEEC-42F2-80E2-626A692AE1BE}" destId="{257E806D-C742-4E73-9687-DA97C944514F}" srcOrd="6" destOrd="0" presId="urn:microsoft.com/office/officeart/2005/8/layout/hierarchy1"/>
    <dgm:cxn modelId="{0A283C09-8809-4C7B-A6F3-2FFAA39DED90}" type="presParOf" srcId="{3B5D37CE-EEEC-42F2-80E2-626A692AE1BE}" destId="{F39BE228-A57B-45A3-B7BC-23FE3FC2A825}" srcOrd="7" destOrd="0" presId="urn:microsoft.com/office/officeart/2005/8/layout/hierarchy1"/>
    <dgm:cxn modelId="{489929CA-CB9D-446B-A2DD-453EFAFFC5BF}" type="presParOf" srcId="{F39BE228-A57B-45A3-B7BC-23FE3FC2A825}" destId="{760E09C3-65E7-4633-A199-D57852AC732E}" srcOrd="0" destOrd="0" presId="urn:microsoft.com/office/officeart/2005/8/layout/hierarchy1"/>
    <dgm:cxn modelId="{15E7D094-8E98-4BBA-B6E3-DE88ACEA2196}" type="presParOf" srcId="{760E09C3-65E7-4633-A199-D57852AC732E}" destId="{54126192-83AD-4B17-9AD4-63DC4BD51FCF}" srcOrd="0" destOrd="0" presId="urn:microsoft.com/office/officeart/2005/8/layout/hierarchy1"/>
    <dgm:cxn modelId="{038EFF71-95D2-4F73-A56A-61A4A301DA8E}" type="presParOf" srcId="{760E09C3-65E7-4633-A199-D57852AC732E}" destId="{5FA833B4-7114-4CCC-84BF-717D5EBB3E7F}" srcOrd="1" destOrd="0" presId="urn:microsoft.com/office/officeart/2005/8/layout/hierarchy1"/>
    <dgm:cxn modelId="{241FD683-BFC5-42C8-ABB5-BF5482A88B2F}" type="presParOf" srcId="{F39BE228-A57B-45A3-B7BC-23FE3FC2A825}" destId="{45BF4459-B292-4923-BED8-A9853851CD5D}" srcOrd="1" destOrd="0" presId="urn:microsoft.com/office/officeart/2005/8/layout/hierarchy1"/>
    <dgm:cxn modelId="{5ACF071D-6793-446E-84F0-3F45AB9001E0}" type="presParOf" srcId="{45BF4459-B292-4923-BED8-A9853851CD5D}" destId="{42EB4E74-65AB-4791-8A0D-76D6E3F812F2}" srcOrd="0" destOrd="0" presId="urn:microsoft.com/office/officeart/2005/8/layout/hierarchy1"/>
    <dgm:cxn modelId="{A7362F21-5CD5-44B9-8405-3153A83C3696}" type="presParOf" srcId="{45BF4459-B292-4923-BED8-A9853851CD5D}" destId="{AC6A7482-5F2D-4A18-B4CD-86E14300FE2A}" srcOrd="1" destOrd="0" presId="urn:microsoft.com/office/officeart/2005/8/layout/hierarchy1"/>
    <dgm:cxn modelId="{0D5E9DC9-DEA9-4E67-A391-AE7A5344BAAD}" type="presParOf" srcId="{AC6A7482-5F2D-4A18-B4CD-86E14300FE2A}" destId="{A1589A43-E4D0-4441-A0BD-B4964A68569F}" srcOrd="0" destOrd="0" presId="urn:microsoft.com/office/officeart/2005/8/layout/hierarchy1"/>
    <dgm:cxn modelId="{90E3CC38-3030-447E-9ADD-97E27BF501CF}" type="presParOf" srcId="{A1589A43-E4D0-4441-A0BD-B4964A68569F}" destId="{80A0FD6D-4305-4DCF-88BF-28ABBD42623A}" srcOrd="0" destOrd="0" presId="urn:microsoft.com/office/officeart/2005/8/layout/hierarchy1"/>
    <dgm:cxn modelId="{FA3747FB-EE8C-4EC3-8772-9A4327DAFB01}" type="presParOf" srcId="{A1589A43-E4D0-4441-A0BD-B4964A68569F}" destId="{D15C90D2-7F90-4740-947E-B8484702C451}" srcOrd="1" destOrd="0" presId="urn:microsoft.com/office/officeart/2005/8/layout/hierarchy1"/>
    <dgm:cxn modelId="{E9766516-BB1F-4C25-B20B-C559A1A1269E}" type="presParOf" srcId="{AC6A7482-5F2D-4A18-B4CD-86E14300FE2A}" destId="{CB6A64B3-EDF8-4BBF-8D12-31E7222EA90C}" srcOrd="1" destOrd="0" presId="urn:microsoft.com/office/officeart/2005/8/layout/hierarchy1"/>
    <dgm:cxn modelId="{5E1848F2-2AD2-4AF4-A091-FBB9F3F232F3}" type="presParOf" srcId="{45BF4459-B292-4923-BED8-A9853851CD5D}" destId="{BBDC57D0-7575-4DED-95DA-28AD81123F95}" srcOrd="2" destOrd="0" presId="urn:microsoft.com/office/officeart/2005/8/layout/hierarchy1"/>
    <dgm:cxn modelId="{F8079E0C-B0A8-47CF-86BC-F43516323EC6}" type="presParOf" srcId="{45BF4459-B292-4923-BED8-A9853851CD5D}" destId="{C51AB380-4E02-4281-8B2F-5896B4A19977}" srcOrd="3" destOrd="0" presId="urn:microsoft.com/office/officeart/2005/8/layout/hierarchy1"/>
    <dgm:cxn modelId="{C9CA43DC-D4BF-47E7-BF86-A9D91D0DDD3C}" type="presParOf" srcId="{C51AB380-4E02-4281-8B2F-5896B4A19977}" destId="{E35B0078-861C-4AE0-A362-C17DFE6035BA}" srcOrd="0" destOrd="0" presId="urn:microsoft.com/office/officeart/2005/8/layout/hierarchy1"/>
    <dgm:cxn modelId="{D5191F19-6478-44EC-8F3C-CAE3BF8B9B55}" type="presParOf" srcId="{E35B0078-861C-4AE0-A362-C17DFE6035BA}" destId="{5C4A9614-230B-48FF-8851-BE092A26C983}" srcOrd="0" destOrd="0" presId="urn:microsoft.com/office/officeart/2005/8/layout/hierarchy1"/>
    <dgm:cxn modelId="{E93C1B72-F611-4906-BAA9-C00FBA8ECC7E}" type="presParOf" srcId="{E35B0078-861C-4AE0-A362-C17DFE6035BA}" destId="{75817AEF-2CCB-4607-B1F5-710EE7AA5641}" srcOrd="1" destOrd="0" presId="urn:microsoft.com/office/officeart/2005/8/layout/hierarchy1"/>
    <dgm:cxn modelId="{2FFBBD2C-8D50-4C22-A230-F85BDCDCCBDC}" type="presParOf" srcId="{C51AB380-4E02-4281-8B2F-5896B4A19977}" destId="{63693DA1-613A-40D2-945E-613440F3D915}" srcOrd="1" destOrd="0" presId="urn:microsoft.com/office/officeart/2005/8/layout/hierarchy1"/>
    <dgm:cxn modelId="{929C67F6-4801-4F30-AE88-D72D5D399975}" type="presParOf" srcId="{3B5D37CE-EEEC-42F2-80E2-626A692AE1BE}" destId="{8CABBC79-D2E6-4331-BB8A-D98525C22817}" srcOrd="8" destOrd="0" presId="urn:microsoft.com/office/officeart/2005/8/layout/hierarchy1"/>
    <dgm:cxn modelId="{6DEC5508-BD08-4B4F-A579-4A7190C9A61F}" type="presParOf" srcId="{3B5D37CE-EEEC-42F2-80E2-626A692AE1BE}" destId="{07B83477-91D0-4C0A-98F6-44EE35C94123}" srcOrd="9" destOrd="0" presId="urn:microsoft.com/office/officeart/2005/8/layout/hierarchy1"/>
    <dgm:cxn modelId="{4CAF3094-86F1-4734-A151-37C08420B356}" type="presParOf" srcId="{07B83477-91D0-4C0A-98F6-44EE35C94123}" destId="{ADB97777-DDAE-4AFC-B0D3-7938B694EE51}" srcOrd="0" destOrd="0" presId="urn:microsoft.com/office/officeart/2005/8/layout/hierarchy1"/>
    <dgm:cxn modelId="{A1E34E21-F363-48A5-BC0F-83DD7C8E7429}" type="presParOf" srcId="{ADB97777-DDAE-4AFC-B0D3-7938B694EE51}" destId="{B7E4ACCD-8884-4079-80B4-D3416F545F63}" srcOrd="0" destOrd="0" presId="urn:microsoft.com/office/officeart/2005/8/layout/hierarchy1"/>
    <dgm:cxn modelId="{294017EF-F16D-4052-AB48-BE44C95262DA}" type="presParOf" srcId="{ADB97777-DDAE-4AFC-B0D3-7938B694EE51}" destId="{308ECD77-F564-4C83-AE50-024542E990B5}" srcOrd="1" destOrd="0" presId="urn:microsoft.com/office/officeart/2005/8/layout/hierarchy1"/>
    <dgm:cxn modelId="{E78A85E0-121F-4FCE-92F8-6720F25F3B72}" type="presParOf" srcId="{07B83477-91D0-4C0A-98F6-44EE35C94123}" destId="{303EB194-6D30-4C02-B3AC-34EAD499113B}" srcOrd="1" destOrd="0" presId="urn:microsoft.com/office/officeart/2005/8/layout/hierarchy1"/>
    <dgm:cxn modelId="{B99D904A-AC6F-4CBA-8612-C7C27FB906A1}" type="presParOf" srcId="{3B5D37CE-EEEC-42F2-80E2-626A692AE1BE}" destId="{3D6AFD1E-3181-4505-AF68-1AB10BCBF506}" srcOrd="10" destOrd="0" presId="urn:microsoft.com/office/officeart/2005/8/layout/hierarchy1"/>
    <dgm:cxn modelId="{40E7D7A5-0A60-403C-8A2B-3CAC56070AFF}" type="presParOf" srcId="{3B5D37CE-EEEC-42F2-80E2-626A692AE1BE}" destId="{0C44D775-6D19-4049-B503-707D331DA7DA}" srcOrd="11" destOrd="0" presId="urn:microsoft.com/office/officeart/2005/8/layout/hierarchy1"/>
    <dgm:cxn modelId="{0351D3B7-A1AB-4B62-AD50-BA957DAF3D04}" type="presParOf" srcId="{0C44D775-6D19-4049-B503-707D331DA7DA}" destId="{4A6BE92B-F344-4CC0-8373-A1A281D4A18E}" srcOrd="0" destOrd="0" presId="urn:microsoft.com/office/officeart/2005/8/layout/hierarchy1"/>
    <dgm:cxn modelId="{526235A3-E84E-4460-A457-80A3A1FB3F5F}" type="presParOf" srcId="{4A6BE92B-F344-4CC0-8373-A1A281D4A18E}" destId="{22533D61-724B-454A-ABC6-C1932906BF86}" srcOrd="0" destOrd="0" presId="urn:microsoft.com/office/officeart/2005/8/layout/hierarchy1"/>
    <dgm:cxn modelId="{ACC65C5D-E651-4F64-9109-FECB95AA173D}" type="presParOf" srcId="{4A6BE92B-F344-4CC0-8373-A1A281D4A18E}" destId="{CBC8FCD4-EFC4-4696-A316-C4FEBC510385}" srcOrd="1" destOrd="0" presId="urn:microsoft.com/office/officeart/2005/8/layout/hierarchy1"/>
    <dgm:cxn modelId="{E7A6A5E9-2BF7-46C2-B947-1142F03CFC78}" type="presParOf" srcId="{0C44D775-6D19-4049-B503-707D331DA7DA}" destId="{8708A001-04A5-4681-98CD-993CF774142B}" srcOrd="1" destOrd="0" presId="urn:microsoft.com/office/officeart/2005/8/layout/hierarchy1"/>
    <dgm:cxn modelId="{B06200ED-28D8-4190-8C72-92112EE85257}" type="presParOf" srcId="{8708A001-04A5-4681-98CD-993CF774142B}" destId="{8C8B3E06-5872-4FB1-AAD9-68DCF03001B9}" srcOrd="0" destOrd="0" presId="urn:microsoft.com/office/officeart/2005/8/layout/hierarchy1"/>
    <dgm:cxn modelId="{5EF38D42-813C-4C5B-9432-5744765BBF84}" type="presParOf" srcId="{8708A001-04A5-4681-98CD-993CF774142B}" destId="{970D8026-033F-4A7F-8F0F-63FE7C642734}" srcOrd="1" destOrd="0" presId="urn:microsoft.com/office/officeart/2005/8/layout/hierarchy1"/>
    <dgm:cxn modelId="{092747DD-ABDC-4124-9B7B-AEB8E9A700CD}" type="presParOf" srcId="{970D8026-033F-4A7F-8F0F-63FE7C642734}" destId="{882DC29C-5EEE-46B4-A50A-F2428C1787F7}" srcOrd="0" destOrd="0" presId="urn:microsoft.com/office/officeart/2005/8/layout/hierarchy1"/>
    <dgm:cxn modelId="{C4E306D6-8ED2-42A9-AAE5-D72BB0E278EE}" type="presParOf" srcId="{882DC29C-5EEE-46B4-A50A-F2428C1787F7}" destId="{D11C0C9E-8E49-492A-B72D-1E763D23CFE4}" srcOrd="0" destOrd="0" presId="urn:microsoft.com/office/officeart/2005/8/layout/hierarchy1"/>
    <dgm:cxn modelId="{00E4C33C-13BB-476A-884A-6563E8FAB4F2}" type="presParOf" srcId="{882DC29C-5EEE-46B4-A50A-F2428C1787F7}" destId="{A8201F4E-41C6-4C29-B3E4-DC8C856D2C1F}" srcOrd="1" destOrd="0" presId="urn:microsoft.com/office/officeart/2005/8/layout/hierarchy1"/>
    <dgm:cxn modelId="{BC9201C1-4ABF-4F40-AC40-E963E86394C9}" type="presParOf" srcId="{970D8026-033F-4A7F-8F0F-63FE7C642734}" destId="{D954E5F6-BDAB-4546-BAB1-342F11E83CBC}" srcOrd="1" destOrd="0" presId="urn:microsoft.com/office/officeart/2005/8/layout/hierarchy1"/>
    <dgm:cxn modelId="{0E944024-4D4F-4773-B224-58D9C22AC73A}" type="presParOf" srcId="{8708A001-04A5-4681-98CD-993CF774142B}" destId="{5CEEDFB4-11DE-43A8-8467-380BAF14794A}" srcOrd="2" destOrd="0" presId="urn:microsoft.com/office/officeart/2005/8/layout/hierarchy1"/>
    <dgm:cxn modelId="{D6C4A5E9-FC7B-4F3D-8F81-483581C4BFA6}" type="presParOf" srcId="{8708A001-04A5-4681-98CD-993CF774142B}" destId="{B87765A6-BB1F-4912-8316-D98A9620A4E8}" srcOrd="3" destOrd="0" presId="urn:microsoft.com/office/officeart/2005/8/layout/hierarchy1"/>
    <dgm:cxn modelId="{517AD652-FF35-4EE8-8046-5FCCE01107FD}" type="presParOf" srcId="{B87765A6-BB1F-4912-8316-D98A9620A4E8}" destId="{F4CC0B1F-B518-44A4-9378-032E31690171}" srcOrd="0" destOrd="0" presId="urn:microsoft.com/office/officeart/2005/8/layout/hierarchy1"/>
    <dgm:cxn modelId="{6CAF43D7-0D3D-4AFA-9368-B6244DB2C087}" type="presParOf" srcId="{F4CC0B1F-B518-44A4-9378-032E31690171}" destId="{0C2D91DA-12CC-4140-A148-A995200CF890}" srcOrd="0" destOrd="0" presId="urn:microsoft.com/office/officeart/2005/8/layout/hierarchy1"/>
    <dgm:cxn modelId="{F9B7CBB2-921C-46E4-802F-EF7E10DB83AA}" type="presParOf" srcId="{F4CC0B1F-B518-44A4-9378-032E31690171}" destId="{0646A33D-0DC9-4EF6-BAA3-4AF4B9904151}" srcOrd="1" destOrd="0" presId="urn:microsoft.com/office/officeart/2005/8/layout/hierarchy1"/>
    <dgm:cxn modelId="{DC98CAD5-D546-4519-822E-984004F933EF}" type="presParOf" srcId="{B87765A6-BB1F-4912-8316-D98A9620A4E8}" destId="{6D025FE2-AC54-4D6E-9F38-CE21A69F81A7}" srcOrd="1" destOrd="0" presId="urn:microsoft.com/office/officeart/2005/8/layout/hierarchy1"/>
    <dgm:cxn modelId="{DAB3007F-7ECD-4211-A982-57CEA3091E20}" type="presParOf" srcId="{3B5D37CE-EEEC-42F2-80E2-626A692AE1BE}" destId="{B6E1D71E-4F46-464F-BF43-C7AC9E99A708}" srcOrd="12" destOrd="0" presId="urn:microsoft.com/office/officeart/2005/8/layout/hierarchy1"/>
    <dgm:cxn modelId="{6023E7DC-E79E-4A23-817B-008FFE9B351F}" type="presParOf" srcId="{3B5D37CE-EEEC-42F2-80E2-626A692AE1BE}" destId="{9D79FC42-E97F-4E79-90CC-9A0538E6B839}" srcOrd="13" destOrd="0" presId="urn:microsoft.com/office/officeart/2005/8/layout/hierarchy1"/>
    <dgm:cxn modelId="{DBEE3D1F-657C-46A4-A041-5F3813637065}" type="presParOf" srcId="{9D79FC42-E97F-4E79-90CC-9A0538E6B839}" destId="{C6EF4F42-AB30-4BF5-BD18-F86D5FC83A3F}" srcOrd="0" destOrd="0" presId="urn:microsoft.com/office/officeart/2005/8/layout/hierarchy1"/>
    <dgm:cxn modelId="{2E5FBC05-1BEC-4B6A-91A6-F8A9895620AD}" type="presParOf" srcId="{C6EF4F42-AB30-4BF5-BD18-F86D5FC83A3F}" destId="{A2B48F12-F3C0-49A5-80F4-5E978E8CA9D9}" srcOrd="0" destOrd="0" presId="urn:microsoft.com/office/officeart/2005/8/layout/hierarchy1"/>
    <dgm:cxn modelId="{30D958F5-7E5F-4329-B003-B6D51606D263}" type="presParOf" srcId="{C6EF4F42-AB30-4BF5-BD18-F86D5FC83A3F}" destId="{3993F0CB-1816-4611-8408-CBA6CAA538F9}" srcOrd="1" destOrd="0" presId="urn:microsoft.com/office/officeart/2005/8/layout/hierarchy1"/>
    <dgm:cxn modelId="{7A4DA479-F1A9-4AC9-8C75-B118FDCDC7A8}" type="presParOf" srcId="{9D79FC42-E97F-4E79-90CC-9A0538E6B839}" destId="{61FF2192-5F28-4AC0-9A27-CDDE0D82DE6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DC673A-7EBE-42FF-B883-D3BDEBF5AA5D}" type="doc">
      <dgm:prSet loTypeId="urn:microsoft.com/office/officeart/2005/8/layout/cycle3" loCatId="cycle" qsTypeId="urn:microsoft.com/office/officeart/2005/8/quickstyle/3d1" qsCatId="3D" csTypeId="urn:microsoft.com/office/officeart/2005/8/colors/accent1_2#6" csCatId="accent1" phldr="1"/>
      <dgm:spPr/>
      <dgm:t>
        <a:bodyPr/>
        <a:lstStyle/>
        <a:p>
          <a:endParaRPr lang="ru-RU"/>
        </a:p>
      </dgm:t>
    </dgm:pt>
    <dgm:pt modelId="{0A5CF82B-52D0-4FFC-8D54-36C2BE6C5F84}">
      <dgm:prSet phldrT="[Текст]"/>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t="100000" r="100000"/>
          </a:path>
          <a:tileRect l="-100000" b="-100000"/>
        </a:gradFill>
        <a:scene3d>
          <a:camera prst="orthographicFront"/>
          <a:lightRig rig="flat" dir="t"/>
        </a:scene3d>
        <a:sp3d prstMaterial="plastic">
          <a:bevelT w="120900" h="88900"/>
          <a:bevelB w="88900" h="31750" prst="angle"/>
        </a:sp3d>
      </dgm:spPr>
      <dgm:t>
        <a:bodyPr/>
        <a:lstStyle/>
        <a:p>
          <a:r>
            <a:rPr lang="ru-RU" b="1" dirty="0" smtClean="0">
              <a:solidFill>
                <a:schemeClr val="tx1"/>
              </a:solidFill>
            </a:rPr>
            <a:t>Законодательное регулирование вопросов государственной поддержки семьи, материнства, отцовства и детства</a:t>
          </a:r>
          <a:endParaRPr lang="ru-RU" b="1" dirty="0">
            <a:solidFill>
              <a:schemeClr val="tx1"/>
            </a:solidFill>
          </a:endParaRPr>
        </a:p>
      </dgm:t>
    </dgm:pt>
    <dgm:pt modelId="{8C8729C5-E2A4-48C0-84E0-A8284B6232BB}" type="parTrans" cxnId="{9E048193-AA2A-466A-B906-913B75BEF588}">
      <dgm:prSet/>
      <dgm:spPr/>
      <dgm:t>
        <a:bodyPr/>
        <a:lstStyle/>
        <a:p>
          <a:endParaRPr lang="ru-RU"/>
        </a:p>
      </dgm:t>
    </dgm:pt>
    <dgm:pt modelId="{75682FD4-2573-46D8-9FEC-22A75D594E51}" type="sibTrans" cxnId="{9E048193-AA2A-466A-B906-913B75BEF588}">
      <dgm:prSet/>
      <dgm:spPr/>
      <dgm:t>
        <a:bodyPr/>
        <a:lstStyle/>
        <a:p>
          <a:endParaRPr lang="ru-RU"/>
        </a:p>
      </dgm:t>
    </dgm:pt>
    <dgm:pt modelId="{319D2596-7105-41D5-A5B4-B3E30C52BE86}">
      <dgm:prSet phldrT="[Текст]"/>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l="100000" b="100000"/>
          </a:path>
          <a:tileRect t="-100000" r="-100000"/>
        </a:gradFill>
      </dgm:spPr>
      <dgm:t>
        <a:bodyPr/>
        <a:lstStyle/>
        <a:p>
          <a:r>
            <a:rPr lang="ru-RU" b="1" dirty="0" smtClean="0">
              <a:solidFill>
                <a:schemeClr val="tx1"/>
              </a:solidFill>
            </a:rPr>
            <a:t>Совершенствование законодательства в сфере  защиты детей от информации, причиняющей вред их здоровью и развитию</a:t>
          </a:r>
          <a:endParaRPr lang="ru-RU" b="1" dirty="0">
            <a:solidFill>
              <a:schemeClr val="tx1"/>
            </a:solidFill>
          </a:endParaRPr>
        </a:p>
      </dgm:t>
    </dgm:pt>
    <dgm:pt modelId="{B30DD35B-3417-4462-84DD-A98B439D0F1F}" type="parTrans" cxnId="{E6905E10-79B4-43A6-A3D1-78AB89C13786}">
      <dgm:prSet/>
      <dgm:spPr/>
      <dgm:t>
        <a:bodyPr/>
        <a:lstStyle/>
        <a:p>
          <a:endParaRPr lang="ru-RU"/>
        </a:p>
      </dgm:t>
    </dgm:pt>
    <dgm:pt modelId="{A3AAA7EC-C674-4E05-BC1B-5AD04BC30758}" type="sibTrans" cxnId="{E6905E10-79B4-43A6-A3D1-78AB89C13786}">
      <dgm:prSet/>
      <dgm:spPr/>
      <dgm:t>
        <a:bodyPr/>
        <a:lstStyle/>
        <a:p>
          <a:endParaRPr lang="ru-RU"/>
        </a:p>
      </dgm:t>
    </dgm:pt>
    <dgm:pt modelId="{51BD846C-4953-4D11-9803-FCDD4786E187}">
      <dgm:prSet phldrT="[Текст]"/>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l="100000" b="100000"/>
          </a:path>
          <a:tileRect t="-100000" r="-100000"/>
        </a:gradFill>
      </dgm:spPr>
      <dgm:t>
        <a:bodyPr/>
        <a:lstStyle/>
        <a:p>
          <a:r>
            <a:rPr lang="ru-RU" b="1" dirty="0" smtClean="0">
              <a:solidFill>
                <a:schemeClr val="tx1"/>
              </a:solidFill>
            </a:rPr>
            <a:t>Совершенствование законодательства в области защиты прав и законных интересов ребенка </a:t>
          </a:r>
          <a:endParaRPr lang="ru-RU" b="1" dirty="0">
            <a:solidFill>
              <a:schemeClr val="tx1"/>
            </a:solidFill>
          </a:endParaRPr>
        </a:p>
      </dgm:t>
    </dgm:pt>
    <dgm:pt modelId="{4B39FE16-FCBF-4421-A885-99E442BD3631}" type="parTrans" cxnId="{7419DE75-DB65-49EE-AF7F-F4E5E17043CD}">
      <dgm:prSet/>
      <dgm:spPr/>
      <dgm:t>
        <a:bodyPr/>
        <a:lstStyle/>
        <a:p>
          <a:endParaRPr lang="ru-RU"/>
        </a:p>
      </dgm:t>
    </dgm:pt>
    <dgm:pt modelId="{B88564FA-F6EA-4593-91F5-76404DF2CFC1}" type="sibTrans" cxnId="{7419DE75-DB65-49EE-AF7F-F4E5E17043CD}">
      <dgm:prSet/>
      <dgm:spPr/>
      <dgm:t>
        <a:bodyPr/>
        <a:lstStyle/>
        <a:p>
          <a:endParaRPr lang="ru-RU"/>
        </a:p>
      </dgm:t>
    </dgm:pt>
    <dgm:pt modelId="{487590DC-D812-4B8F-95C6-32100838C3DB}">
      <dgm:prSet/>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r="100000" b="100000"/>
          </a:path>
          <a:tileRect l="-100000" t="-100000"/>
        </a:gradFill>
      </dgm:spPr>
      <dgm:t>
        <a:bodyPr/>
        <a:lstStyle/>
        <a:p>
          <a:r>
            <a:rPr lang="ru-RU" b="1" dirty="0" smtClean="0">
              <a:solidFill>
                <a:schemeClr val="tx1"/>
              </a:solidFill>
            </a:rPr>
            <a:t>Законодательное регулирование  в области защиты прав и законных интересов  детей-сирот          и детей, оставшихся без попечения родителей </a:t>
          </a:r>
          <a:endParaRPr lang="ru-RU" b="1" dirty="0">
            <a:solidFill>
              <a:schemeClr val="tx1"/>
            </a:solidFill>
          </a:endParaRPr>
        </a:p>
      </dgm:t>
    </dgm:pt>
    <dgm:pt modelId="{ED183382-C584-42C0-9D2E-A2245A23F606}" type="parTrans" cxnId="{C11799E8-C22E-4E31-BD69-D6F6CFDC4848}">
      <dgm:prSet/>
      <dgm:spPr/>
      <dgm:t>
        <a:bodyPr/>
        <a:lstStyle/>
        <a:p>
          <a:endParaRPr lang="ru-RU"/>
        </a:p>
      </dgm:t>
    </dgm:pt>
    <dgm:pt modelId="{86B1707A-CA27-45FC-8670-DAEA19635167}" type="sibTrans" cxnId="{C11799E8-C22E-4E31-BD69-D6F6CFDC4848}">
      <dgm:prSet/>
      <dgm:spPr/>
      <dgm:t>
        <a:bodyPr/>
        <a:lstStyle/>
        <a:p>
          <a:endParaRPr lang="ru-RU"/>
        </a:p>
      </dgm:t>
    </dgm:pt>
    <dgm:pt modelId="{7CB039BB-5CB6-4992-B826-EE4E2C8B3559}">
      <dgm:prSet/>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t="100000" r="100000"/>
          </a:path>
          <a:tileRect l="-100000" b="-100000"/>
        </a:gradFill>
        <a:scene3d>
          <a:camera prst="orthographicFront"/>
          <a:lightRig rig="flat" dir="t"/>
        </a:scene3d>
        <a:sp3d prstMaterial="plastic">
          <a:bevelT w="120900" h="88900"/>
          <a:bevelB w="88900" h="31750" prst="angle"/>
        </a:sp3d>
      </dgm:spPr>
      <dgm:t>
        <a:bodyPr/>
        <a:lstStyle/>
        <a:p>
          <a:r>
            <a:rPr lang="ru-RU" b="1" dirty="0" smtClean="0">
              <a:solidFill>
                <a:schemeClr val="tx1"/>
              </a:solidFill>
            </a:rPr>
            <a:t>Совершенствование семейного законодательства</a:t>
          </a:r>
          <a:endParaRPr lang="ru-RU" b="1" dirty="0">
            <a:solidFill>
              <a:schemeClr val="tx1"/>
            </a:solidFill>
          </a:endParaRPr>
        </a:p>
      </dgm:t>
    </dgm:pt>
    <dgm:pt modelId="{0819F543-A9F1-40B5-B20A-CE053026998D}" type="parTrans" cxnId="{09BB48ED-3680-4392-8CAA-355CF353D112}">
      <dgm:prSet/>
      <dgm:spPr/>
      <dgm:t>
        <a:bodyPr/>
        <a:lstStyle/>
        <a:p>
          <a:endParaRPr lang="ru-RU"/>
        </a:p>
      </dgm:t>
    </dgm:pt>
    <dgm:pt modelId="{43B5EE9F-A08B-45A6-A2D1-48229ED5E6C4}" type="sibTrans" cxnId="{09BB48ED-3680-4392-8CAA-355CF353D112}">
      <dgm:prSet/>
      <dgm:spPr/>
      <dgm:t>
        <a:bodyPr/>
        <a:lstStyle/>
        <a:p>
          <a:endParaRPr lang="ru-RU"/>
        </a:p>
      </dgm:t>
    </dgm:pt>
    <dgm:pt modelId="{2D7004AE-96EE-4B7F-8E2F-D315DCDD8E3C}">
      <dgm:prSet/>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t="100000" r="100000"/>
          </a:path>
          <a:tileRect l="-100000" b="-100000"/>
        </a:gradFill>
        <a:scene3d>
          <a:camera prst="orthographicFront"/>
          <a:lightRig rig="flat" dir="t"/>
        </a:scene3d>
        <a:sp3d prstMaterial="plastic">
          <a:bevelT w="120900" h="88900"/>
          <a:bevelB w="88900" h="31750" prst="angle"/>
        </a:sp3d>
      </dgm:spPr>
      <dgm:t>
        <a:bodyPr/>
        <a:lstStyle/>
        <a:p>
          <a:r>
            <a:rPr lang="ru-RU" b="1" dirty="0" smtClean="0">
              <a:solidFill>
                <a:schemeClr val="tx1"/>
              </a:solidFill>
            </a:rPr>
            <a:t>Совершенствование  системы дополнительных мер государственной поддержки семей с детьми</a:t>
          </a:r>
          <a:endParaRPr lang="ru-RU" b="1" dirty="0">
            <a:solidFill>
              <a:schemeClr val="tx1"/>
            </a:solidFill>
          </a:endParaRPr>
        </a:p>
      </dgm:t>
    </dgm:pt>
    <dgm:pt modelId="{8024BFFC-0A4E-4EBA-9E23-2AE158336D82}" type="parTrans" cxnId="{E2C7A5F8-6879-4193-B58C-657BEDB12EE8}">
      <dgm:prSet/>
      <dgm:spPr/>
      <dgm:t>
        <a:bodyPr/>
        <a:lstStyle/>
        <a:p>
          <a:endParaRPr lang="ru-RU"/>
        </a:p>
      </dgm:t>
    </dgm:pt>
    <dgm:pt modelId="{2548912B-71A2-4433-847B-909359F6515F}" type="sibTrans" cxnId="{E2C7A5F8-6879-4193-B58C-657BEDB12EE8}">
      <dgm:prSet/>
      <dgm:spPr/>
      <dgm:t>
        <a:bodyPr/>
        <a:lstStyle/>
        <a:p>
          <a:endParaRPr lang="ru-RU"/>
        </a:p>
      </dgm:t>
    </dgm:pt>
    <dgm:pt modelId="{829BC2A4-D6E3-46B3-926A-0910CCB5B242}">
      <dgm:prSet/>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r="100000" b="100000"/>
          </a:path>
          <a:tileRect l="-100000" t="-100000"/>
        </a:gradFill>
      </dgm:spPr>
      <dgm:t>
        <a:bodyPr/>
        <a:lstStyle/>
        <a:p>
          <a:r>
            <a:rPr lang="ru-RU" b="1" dirty="0" smtClean="0">
              <a:solidFill>
                <a:schemeClr val="tx1"/>
              </a:solidFill>
            </a:rPr>
            <a:t>Совершенствование законодательства по вопросам профилактики правонарушений несовершеннолетних </a:t>
          </a:r>
          <a:endParaRPr lang="ru-RU" dirty="0"/>
        </a:p>
      </dgm:t>
    </dgm:pt>
    <dgm:pt modelId="{2FD01BD2-B76A-4B40-B765-C639BFF81768}" type="parTrans" cxnId="{360FAC3F-9451-4F14-BAE7-09B49D8DD85A}">
      <dgm:prSet/>
      <dgm:spPr/>
      <dgm:t>
        <a:bodyPr/>
        <a:lstStyle/>
        <a:p>
          <a:endParaRPr lang="ru-RU"/>
        </a:p>
      </dgm:t>
    </dgm:pt>
    <dgm:pt modelId="{F578F82F-32BC-4306-A2B3-B0E3001A70A2}" type="sibTrans" cxnId="{360FAC3F-9451-4F14-BAE7-09B49D8DD85A}">
      <dgm:prSet/>
      <dgm:spPr/>
      <dgm:t>
        <a:bodyPr/>
        <a:lstStyle/>
        <a:p>
          <a:endParaRPr lang="ru-RU"/>
        </a:p>
      </dgm:t>
    </dgm:pt>
    <dgm:pt modelId="{BFA37175-278B-4D14-A28E-1125C8E2D93F}">
      <dgm:prSet/>
      <dgm:spPr>
        <a:gradFill flip="none" rotWithShape="0">
          <a:gsLst>
            <a:gs pos="0">
              <a:srgbClr val="FEDEBE">
                <a:shade val="30000"/>
                <a:satMod val="115000"/>
              </a:srgbClr>
            </a:gs>
            <a:gs pos="50000">
              <a:srgbClr val="FEDEBE">
                <a:shade val="67500"/>
                <a:satMod val="115000"/>
              </a:srgbClr>
            </a:gs>
            <a:gs pos="100000">
              <a:srgbClr val="FEDEBE">
                <a:shade val="100000"/>
                <a:satMod val="115000"/>
              </a:srgbClr>
            </a:gs>
          </a:gsLst>
          <a:path path="circle">
            <a:fillToRect l="100000" t="100000"/>
          </a:path>
          <a:tileRect r="-100000" b="-100000"/>
        </a:gradFill>
      </dgm:spPr>
      <dgm:t>
        <a:bodyPr/>
        <a:lstStyle/>
        <a:p>
          <a:r>
            <a:rPr lang="ru-RU" b="1" dirty="0" smtClean="0">
              <a:solidFill>
                <a:schemeClr val="tx1"/>
              </a:solidFill>
            </a:rPr>
            <a:t>Совершенствование законодательства об актах гражданского состояния</a:t>
          </a:r>
          <a:endParaRPr lang="ru-RU" b="1" dirty="0">
            <a:solidFill>
              <a:schemeClr val="tx1"/>
            </a:solidFill>
          </a:endParaRPr>
        </a:p>
      </dgm:t>
    </dgm:pt>
    <dgm:pt modelId="{F496C35A-A1B0-4105-B0A0-DED89EBB891A}" type="parTrans" cxnId="{B2896603-B3AA-490F-AE83-1D35361FAE90}">
      <dgm:prSet/>
      <dgm:spPr/>
      <dgm:t>
        <a:bodyPr/>
        <a:lstStyle/>
        <a:p>
          <a:endParaRPr lang="ru-RU"/>
        </a:p>
      </dgm:t>
    </dgm:pt>
    <dgm:pt modelId="{3D7770B5-718C-48D7-8354-7EF6F00CB1C3}" type="sibTrans" cxnId="{B2896603-B3AA-490F-AE83-1D35361FAE90}">
      <dgm:prSet/>
      <dgm:spPr/>
      <dgm:t>
        <a:bodyPr/>
        <a:lstStyle/>
        <a:p>
          <a:endParaRPr lang="ru-RU"/>
        </a:p>
      </dgm:t>
    </dgm:pt>
    <dgm:pt modelId="{EF6DCE14-CC37-4174-A878-418B08224F7C}" type="pres">
      <dgm:prSet presAssocID="{04DC673A-7EBE-42FF-B883-D3BDEBF5AA5D}" presName="Name0" presStyleCnt="0">
        <dgm:presLayoutVars>
          <dgm:dir/>
          <dgm:resizeHandles val="exact"/>
        </dgm:presLayoutVars>
      </dgm:prSet>
      <dgm:spPr/>
      <dgm:t>
        <a:bodyPr/>
        <a:lstStyle/>
        <a:p>
          <a:endParaRPr lang="ru-RU"/>
        </a:p>
      </dgm:t>
    </dgm:pt>
    <dgm:pt modelId="{06946AFB-B829-4048-9919-540391A71C75}" type="pres">
      <dgm:prSet presAssocID="{04DC673A-7EBE-42FF-B883-D3BDEBF5AA5D}" presName="cycle" presStyleCnt="0"/>
      <dgm:spPr/>
    </dgm:pt>
    <dgm:pt modelId="{179929B6-F041-4DB3-9993-9BF549A4D0A0}" type="pres">
      <dgm:prSet presAssocID="{0A5CF82B-52D0-4FFC-8D54-36C2BE6C5F84}" presName="nodeFirstNode" presStyleLbl="node1" presStyleIdx="0" presStyleCnt="8">
        <dgm:presLayoutVars>
          <dgm:bulletEnabled val="1"/>
        </dgm:presLayoutVars>
      </dgm:prSet>
      <dgm:spPr/>
      <dgm:t>
        <a:bodyPr/>
        <a:lstStyle/>
        <a:p>
          <a:endParaRPr lang="ru-RU"/>
        </a:p>
      </dgm:t>
    </dgm:pt>
    <dgm:pt modelId="{3C77BE4E-BCA1-4B8A-A58D-D471E17D9E03}" type="pres">
      <dgm:prSet presAssocID="{75682FD4-2573-46D8-9FEC-22A75D594E51}" presName="sibTransFirstNode" presStyleLbl="bgShp" presStyleIdx="0" presStyleCnt="1"/>
      <dgm:spPr/>
      <dgm:t>
        <a:bodyPr/>
        <a:lstStyle/>
        <a:p>
          <a:endParaRPr lang="ru-RU"/>
        </a:p>
      </dgm:t>
    </dgm:pt>
    <dgm:pt modelId="{31BEDD56-F36B-4A00-BE40-83BCDE67A3C3}" type="pres">
      <dgm:prSet presAssocID="{2D7004AE-96EE-4B7F-8E2F-D315DCDD8E3C}" presName="nodeFollowingNodes" presStyleLbl="node1" presStyleIdx="1" presStyleCnt="8">
        <dgm:presLayoutVars>
          <dgm:bulletEnabled val="1"/>
        </dgm:presLayoutVars>
      </dgm:prSet>
      <dgm:spPr/>
      <dgm:t>
        <a:bodyPr/>
        <a:lstStyle/>
        <a:p>
          <a:endParaRPr lang="ru-RU"/>
        </a:p>
      </dgm:t>
    </dgm:pt>
    <dgm:pt modelId="{CDC28297-7BF9-44B9-AC0F-68AE5510138E}" type="pres">
      <dgm:prSet presAssocID="{7CB039BB-5CB6-4992-B826-EE4E2C8B3559}" presName="nodeFollowingNodes" presStyleLbl="node1" presStyleIdx="2" presStyleCnt="8">
        <dgm:presLayoutVars>
          <dgm:bulletEnabled val="1"/>
        </dgm:presLayoutVars>
      </dgm:prSet>
      <dgm:spPr/>
      <dgm:t>
        <a:bodyPr/>
        <a:lstStyle/>
        <a:p>
          <a:endParaRPr lang="ru-RU"/>
        </a:p>
      </dgm:t>
    </dgm:pt>
    <dgm:pt modelId="{86B33FE3-D9AF-451D-897D-4FBFA32EBE2E}" type="pres">
      <dgm:prSet presAssocID="{487590DC-D812-4B8F-95C6-32100838C3DB}" presName="nodeFollowingNodes" presStyleLbl="node1" presStyleIdx="3" presStyleCnt="8">
        <dgm:presLayoutVars>
          <dgm:bulletEnabled val="1"/>
        </dgm:presLayoutVars>
      </dgm:prSet>
      <dgm:spPr/>
      <dgm:t>
        <a:bodyPr/>
        <a:lstStyle/>
        <a:p>
          <a:endParaRPr lang="ru-RU"/>
        </a:p>
      </dgm:t>
    </dgm:pt>
    <dgm:pt modelId="{25B66691-6AEE-4C20-9C0E-770B88844A64}" type="pres">
      <dgm:prSet presAssocID="{829BC2A4-D6E3-46B3-926A-0910CCB5B242}" presName="nodeFollowingNodes" presStyleLbl="node1" presStyleIdx="4" presStyleCnt="8">
        <dgm:presLayoutVars>
          <dgm:bulletEnabled val="1"/>
        </dgm:presLayoutVars>
      </dgm:prSet>
      <dgm:spPr/>
      <dgm:t>
        <a:bodyPr/>
        <a:lstStyle/>
        <a:p>
          <a:endParaRPr lang="ru-RU"/>
        </a:p>
      </dgm:t>
    </dgm:pt>
    <dgm:pt modelId="{8FC948A5-A775-45E9-BCAC-E834CFF65136}" type="pres">
      <dgm:prSet presAssocID="{319D2596-7105-41D5-A5B4-B3E30C52BE86}" presName="nodeFollowingNodes" presStyleLbl="node1" presStyleIdx="5" presStyleCnt="8">
        <dgm:presLayoutVars>
          <dgm:bulletEnabled val="1"/>
        </dgm:presLayoutVars>
      </dgm:prSet>
      <dgm:spPr/>
      <dgm:t>
        <a:bodyPr/>
        <a:lstStyle/>
        <a:p>
          <a:endParaRPr lang="ru-RU"/>
        </a:p>
      </dgm:t>
    </dgm:pt>
    <dgm:pt modelId="{80D4097B-D99C-4F17-95B8-6A7FC5FDB119}" type="pres">
      <dgm:prSet presAssocID="{51BD846C-4953-4D11-9803-FCDD4786E187}" presName="nodeFollowingNodes" presStyleLbl="node1" presStyleIdx="6" presStyleCnt="8">
        <dgm:presLayoutVars>
          <dgm:bulletEnabled val="1"/>
        </dgm:presLayoutVars>
      </dgm:prSet>
      <dgm:spPr/>
      <dgm:t>
        <a:bodyPr/>
        <a:lstStyle/>
        <a:p>
          <a:endParaRPr lang="ru-RU"/>
        </a:p>
      </dgm:t>
    </dgm:pt>
    <dgm:pt modelId="{B3FED3E2-649B-4A2D-9CEC-D493B9109B87}" type="pres">
      <dgm:prSet presAssocID="{BFA37175-278B-4D14-A28E-1125C8E2D93F}" presName="nodeFollowingNodes" presStyleLbl="node1" presStyleIdx="7" presStyleCnt="8">
        <dgm:presLayoutVars>
          <dgm:bulletEnabled val="1"/>
        </dgm:presLayoutVars>
      </dgm:prSet>
      <dgm:spPr/>
      <dgm:t>
        <a:bodyPr/>
        <a:lstStyle/>
        <a:p>
          <a:endParaRPr lang="ru-RU"/>
        </a:p>
      </dgm:t>
    </dgm:pt>
  </dgm:ptLst>
  <dgm:cxnLst>
    <dgm:cxn modelId="{B3D32C4E-529E-459B-A199-1D331D28A6C1}" type="presOf" srcId="{7CB039BB-5CB6-4992-B826-EE4E2C8B3559}" destId="{CDC28297-7BF9-44B9-AC0F-68AE5510138E}" srcOrd="0" destOrd="0" presId="urn:microsoft.com/office/officeart/2005/8/layout/cycle3"/>
    <dgm:cxn modelId="{7419DE75-DB65-49EE-AF7F-F4E5E17043CD}" srcId="{04DC673A-7EBE-42FF-B883-D3BDEBF5AA5D}" destId="{51BD846C-4953-4D11-9803-FCDD4786E187}" srcOrd="6" destOrd="0" parTransId="{4B39FE16-FCBF-4421-A885-99E442BD3631}" sibTransId="{B88564FA-F6EA-4593-91F5-76404DF2CFC1}"/>
    <dgm:cxn modelId="{C2B947BA-B6AA-4EDD-9C5B-3045CC3891BC}" type="presOf" srcId="{75682FD4-2573-46D8-9FEC-22A75D594E51}" destId="{3C77BE4E-BCA1-4B8A-A58D-D471E17D9E03}" srcOrd="0" destOrd="0" presId="urn:microsoft.com/office/officeart/2005/8/layout/cycle3"/>
    <dgm:cxn modelId="{33656600-D59D-4A63-8631-543F1568D7ED}" type="presOf" srcId="{0A5CF82B-52D0-4FFC-8D54-36C2BE6C5F84}" destId="{179929B6-F041-4DB3-9993-9BF549A4D0A0}" srcOrd="0" destOrd="0" presId="urn:microsoft.com/office/officeart/2005/8/layout/cycle3"/>
    <dgm:cxn modelId="{9607515F-BD16-43A0-A70F-58686E47300A}" type="presOf" srcId="{04DC673A-7EBE-42FF-B883-D3BDEBF5AA5D}" destId="{EF6DCE14-CC37-4174-A878-418B08224F7C}" srcOrd="0" destOrd="0" presId="urn:microsoft.com/office/officeart/2005/8/layout/cycle3"/>
    <dgm:cxn modelId="{9E048193-AA2A-466A-B906-913B75BEF588}" srcId="{04DC673A-7EBE-42FF-B883-D3BDEBF5AA5D}" destId="{0A5CF82B-52D0-4FFC-8D54-36C2BE6C5F84}" srcOrd="0" destOrd="0" parTransId="{8C8729C5-E2A4-48C0-84E0-A8284B6232BB}" sibTransId="{75682FD4-2573-46D8-9FEC-22A75D594E51}"/>
    <dgm:cxn modelId="{0A524D8D-CC78-4E93-952E-7FA4B2D91DAA}" type="presOf" srcId="{487590DC-D812-4B8F-95C6-32100838C3DB}" destId="{86B33FE3-D9AF-451D-897D-4FBFA32EBE2E}" srcOrd="0" destOrd="0" presId="urn:microsoft.com/office/officeart/2005/8/layout/cycle3"/>
    <dgm:cxn modelId="{C11799E8-C22E-4E31-BD69-D6F6CFDC4848}" srcId="{04DC673A-7EBE-42FF-B883-D3BDEBF5AA5D}" destId="{487590DC-D812-4B8F-95C6-32100838C3DB}" srcOrd="3" destOrd="0" parTransId="{ED183382-C584-42C0-9D2E-A2245A23F606}" sibTransId="{86B1707A-CA27-45FC-8670-DAEA19635167}"/>
    <dgm:cxn modelId="{E2C7A5F8-6879-4193-B58C-657BEDB12EE8}" srcId="{04DC673A-7EBE-42FF-B883-D3BDEBF5AA5D}" destId="{2D7004AE-96EE-4B7F-8E2F-D315DCDD8E3C}" srcOrd="1" destOrd="0" parTransId="{8024BFFC-0A4E-4EBA-9E23-2AE158336D82}" sibTransId="{2548912B-71A2-4433-847B-909359F6515F}"/>
    <dgm:cxn modelId="{775792E9-929D-4E8F-93A2-D569A14B1A4E}" type="presOf" srcId="{51BD846C-4953-4D11-9803-FCDD4786E187}" destId="{80D4097B-D99C-4F17-95B8-6A7FC5FDB119}" srcOrd="0" destOrd="0" presId="urn:microsoft.com/office/officeart/2005/8/layout/cycle3"/>
    <dgm:cxn modelId="{E6905E10-79B4-43A6-A3D1-78AB89C13786}" srcId="{04DC673A-7EBE-42FF-B883-D3BDEBF5AA5D}" destId="{319D2596-7105-41D5-A5B4-B3E30C52BE86}" srcOrd="5" destOrd="0" parTransId="{B30DD35B-3417-4462-84DD-A98B439D0F1F}" sibTransId="{A3AAA7EC-C674-4E05-BC1B-5AD04BC30758}"/>
    <dgm:cxn modelId="{43098D7D-0941-4417-9400-3E2C03FDD89C}" type="presOf" srcId="{319D2596-7105-41D5-A5B4-B3E30C52BE86}" destId="{8FC948A5-A775-45E9-BCAC-E834CFF65136}" srcOrd="0" destOrd="0" presId="urn:microsoft.com/office/officeart/2005/8/layout/cycle3"/>
    <dgm:cxn modelId="{360FAC3F-9451-4F14-BAE7-09B49D8DD85A}" srcId="{04DC673A-7EBE-42FF-B883-D3BDEBF5AA5D}" destId="{829BC2A4-D6E3-46B3-926A-0910CCB5B242}" srcOrd="4" destOrd="0" parTransId="{2FD01BD2-B76A-4B40-B765-C639BFF81768}" sibTransId="{F578F82F-32BC-4306-A2B3-B0E3001A70A2}"/>
    <dgm:cxn modelId="{A4DE7B94-753B-4830-9CB3-917026A66D70}" type="presOf" srcId="{829BC2A4-D6E3-46B3-926A-0910CCB5B242}" destId="{25B66691-6AEE-4C20-9C0E-770B88844A64}" srcOrd="0" destOrd="0" presId="urn:microsoft.com/office/officeart/2005/8/layout/cycle3"/>
    <dgm:cxn modelId="{09BB48ED-3680-4392-8CAA-355CF353D112}" srcId="{04DC673A-7EBE-42FF-B883-D3BDEBF5AA5D}" destId="{7CB039BB-5CB6-4992-B826-EE4E2C8B3559}" srcOrd="2" destOrd="0" parTransId="{0819F543-A9F1-40B5-B20A-CE053026998D}" sibTransId="{43B5EE9F-A08B-45A6-A2D1-48229ED5E6C4}"/>
    <dgm:cxn modelId="{D14A7CF5-9967-4225-81A5-BEA263B99EBC}" type="presOf" srcId="{BFA37175-278B-4D14-A28E-1125C8E2D93F}" destId="{B3FED3E2-649B-4A2D-9CEC-D493B9109B87}" srcOrd="0" destOrd="0" presId="urn:microsoft.com/office/officeart/2005/8/layout/cycle3"/>
    <dgm:cxn modelId="{B2896603-B3AA-490F-AE83-1D35361FAE90}" srcId="{04DC673A-7EBE-42FF-B883-D3BDEBF5AA5D}" destId="{BFA37175-278B-4D14-A28E-1125C8E2D93F}" srcOrd="7" destOrd="0" parTransId="{F496C35A-A1B0-4105-B0A0-DED89EBB891A}" sibTransId="{3D7770B5-718C-48D7-8354-7EF6F00CB1C3}"/>
    <dgm:cxn modelId="{3516F70C-85C6-4A90-9B36-65192918E884}" type="presOf" srcId="{2D7004AE-96EE-4B7F-8E2F-D315DCDD8E3C}" destId="{31BEDD56-F36B-4A00-BE40-83BCDE67A3C3}" srcOrd="0" destOrd="0" presId="urn:microsoft.com/office/officeart/2005/8/layout/cycle3"/>
    <dgm:cxn modelId="{1F22A587-AFA6-41A3-94F4-2C5BB7BBD38C}" type="presParOf" srcId="{EF6DCE14-CC37-4174-A878-418B08224F7C}" destId="{06946AFB-B829-4048-9919-540391A71C75}" srcOrd="0" destOrd="0" presId="urn:microsoft.com/office/officeart/2005/8/layout/cycle3"/>
    <dgm:cxn modelId="{DE6D4569-2746-4AA0-A616-9B979584F258}" type="presParOf" srcId="{06946AFB-B829-4048-9919-540391A71C75}" destId="{179929B6-F041-4DB3-9993-9BF549A4D0A0}" srcOrd="0" destOrd="0" presId="urn:microsoft.com/office/officeart/2005/8/layout/cycle3"/>
    <dgm:cxn modelId="{1C0A2573-1AD2-4CD8-894D-21B97833DB06}" type="presParOf" srcId="{06946AFB-B829-4048-9919-540391A71C75}" destId="{3C77BE4E-BCA1-4B8A-A58D-D471E17D9E03}" srcOrd="1" destOrd="0" presId="urn:microsoft.com/office/officeart/2005/8/layout/cycle3"/>
    <dgm:cxn modelId="{22692245-5591-4626-B6FC-374B926BC1C0}" type="presParOf" srcId="{06946AFB-B829-4048-9919-540391A71C75}" destId="{31BEDD56-F36B-4A00-BE40-83BCDE67A3C3}" srcOrd="2" destOrd="0" presId="urn:microsoft.com/office/officeart/2005/8/layout/cycle3"/>
    <dgm:cxn modelId="{B56EBB8E-AC27-4FF1-BFA6-62A1C77C0BB2}" type="presParOf" srcId="{06946AFB-B829-4048-9919-540391A71C75}" destId="{CDC28297-7BF9-44B9-AC0F-68AE5510138E}" srcOrd="3" destOrd="0" presId="urn:microsoft.com/office/officeart/2005/8/layout/cycle3"/>
    <dgm:cxn modelId="{3518BB63-154E-4EF8-AA8F-5B6B3B391BD0}" type="presParOf" srcId="{06946AFB-B829-4048-9919-540391A71C75}" destId="{86B33FE3-D9AF-451D-897D-4FBFA32EBE2E}" srcOrd="4" destOrd="0" presId="urn:microsoft.com/office/officeart/2005/8/layout/cycle3"/>
    <dgm:cxn modelId="{A82324C2-E372-449F-A77A-5DEB5A3111D1}" type="presParOf" srcId="{06946AFB-B829-4048-9919-540391A71C75}" destId="{25B66691-6AEE-4C20-9C0E-770B88844A64}" srcOrd="5" destOrd="0" presId="urn:microsoft.com/office/officeart/2005/8/layout/cycle3"/>
    <dgm:cxn modelId="{30DC8F92-5C0F-4817-87BB-118713E4F61E}" type="presParOf" srcId="{06946AFB-B829-4048-9919-540391A71C75}" destId="{8FC948A5-A775-45E9-BCAC-E834CFF65136}" srcOrd="6" destOrd="0" presId="urn:microsoft.com/office/officeart/2005/8/layout/cycle3"/>
    <dgm:cxn modelId="{04D098C7-2A4F-4263-BF9A-9420EB9C665B}" type="presParOf" srcId="{06946AFB-B829-4048-9919-540391A71C75}" destId="{80D4097B-D99C-4F17-95B8-6A7FC5FDB119}" srcOrd="7" destOrd="0" presId="urn:microsoft.com/office/officeart/2005/8/layout/cycle3"/>
    <dgm:cxn modelId="{B3BB7A93-2B92-4362-9E2C-C86959C5A525}" type="presParOf" srcId="{06946AFB-B829-4048-9919-540391A71C75}" destId="{B3FED3E2-649B-4A2D-9CEC-D493B9109B87}"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FDBECD0-31CA-42B2-A44C-40DBACCC42AF}" type="doc">
      <dgm:prSet loTypeId="urn:microsoft.com/office/officeart/2005/8/layout/default#3" loCatId="list" qsTypeId="urn:microsoft.com/office/officeart/2005/8/quickstyle/3d1" qsCatId="3D" csTypeId="urn:microsoft.com/office/officeart/2005/8/colors/colorful2" csCatId="colorful" phldr="1"/>
      <dgm:spPr/>
      <dgm:t>
        <a:bodyPr/>
        <a:lstStyle/>
        <a:p>
          <a:endParaRPr lang="ru-RU"/>
        </a:p>
      </dgm:t>
    </dgm:pt>
    <dgm:pt modelId="{0F4605BB-D5C5-491D-97BF-FB8F27785042}">
      <dgm:prSet phldrT="[Текст]" custT="1"/>
      <dgm:spPr>
        <a:solidFill>
          <a:schemeClr val="accent4">
            <a:lumMod val="40000"/>
            <a:lumOff val="60000"/>
          </a:schemeClr>
        </a:solidFill>
      </dgm:spPr>
      <dgm:t>
        <a:bodyPr/>
        <a:lstStyle/>
        <a:p>
          <a:pPr>
            <a:spcAft>
              <a:spcPts val="0"/>
            </a:spcAft>
          </a:pPr>
          <a:r>
            <a:rPr lang="ru-RU" sz="2400" dirty="0" smtClean="0">
              <a:solidFill>
                <a:schemeClr val="accent1">
                  <a:lumMod val="50000"/>
                </a:schemeClr>
              </a:solidFill>
            </a:rPr>
            <a:t>На 1 января 2017 года в России более </a:t>
          </a:r>
        </a:p>
        <a:p>
          <a:pPr>
            <a:spcAft>
              <a:spcPts val="0"/>
            </a:spcAft>
          </a:pPr>
          <a:r>
            <a:rPr lang="ru-RU" sz="2400" b="1" dirty="0" smtClean="0">
              <a:solidFill>
                <a:schemeClr val="accent1">
                  <a:lumMod val="50000"/>
                </a:schemeClr>
              </a:solidFill>
            </a:rPr>
            <a:t>1,5 млн семей, </a:t>
          </a:r>
          <a:r>
            <a:rPr lang="ru-RU" sz="2400" dirty="0" smtClean="0">
              <a:solidFill>
                <a:schemeClr val="accent1">
                  <a:lumMod val="50000"/>
                </a:schemeClr>
              </a:solidFill>
            </a:rPr>
            <a:t>имеющих трех и более детей</a:t>
          </a:r>
          <a:endParaRPr lang="ru-RU" sz="2400" dirty="0">
            <a:solidFill>
              <a:schemeClr val="accent1">
                <a:lumMod val="50000"/>
              </a:schemeClr>
            </a:solidFill>
          </a:endParaRPr>
        </a:p>
      </dgm:t>
    </dgm:pt>
    <dgm:pt modelId="{41FE8207-50CF-43B3-965F-BC795E47DBF2}" type="parTrans" cxnId="{2418E284-C586-4481-8262-B556A1860E25}">
      <dgm:prSet/>
      <dgm:spPr/>
      <dgm:t>
        <a:bodyPr/>
        <a:lstStyle/>
        <a:p>
          <a:endParaRPr lang="ru-RU"/>
        </a:p>
      </dgm:t>
    </dgm:pt>
    <dgm:pt modelId="{4B82F51F-BB8E-4392-B9EA-8B909D33D6B4}" type="sibTrans" cxnId="{2418E284-C586-4481-8262-B556A1860E25}">
      <dgm:prSet/>
      <dgm:spPr/>
      <dgm:t>
        <a:bodyPr/>
        <a:lstStyle/>
        <a:p>
          <a:endParaRPr lang="ru-RU"/>
        </a:p>
      </dgm:t>
    </dgm:pt>
    <dgm:pt modelId="{7FF5393A-A1BA-484E-A003-3BF1DFCA3BCF}">
      <dgm:prSet phldrT="[Текст]" custT="1"/>
      <dgm:spPr>
        <a:solidFill>
          <a:srgbClr val="92D050"/>
        </a:solidFill>
      </dgm:spPr>
      <dgm:t>
        <a:bodyPr/>
        <a:lstStyle/>
        <a:p>
          <a:pPr>
            <a:spcAft>
              <a:spcPts val="0"/>
            </a:spcAft>
          </a:pPr>
          <a:r>
            <a:rPr lang="ru-RU" sz="2400" dirty="0" smtClean="0">
              <a:solidFill>
                <a:schemeClr val="accent1">
                  <a:lumMod val="50000"/>
                </a:schemeClr>
              </a:solidFill>
            </a:rPr>
            <a:t>Выдано</a:t>
          </a:r>
        </a:p>
        <a:p>
          <a:pPr>
            <a:spcAft>
              <a:spcPts val="0"/>
            </a:spcAft>
          </a:pPr>
          <a:r>
            <a:rPr lang="ru-RU" sz="2400" dirty="0" smtClean="0">
              <a:solidFill>
                <a:schemeClr val="accent1">
                  <a:lumMod val="50000"/>
                </a:schemeClr>
              </a:solidFill>
            </a:rPr>
            <a:t> </a:t>
          </a:r>
          <a:r>
            <a:rPr lang="ru-RU" sz="2400" b="1" dirty="0" smtClean="0">
              <a:solidFill>
                <a:schemeClr val="accent1">
                  <a:lumMod val="50000"/>
                </a:schemeClr>
              </a:solidFill>
            </a:rPr>
            <a:t>92,3 тыс. земельных участков</a:t>
          </a:r>
          <a:endParaRPr lang="ru-RU" sz="2400" b="1" dirty="0">
            <a:solidFill>
              <a:schemeClr val="accent1">
                <a:lumMod val="50000"/>
              </a:schemeClr>
            </a:solidFill>
          </a:endParaRPr>
        </a:p>
      </dgm:t>
    </dgm:pt>
    <dgm:pt modelId="{F23D69D6-3BB5-486F-BCFC-40EB104380FB}" type="parTrans" cxnId="{1796B8B0-19CC-42AE-8511-514E296617E3}">
      <dgm:prSet/>
      <dgm:spPr/>
      <dgm:t>
        <a:bodyPr/>
        <a:lstStyle/>
        <a:p>
          <a:endParaRPr lang="ru-RU"/>
        </a:p>
      </dgm:t>
    </dgm:pt>
    <dgm:pt modelId="{98202CDA-1091-4C5F-8D77-73DE846802DA}" type="sibTrans" cxnId="{1796B8B0-19CC-42AE-8511-514E296617E3}">
      <dgm:prSet/>
      <dgm:spPr/>
      <dgm:t>
        <a:bodyPr/>
        <a:lstStyle/>
        <a:p>
          <a:endParaRPr lang="ru-RU"/>
        </a:p>
      </dgm:t>
    </dgm:pt>
    <dgm:pt modelId="{47F751F5-646D-4F91-A60D-4E650124E31D}">
      <dgm:prSet phldrT="[Текст]" custT="1"/>
      <dgm:spPr>
        <a:solidFill>
          <a:schemeClr val="accent2">
            <a:lumMod val="40000"/>
            <a:lumOff val="6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b="1" dirty="0" smtClean="0">
              <a:solidFill>
                <a:schemeClr val="accent1">
                  <a:lumMod val="50000"/>
                </a:schemeClr>
              </a:solidFill>
            </a:rPr>
            <a:t>2 тыс. семей</a:t>
          </a:r>
        </a:p>
        <a:p>
          <a:pPr defTabSz="1289050">
            <a:lnSpc>
              <a:spcPct val="90000"/>
            </a:lnSpc>
            <a:spcBef>
              <a:spcPct val="0"/>
            </a:spcBef>
            <a:spcAft>
              <a:spcPts val="0"/>
            </a:spcAft>
          </a:pPr>
          <a:r>
            <a:rPr lang="ru-RU" sz="2400" dirty="0" smtClean="0">
              <a:solidFill>
                <a:schemeClr val="accent1">
                  <a:lumMod val="50000"/>
                </a:schemeClr>
              </a:solidFill>
            </a:rPr>
            <a:t>получили жилье        по договору социального найма</a:t>
          </a:r>
        </a:p>
      </dgm:t>
    </dgm:pt>
    <dgm:pt modelId="{6DF2F6B3-8C20-4126-8D4B-C342644E1FC3}" type="parTrans" cxnId="{09BDDF2F-2D7C-4ACD-B7FE-0E66214B0C6B}">
      <dgm:prSet/>
      <dgm:spPr/>
      <dgm:t>
        <a:bodyPr/>
        <a:lstStyle/>
        <a:p>
          <a:endParaRPr lang="ru-RU"/>
        </a:p>
      </dgm:t>
    </dgm:pt>
    <dgm:pt modelId="{C3F55805-3D64-46CE-AFA7-61F88C72640C}" type="sibTrans" cxnId="{09BDDF2F-2D7C-4ACD-B7FE-0E66214B0C6B}">
      <dgm:prSet/>
      <dgm:spPr/>
      <dgm:t>
        <a:bodyPr/>
        <a:lstStyle/>
        <a:p>
          <a:endParaRPr lang="ru-RU"/>
        </a:p>
      </dgm:t>
    </dgm:pt>
    <dgm:pt modelId="{54F57F65-9E63-45F9-8207-44CFE18B9E25}">
      <dgm:prSet phldrT="[Текст]" custT="1"/>
      <dgm:spPr>
        <a:solidFill>
          <a:schemeClr val="accent3">
            <a:lumMod val="40000"/>
            <a:lumOff val="60000"/>
          </a:schemeClr>
        </a:solidFill>
      </dgm:spPr>
      <dgm:t>
        <a:bodyPr/>
        <a:lstStyle/>
        <a:p>
          <a:r>
            <a:rPr lang="ru-RU" sz="2400" b="1" dirty="0" smtClean="0">
              <a:solidFill>
                <a:schemeClr val="accent1">
                  <a:lumMod val="50000"/>
                </a:schemeClr>
              </a:solidFill>
            </a:rPr>
            <a:t>145,1 тыс. семей    </a:t>
          </a:r>
          <a:r>
            <a:rPr lang="ru-RU" sz="2400" dirty="0" smtClean="0">
              <a:solidFill>
                <a:schemeClr val="accent1">
                  <a:lumMod val="50000"/>
                </a:schemeClr>
              </a:solidFill>
            </a:rPr>
            <a:t>еще нуждаются            в улучшении жилищных условий</a:t>
          </a:r>
          <a:endParaRPr lang="ru-RU" sz="2400" dirty="0">
            <a:solidFill>
              <a:schemeClr val="accent1">
                <a:lumMod val="50000"/>
              </a:schemeClr>
            </a:solidFill>
          </a:endParaRPr>
        </a:p>
      </dgm:t>
    </dgm:pt>
    <dgm:pt modelId="{A47488F4-C883-4200-9CF8-4AD5C047CEC1}" type="parTrans" cxnId="{B47A161A-1B97-43EE-9E2C-0894EEC675B4}">
      <dgm:prSet/>
      <dgm:spPr/>
      <dgm:t>
        <a:bodyPr/>
        <a:lstStyle/>
        <a:p>
          <a:endParaRPr lang="ru-RU"/>
        </a:p>
      </dgm:t>
    </dgm:pt>
    <dgm:pt modelId="{96CADB42-301B-4790-A526-323E7C9A08CF}" type="sibTrans" cxnId="{B47A161A-1B97-43EE-9E2C-0894EEC675B4}">
      <dgm:prSet/>
      <dgm:spPr/>
      <dgm:t>
        <a:bodyPr/>
        <a:lstStyle/>
        <a:p>
          <a:endParaRPr lang="ru-RU"/>
        </a:p>
      </dgm:t>
    </dgm:pt>
    <dgm:pt modelId="{907E3B3C-9901-404F-9D41-C4BF5E93B512}" type="pres">
      <dgm:prSet presAssocID="{3FDBECD0-31CA-42B2-A44C-40DBACCC42AF}" presName="diagram" presStyleCnt="0">
        <dgm:presLayoutVars>
          <dgm:dir/>
          <dgm:resizeHandles val="exact"/>
        </dgm:presLayoutVars>
      </dgm:prSet>
      <dgm:spPr/>
      <dgm:t>
        <a:bodyPr/>
        <a:lstStyle/>
        <a:p>
          <a:endParaRPr lang="ru-RU"/>
        </a:p>
      </dgm:t>
    </dgm:pt>
    <dgm:pt modelId="{29FC0814-E18D-47BB-8857-A30D363DE874}" type="pres">
      <dgm:prSet presAssocID="{0F4605BB-D5C5-491D-97BF-FB8F27785042}" presName="node" presStyleLbl="node1" presStyleIdx="0" presStyleCnt="4">
        <dgm:presLayoutVars>
          <dgm:bulletEnabled val="1"/>
        </dgm:presLayoutVars>
      </dgm:prSet>
      <dgm:spPr/>
      <dgm:t>
        <a:bodyPr/>
        <a:lstStyle/>
        <a:p>
          <a:endParaRPr lang="ru-RU"/>
        </a:p>
      </dgm:t>
    </dgm:pt>
    <dgm:pt modelId="{FD288D1F-25E4-4534-A21D-6957CFEC647E}" type="pres">
      <dgm:prSet presAssocID="{4B82F51F-BB8E-4392-B9EA-8B909D33D6B4}" presName="sibTrans" presStyleCnt="0"/>
      <dgm:spPr/>
    </dgm:pt>
    <dgm:pt modelId="{617CD971-BE5B-4946-828A-CCE6B0C14A15}" type="pres">
      <dgm:prSet presAssocID="{7FF5393A-A1BA-484E-A003-3BF1DFCA3BCF}" presName="node" presStyleLbl="node1" presStyleIdx="1" presStyleCnt="4">
        <dgm:presLayoutVars>
          <dgm:bulletEnabled val="1"/>
        </dgm:presLayoutVars>
      </dgm:prSet>
      <dgm:spPr/>
      <dgm:t>
        <a:bodyPr/>
        <a:lstStyle/>
        <a:p>
          <a:endParaRPr lang="ru-RU"/>
        </a:p>
      </dgm:t>
    </dgm:pt>
    <dgm:pt modelId="{33C3C4BB-646B-4548-B2BA-9AE178E23D08}" type="pres">
      <dgm:prSet presAssocID="{98202CDA-1091-4C5F-8D77-73DE846802DA}" presName="sibTrans" presStyleCnt="0"/>
      <dgm:spPr/>
    </dgm:pt>
    <dgm:pt modelId="{E15EE603-C85C-4ECC-B2F7-397CD53070EC}" type="pres">
      <dgm:prSet presAssocID="{47F751F5-646D-4F91-A60D-4E650124E31D}" presName="node" presStyleLbl="node1" presStyleIdx="2" presStyleCnt="4" custLinFactNeighborX="414" custLinFactNeighborY="-146">
        <dgm:presLayoutVars>
          <dgm:bulletEnabled val="1"/>
        </dgm:presLayoutVars>
      </dgm:prSet>
      <dgm:spPr/>
      <dgm:t>
        <a:bodyPr/>
        <a:lstStyle/>
        <a:p>
          <a:endParaRPr lang="ru-RU"/>
        </a:p>
      </dgm:t>
    </dgm:pt>
    <dgm:pt modelId="{1B235E68-2F58-49AD-9C90-D81E3CF7B6AB}" type="pres">
      <dgm:prSet presAssocID="{C3F55805-3D64-46CE-AFA7-61F88C72640C}" presName="sibTrans" presStyleCnt="0"/>
      <dgm:spPr/>
    </dgm:pt>
    <dgm:pt modelId="{4A2FC1A3-2B73-4871-92D7-C1574609734C}" type="pres">
      <dgm:prSet presAssocID="{54F57F65-9E63-45F9-8207-44CFE18B9E25}" presName="node" presStyleLbl="node1" presStyleIdx="3" presStyleCnt="4">
        <dgm:presLayoutVars>
          <dgm:bulletEnabled val="1"/>
        </dgm:presLayoutVars>
      </dgm:prSet>
      <dgm:spPr/>
      <dgm:t>
        <a:bodyPr/>
        <a:lstStyle/>
        <a:p>
          <a:endParaRPr lang="ru-RU"/>
        </a:p>
      </dgm:t>
    </dgm:pt>
  </dgm:ptLst>
  <dgm:cxnLst>
    <dgm:cxn modelId="{2418E284-C586-4481-8262-B556A1860E25}" srcId="{3FDBECD0-31CA-42B2-A44C-40DBACCC42AF}" destId="{0F4605BB-D5C5-491D-97BF-FB8F27785042}" srcOrd="0" destOrd="0" parTransId="{41FE8207-50CF-43B3-965F-BC795E47DBF2}" sibTransId="{4B82F51F-BB8E-4392-B9EA-8B909D33D6B4}"/>
    <dgm:cxn modelId="{D3E77FD6-6D5C-4006-866E-36FA7A2D47B2}" type="presOf" srcId="{7FF5393A-A1BA-484E-A003-3BF1DFCA3BCF}" destId="{617CD971-BE5B-4946-828A-CCE6B0C14A15}" srcOrd="0" destOrd="0" presId="urn:microsoft.com/office/officeart/2005/8/layout/default#3"/>
    <dgm:cxn modelId="{09BDDF2F-2D7C-4ACD-B7FE-0E66214B0C6B}" srcId="{3FDBECD0-31CA-42B2-A44C-40DBACCC42AF}" destId="{47F751F5-646D-4F91-A60D-4E650124E31D}" srcOrd="2" destOrd="0" parTransId="{6DF2F6B3-8C20-4126-8D4B-C342644E1FC3}" sibTransId="{C3F55805-3D64-46CE-AFA7-61F88C72640C}"/>
    <dgm:cxn modelId="{2DF70A3D-A941-4148-9A2B-DBA3313D4299}" type="presOf" srcId="{47F751F5-646D-4F91-A60D-4E650124E31D}" destId="{E15EE603-C85C-4ECC-B2F7-397CD53070EC}" srcOrd="0" destOrd="0" presId="urn:microsoft.com/office/officeart/2005/8/layout/default#3"/>
    <dgm:cxn modelId="{4F942328-9B8F-4090-A72F-2B04D7E8D62F}" type="presOf" srcId="{3FDBECD0-31CA-42B2-A44C-40DBACCC42AF}" destId="{907E3B3C-9901-404F-9D41-C4BF5E93B512}" srcOrd="0" destOrd="0" presId="urn:microsoft.com/office/officeart/2005/8/layout/default#3"/>
    <dgm:cxn modelId="{B47A161A-1B97-43EE-9E2C-0894EEC675B4}" srcId="{3FDBECD0-31CA-42B2-A44C-40DBACCC42AF}" destId="{54F57F65-9E63-45F9-8207-44CFE18B9E25}" srcOrd="3" destOrd="0" parTransId="{A47488F4-C883-4200-9CF8-4AD5C047CEC1}" sibTransId="{96CADB42-301B-4790-A526-323E7C9A08CF}"/>
    <dgm:cxn modelId="{1796B8B0-19CC-42AE-8511-514E296617E3}" srcId="{3FDBECD0-31CA-42B2-A44C-40DBACCC42AF}" destId="{7FF5393A-A1BA-484E-A003-3BF1DFCA3BCF}" srcOrd="1" destOrd="0" parTransId="{F23D69D6-3BB5-486F-BCFC-40EB104380FB}" sibTransId="{98202CDA-1091-4C5F-8D77-73DE846802DA}"/>
    <dgm:cxn modelId="{DF296740-703F-468C-8CA6-4B0F02DA01A9}" type="presOf" srcId="{0F4605BB-D5C5-491D-97BF-FB8F27785042}" destId="{29FC0814-E18D-47BB-8857-A30D363DE874}" srcOrd="0" destOrd="0" presId="urn:microsoft.com/office/officeart/2005/8/layout/default#3"/>
    <dgm:cxn modelId="{162E6976-75F0-4652-A013-AB0E22B3A43E}" type="presOf" srcId="{54F57F65-9E63-45F9-8207-44CFE18B9E25}" destId="{4A2FC1A3-2B73-4871-92D7-C1574609734C}" srcOrd="0" destOrd="0" presId="urn:microsoft.com/office/officeart/2005/8/layout/default#3"/>
    <dgm:cxn modelId="{0724E8D8-CF11-40B6-B344-4B4434C785D4}" type="presParOf" srcId="{907E3B3C-9901-404F-9D41-C4BF5E93B512}" destId="{29FC0814-E18D-47BB-8857-A30D363DE874}" srcOrd="0" destOrd="0" presId="urn:microsoft.com/office/officeart/2005/8/layout/default#3"/>
    <dgm:cxn modelId="{648008D6-B1F0-4422-AE6B-A03D713E1875}" type="presParOf" srcId="{907E3B3C-9901-404F-9D41-C4BF5E93B512}" destId="{FD288D1F-25E4-4534-A21D-6957CFEC647E}" srcOrd="1" destOrd="0" presId="urn:microsoft.com/office/officeart/2005/8/layout/default#3"/>
    <dgm:cxn modelId="{DA1AC219-BB82-4804-A4B8-E9D78ACBDAE5}" type="presParOf" srcId="{907E3B3C-9901-404F-9D41-C4BF5E93B512}" destId="{617CD971-BE5B-4946-828A-CCE6B0C14A15}" srcOrd="2" destOrd="0" presId="urn:microsoft.com/office/officeart/2005/8/layout/default#3"/>
    <dgm:cxn modelId="{575EC5C6-0CF1-4890-931C-0C08937D5D0F}" type="presParOf" srcId="{907E3B3C-9901-404F-9D41-C4BF5E93B512}" destId="{33C3C4BB-646B-4548-B2BA-9AE178E23D08}" srcOrd="3" destOrd="0" presId="urn:microsoft.com/office/officeart/2005/8/layout/default#3"/>
    <dgm:cxn modelId="{A2F9F445-288B-403D-878D-20FEE7F96EF2}" type="presParOf" srcId="{907E3B3C-9901-404F-9D41-C4BF5E93B512}" destId="{E15EE603-C85C-4ECC-B2F7-397CD53070EC}" srcOrd="4" destOrd="0" presId="urn:microsoft.com/office/officeart/2005/8/layout/default#3"/>
    <dgm:cxn modelId="{4035C8D1-927F-4B57-ADB9-0556DE8C56A3}" type="presParOf" srcId="{907E3B3C-9901-404F-9D41-C4BF5E93B512}" destId="{1B235E68-2F58-49AD-9C90-D81E3CF7B6AB}" srcOrd="5" destOrd="0" presId="urn:microsoft.com/office/officeart/2005/8/layout/default#3"/>
    <dgm:cxn modelId="{E9F045E1-55F6-4323-9FFC-81E777D5FFFF}" type="presParOf" srcId="{907E3B3C-9901-404F-9D41-C4BF5E93B512}" destId="{4A2FC1A3-2B73-4871-92D7-C1574609734C}" srcOrd="6" destOrd="0" presId="urn:microsoft.com/office/officeart/2005/8/layout/defaul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E097EB9-D351-48BE-AFDA-0A7B68915E50}" type="doc">
      <dgm:prSet loTypeId="urn:microsoft.com/office/officeart/2005/8/layout/default#4" loCatId="list" qsTypeId="urn:microsoft.com/office/officeart/2005/8/quickstyle/simple1#5" qsCatId="simple" csTypeId="urn:microsoft.com/office/officeart/2005/8/colors/accent1_2#7" csCatId="accent1" phldr="1"/>
      <dgm:spPr/>
      <dgm:t>
        <a:bodyPr/>
        <a:lstStyle/>
        <a:p>
          <a:endParaRPr lang="ru-RU"/>
        </a:p>
      </dgm:t>
    </dgm:pt>
    <dgm:pt modelId="{1505A849-F449-42BD-8AB6-E19549A2D428}">
      <dgm:prSet phldrT="[Текст]" custT="1"/>
      <dgm:spPr>
        <a:gradFill flip="none" rotWithShape="0">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dgm:spPr>
      <dgm:t>
        <a:bodyPr/>
        <a:lstStyle/>
        <a:p>
          <a:r>
            <a:rPr lang="ru-RU" sz="2400" b="1" dirty="0" smtClean="0">
              <a:solidFill>
                <a:srgbClr val="C00000"/>
              </a:solidFill>
            </a:rPr>
            <a:t>50 </a:t>
          </a:r>
          <a:r>
            <a:rPr lang="ru-RU" sz="2400" b="1" dirty="0" smtClean="0">
              <a:solidFill>
                <a:srgbClr val="002060"/>
              </a:solidFill>
            </a:rPr>
            <a:t>субъектов РФ </a:t>
          </a:r>
          <a:r>
            <a:rPr lang="ru-RU" sz="2400" b="0" dirty="0" smtClean="0">
              <a:solidFill>
                <a:srgbClr val="002060"/>
              </a:solidFill>
            </a:rPr>
            <a:t>получают субсидии    из федерального бюджета </a:t>
          </a:r>
          <a:endParaRPr lang="ru-RU" sz="2400" b="0" dirty="0">
            <a:solidFill>
              <a:srgbClr val="002060"/>
            </a:solidFill>
          </a:endParaRPr>
        </a:p>
      </dgm:t>
    </dgm:pt>
    <dgm:pt modelId="{DF54ECB1-633D-40A0-A6B9-815CC001D008}" type="parTrans" cxnId="{244188C3-F8E7-4924-83C1-8B954C890B8D}">
      <dgm:prSet/>
      <dgm:spPr/>
      <dgm:t>
        <a:bodyPr/>
        <a:lstStyle/>
        <a:p>
          <a:endParaRPr lang="ru-RU"/>
        </a:p>
      </dgm:t>
    </dgm:pt>
    <dgm:pt modelId="{505AD3FE-901A-4F5D-B74F-FDDCBEDC47DA}" type="sibTrans" cxnId="{244188C3-F8E7-4924-83C1-8B954C890B8D}">
      <dgm:prSet/>
      <dgm:spPr/>
      <dgm:t>
        <a:bodyPr/>
        <a:lstStyle/>
        <a:p>
          <a:endParaRPr lang="ru-RU"/>
        </a:p>
      </dgm:t>
    </dgm:pt>
    <dgm:pt modelId="{D3B2737D-2E97-4DA8-AE1A-D2F158B79178}">
      <dgm:prSet phldrT="[Текст]" custT="1"/>
      <dgm:spP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dgm:spPr>
      <dgm:t>
        <a:bodyPr/>
        <a:lstStyle/>
        <a:p>
          <a:r>
            <a:rPr lang="ru-RU" sz="2400" b="1" dirty="0" smtClean="0">
              <a:solidFill>
                <a:srgbClr val="C00000"/>
              </a:solidFill>
            </a:rPr>
            <a:t>10 </a:t>
          </a:r>
          <a:r>
            <a:rPr lang="ru-RU" sz="2400" b="1" dirty="0" smtClean="0">
              <a:solidFill>
                <a:srgbClr val="002060"/>
              </a:solidFill>
            </a:rPr>
            <a:t>тыс. руб</a:t>
          </a:r>
          <a:r>
            <a:rPr lang="ru-RU" sz="2400" b="0" dirty="0" smtClean="0">
              <a:solidFill>
                <a:srgbClr val="002060"/>
              </a:solidFill>
            </a:rPr>
            <a:t>. </a:t>
          </a:r>
          <a:r>
            <a:rPr lang="ru-RU" sz="2400" b="0" dirty="0" smtClean="0">
              <a:solidFill>
                <a:srgbClr val="002060"/>
              </a:solidFill>
              <a:latin typeface="Times New Roman" panose="02020603050405020304" pitchFamily="18" charset="0"/>
              <a:cs typeface="Times New Roman" panose="02020603050405020304" pitchFamily="18" charset="0"/>
            </a:rPr>
            <a:t>–</a:t>
          </a:r>
          <a:r>
            <a:rPr lang="ru-RU" sz="2400" b="1" dirty="0" smtClean="0">
              <a:solidFill>
                <a:srgbClr val="002060"/>
              </a:solidFill>
              <a:latin typeface="Times New Roman" panose="02020603050405020304" pitchFamily="18" charset="0"/>
              <a:cs typeface="Times New Roman" panose="02020603050405020304" pitchFamily="18" charset="0"/>
            </a:rPr>
            <a:t> </a:t>
          </a:r>
          <a:r>
            <a:rPr lang="ru-RU" sz="2400" dirty="0" smtClean="0">
              <a:solidFill>
                <a:srgbClr val="002060"/>
              </a:solidFill>
            </a:rPr>
            <a:t>средний размер выплат             в 2016 году</a:t>
          </a:r>
          <a:endParaRPr lang="ru-RU" sz="2400" dirty="0">
            <a:solidFill>
              <a:srgbClr val="002060"/>
            </a:solidFill>
          </a:endParaRPr>
        </a:p>
      </dgm:t>
    </dgm:pt>
    <dgm:pt modelId="{DEB69C05-D164-4D34-8FE4-CC3C7C742005}" type="parTrans" cxnId="{91D0CEA1-223A-4697-B128-ECCA323C5511}">
      <dgm:prSet/>
      <dgm:spPr/>
      <dgm:t>
        <a:bodyPr/>
        <a:lstStyle/>
        <a:p>
          <a:endParaRPr lang="ru-RU"/>
        </a:p>
      </dgm:t>
    </dgm:pt>
    <dgm:pt modelId="{6AC8DC66-AFA2-487B-A9C4-FDC5CED73576}" type="sibTrans" cxnId="{91D0CEA1-223A-4697-B128-ECCA323C5511}">
      <dgm:prSet/>
      <dgm:spPr/>
      <dgm:t>
        <a:bodyPr/>
        <a:lstStyle/>
        <a:p>
          <a:endParaRPr lang="ru-RU"/>
        </a:p>
      </dgm:t>
    </dgm:pt>
    <dgm:pt modelId="{E927B293-2AEC-4C9D-9220-748A42E96077}">
      <dgm:prSet phldrT="[Текст]" custT="1"/>
      <dgm:spPr>
        <a:gradFill flip="none" rotWithShape="0">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8100000" scaled="1"/>
          <a:tileRect/>
        </a:gradFill>
      </dgm:spPr>
      <dgm:t>
        <a:bodyPr/>
        <a:lstStyle/>
        <a:p>
          <a:r>
            <a:rPr lang="ru-RU" sz="2400" dirty="0" smtClean="0">
              <a:solidFill>
                <a:srgbClr val="002060"/>
              </a:solidFill>
            </a:rPr>
            <a:t>израсходовано </a:t>
          </a:r>
        </a:p>
        <a:p>
          <a:r>
            <a:rPr lang="ru-RU" sz="2400" b="1" dirty="0" smtClean="0">
              <a:solidFill>
                <a:srgbClr val="C00000"/>
              </a:solidFill>
            </a:rPr>
            <a:t>36,3</a:t>
          </a:r>
          <a:r>
            <a:rPr lang="ru-RU" sz="2400" dirty="0" smtClean="0">
              <a:solidFill>
                <a:srgbClr val="002060"/>
              </a:solidFill>
            </a:rPr>
            <a:t> </a:t>
          </a:r>
          <a:r>
            <a:rPr lang="ru-RU" sz="2400" b="1" dirty="0" smtClean="0">
              <a:solidFill>
                <a:srgbClr val="002060"/>
              </a:solidFill>
            </a:rPr>
            <a:t>млрд руб., </a:t>
          </a:r>
        </a:p>
        <a:p>
          <a:r>
            <a:rPr lang="ru-RU" sz="2400" dirty="0" smtClean="0">
              <a:solidFill>
                <a:srgbClr val="002060"/>
              </a:solidFill>
            </a:rPr>
            <a:t>из них </a:t>
          </a:r>
          <a:r>
            <a:rPr lang="ru-RU" sz="2400" b="1" dirty="0" smtClean="0">
              <a:solidFill>
                <a:srgbClr val="C00000"/>
              </a:solidFill>
            </a:rPr>
            <a:t>17,8</a:t>
          </a:r>
          <a:r>
            <a:rPr lang="ru-RU" sz="2400" dirty="0" smtClean="0">
              <a:solidFill>
                <a:srgbClr val="002060"/>
              </a:solidFill>
            </a:rPr>
            <a:t> </a:t>
          </a:r>
          <a:r>
            <a:rPr lang="ru-RU" sz="2400" b="1" dirty="0" smtClean="0">
              <a:solidFill>
                <a:srgbClr val="002060"/>
              </a:solidFill>
            </a:rPr>
            <a:t>млрд руб. </a:t>
          </a:r>
          <a:r>
            <a:rPr lang="ru-RU" sz="2400" dirty="0" smtClean="0">
              <a:solidFill>
                <a:srgbClr val="002060"/>
              </a:solidFill>
            </a:rPr>
            <a:t>из федерального бюджета</a:t>
          </a:r>
          <a:endParaRPr lang="ru-RU" sz="2400" dirty="0">
            <a:solidFill>
              <a:srgbClr val="002060"/>
            </a:solidFill>
          </a:endParaRPr>
        </a:p>
      </dgm:t>
    </dgm:pt>
    <dgm:pt modelId="{ED72D157-3139-4A19-9C69-A80F939A19C6}" type="parTrans" cxnId="{179C608F-11C3-449F-AEC1-E3943AA95011}">
      <dgm:prSet/>
      <dgm:spPr/>
      <dgm:t>
        <a:bodyPr/>
        <a:lstStyle/>
        <a:p>
          <a:endParaRPr lang="ru-RU"/>
        </a:p>
      </dgm:t>
    </dgm:pt>
    <dgm:pt modelId="{4406EBCA-C407-4C82-9BC2-B00064401088}" type="sibTrans" cxnId="{179C608F-11C3-449F-AEC1-E3943AA95011}">
      <dgm:prSet/>
      <dgm:spPr/>
      <dgm:t>
        <a:bodyPr/>
        <a:lstStyle/>
        <a:p>
          <a:endParaRPr lang="ru-RU"/>
        </a:p>
      </dgm:t>
    </dgm:pt>
    <dgm:pt modelId="{595CBBD3-7C5F-4652-B39C-A2CEA960B062}">
      <dgm:prSet phldrT="[Текст]" custT="1"/>
      <dgm:spPr>
        <a:gradFill flip="none" rotWithShape="0">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2700000" scaled="1"/>
          <a:tileRect/>
        </a:gradFill>
      </dgm:spPr>
      <dgm:t>
        <a:bodyPr/>
        <a:lstStyle/>
        <a:p>
          <a:r>
            <a:rPr lang="ru-RU" sz="2400" dirty="0" smtClean="0">
              <a:solidFill>
                <a:srgbClr val="002060"/>
              </a:solidFill>
            </a:rPr>
            <a:t>Выплаты произведены </a:t>
          </a:r>
          <a:r>
            <a:rPr lang="ru-RU" sz="2400" b="1" dirty="0" smtClean="0">
              <a:solidFill>
                <a:srgbClr val="C00000"/>
              </a:solidFill>
            </a:rPr>
            <a:t>446,3</a:t>
          </a:r>
          <a:r>
            <a:rPr lang="ru-RU" sz="2400" dirty="0" smtClean="0"/>
            <a:t> </a:t>
          </a:r>
          <a:r>
            <a:rPr lang="ru-RU" sz="2400" b="1" dirty="0" smtClean="0">
              <a:solidFill>
                <a:srgbClr val="002060"/>
              </a:solidFill>
            </a:rPr>
            <a:t>тыс. семей </a:t>
          </a:r>
          <a:endParaRPr lang="ru-RU" sz="2400" b="1" dirty="0">
            <a:solidFill>
              <a:srgbClr val="002060"/>
            </a:solidFill>
          </a:endParaRPr>
        </a:p>
      </dgm:t>
    </dgm:pt>
    <dgm:pt modelId="{771A13E9-B834-472A-A5E1-B4C615962DC2}" type="parTrans" cxnId="{627346E4-07E5-432E-B8B8-1FB15771DF56}">
      <dgm:prSet/>
      <dgm:spPr/>
      <dgm:t>
        <a:bodyPr/>
        <a:lstStyle/>
        <a:p>
          <a:endParaRPr lang="ru-RU"/>
        </a:p>
      </dgm:t>
    </dgm:pt>
    <dgm:pt modelId="{B6150D3E-4786-4AC9-9CEE-E81280D903B9}" type="sibTrans" cxnId="{627346E4-07E5-432E-B8B8-1FB15771DF56}">
      <dgm:prSet/>
      <dgm:spPr/>
      <dgm:t>
        <a:bodyPr/>
        <a:lstStyle/>
        <a:p>
          <a:endParaRPr lang="ru-RU"/>
        </a:p>
      </dgm:t>
    </dgm:pt>
    <dgm:pt modelId="{EB694AFB-E3AA-4889-9972-A8908B44957B}" type="pres">
      <dgm:prSet presAssocID="{9E097EB9-D351-48BE-AFDA-0A7B68915E50}" presName="diagram" presStyleCnt="0">
        <dgm:presLayoutVars>
          <dgm:dir/>
          <dgm:resizeHandles val="exact"/>
        </dgm:presLayoutVars>
      </dgm:prSet>
      <dgm:spPr/>
      <dgm:t>
        <a:bodyPr/>
        <a:lstStyle/>
        <a:p>
          <a:endParaRPr lang="ru-RU"/>
        </a:p>
      </dgm:t>
    </dgm:pt>
    <dgm:pt modelId="{77FAE1A9-DA99-47EC-8D6C-4E14E8405AA9}" type="pres">
      <dgm:prSet presAssocID="{1505A849-F449-42BD-8AB6-E19549A2D428}" presName="node" presStyleLbl="node1" presStyleIdx="0" presStyleCnt="4">
        <dgm:presLayoutVars>
          <dgm:bulletEnabled val="1"/>
        </dgm:presLayoutVars>
      </dgm:prSet>
      <dgm:spPr/>
      <dgm:t>
        <a:bodyPr/>
        <a:lstStyle/>
        <a:p>
          <a:endParaRPr lang="ru-RU"/>
        </a:p>
      </dgm:t>
    </dgm:pt>
    <dgm:pt modelId="{37A0AEDA-8A75-4EF9-9985-9BF868BCA02C}" type="pres">
      <dgm:prSet presAssocID="{505AD3FE-901A-4F5D-B74F-FDDCBEDC47DA}" presName="sibTrans" presStyleCnt="0"/>
      <dgm:spPr/>
    </dgm:pt>
    <dgm:pt modelId="{3CAB6BBF-5F01-4728-9E84-D9F551C3CF62}" type="pres">
      <dgm:prSet presAssocID="{D3B2737D-2E97-4DA8-AE1A-D2F158B79178}" presName="node" presStyleLbl="node1" presStyleIdx="1" presStyleCnt="4">
        <dgm:presLayoutVars>
          <dgm:bulletEnabled val="1"/>
        </dgm:presLayoutVars>
      </dgm:prSet>
      <dgm:spPr/>
      <dgm:t>
        <a:bodyPr/>
        <a:lstStyle/>
        <a:p>
          <a:endParaRPr lang="ru-RU"/>
        </a:p>
      </dgm:t>
    </dgm:pt>
    <dgm:pt modelId="{8C2B8819-B236-402B-9078-B8BDAB7EA099}" type="pres">
      <dgm:prSet presAssocID="{6AC8DC66-AFA2-487B-A9C4-FDC5CED73576}" presName="sibTrans" presStyleCnt="0"/>
      <dgm:spPr/>
    </dgm:pt>
    <dgm:pt modelId="{D7F12D54-696B-4C8E-8ED6-7267A760346D}" type="pres">
      <dgm:prSet presAssocID="{E927B293-2AEC-4C9D-9220-748A42E96077}" presName="node" presStyleLbl="node1" presStyleIdx="2" presStyleCnt="4">
        <dgm:presLayoutVars>
          <dgm:bulletEnabled val="1"/>
        </dgm:presLayoutVars>
      </dgm:prSet>
      <dgm:spPr/>
      <dgm:t>
        <a:bodyPr/>
        <a:lstStyle/>
        <a:p>
          <a:endParaRPr lang="ru-RU"/>
        </a:p>
      </dgm:t>
    </dgm:pt>
    <dgm:pt modelId="{8ABA0A44-59B5-47ED-9DAC-293FCEEADD84}" type="pres">
      <dgm:prSet presAssocID="{4406EBCA-C407-4C82-9BC2-B00064401088}" presName="sibTrans" presStyleCnt="0"/>
      <dgm:spPr/>
    </dgm:pt>
    <dgm:pt modelId="{79053EA5-917E-4EB3-9E8F-482E7FD1BA20}" type="pres">
      <dgm:prSet presAssocID="{595CBBD3-7C5F-4652-B39C-A2CEA960B062}" presName="node" presStyleLbl="node1" presStyleIdx="3" presStyleCnt="4">
        <dgm:presLayoutVars>
          <dgm:bulletEnabled val="1"/>
        </dgm:presLayoutVars>
      </dgm:prSet>
      <dgm:spPr/>
      <dgm:t>
        <a:bodyPr/>
        <a:lstStyle/>
        <a:p>
          <a:endParaRPr lang="ru-RU"/>
        </a:p>
      </dgm:t>
    </dgm:pt>
  </dgm:ptLst>
  <dgm:cxnLst>
    <dgm:cxn modelId="{244188C3-F8E7-4924-83C1-8B954C890B8D}" srcId="{9E097EB9-D351-48BE-AFDA-0A7B68915E50}" destId="{1505A849-F449-42BD-8AB6-E19549A2D428}" srcOrd="0" destOrd="0" parTransId="{DF54ECB1-633D-40A0-A6B9-815CC001D008}" sibTransId="{505AD3FE-901A-4F5D-B74F-FDDCBEDC47DA}"/>
    <dgm:cxn modelId="{56C99769-52D4-4CC2-ADC8-5C8BE4BFC150}" type="presOf" srcId="{D3B2737D-2E97-4DA8-AE1A-D2F158B79178}" destId="{3CAB6BBF-5F01-4728-9E84-D9F551C3CF62}" srcOrd="0" destOrd="0" presId="urn:microsoft.com/office/officeart/2005/8/layout/default#4"/>
    <dgm:cxn modelId="{91D0CEA1-223A-4697-B128-ECCA323C5511}" srcId="{9E097EB9-D351-48BE-AFDA-0A7B68915E50}" destId="{D3B2737D-2E97-4DA8-AE1A-D2F158B79178}" srcOrd="1" destOrd="0" parTransId="{DEB69C05-D164-4D34-8FE4-CC3C7C742005}" sibTransId="{6AC8DC66-AFA2-487B-A9C4-FDC5CED73576}"/>
    <dgm:cxn modelId="{EB9031FD-280D-497F-9973-46F119926FE7}" type="presOf" srcId="{1505A849-F449-42BD-8AB6-E19549A2D428}" destId="{77FAE1A9-DA99-47EC-8D6C-4E14E8405AA9}" srcOrd="0" destOrd="0" presId="urn:microsoft.com/office/officeart/2005/8/layout/default#4"/>
    <dgm:cxn modelId="{627346E4-07E5-432E-B8B8-1FB15771DF56}" srcId="{9E097EB9-D351-48BE-AFDA-0A7B68915E50}" destId="{595CBBD3-7C5F-4652-B39C-A2CEA960B062}" srcOrd="3" destOrd="0" parTransId="{771A13E9-B834-472A-A5E1-B4C615962DC2}" sibTransId="{B6150D3E-4786-4AC9-9CEE-E81280D903B9}"/>
    <dgm:cxn modelId="{E4F77F26-9445-4073-98E6-24A9F966FD86}" type="presOf" srcId="{9E097EB9-D351-48BE-AFDA-0A7B68915E50}" destId="{EB694AFB-E3AA-4889-9972-A8908B44957B}" srcOrd="0" destOrd="0" presId="urn:microsoft.com/office/officeart/2005/8/layout/default#4"/>
    <dgm:cxn modelId="{179C608F-11C3-449F-AEC1-E3943AA95011}" srcId="{9E097EB9-D351-48BE-AFDA-0A7B68915E50}" destId="{E927B293-2AEC-4C9D-9220-748A42E96077}" srcOrd="2" destOrd="0" parTransId="{ED72D157-3139-4A19-9C69-A80F939A19C6}" sibTransId="{4406EBCA-C407-4C82-9BC2-B00064401088}"/>
    <dgm:cxn modelId="{927DBCA8-AFA7-4EED-846B-86ABA208318B}" type="presOf" srcId="{595CBBD3-7C5F-4652-B39C-A2CEA960B062}" destId="{79053EA5-917E-4EB3-9E8F-482E7FD1BA20}" srcOrd="0" destOrd="0" presId="urn:microsoft.com/office/officeart/2005/8/layout/default#4"/>
    <dgm:cxn modelId="{BF9B7982-3DCD-4333-8989-1D42CC499590}" type="presOf" srcId="{E927B293-2AEC-4C9D-9220-748A42E96077}" destId="{D7F12D54-696B-4C8E-8ED6-7267A760346D}" srcOrd="0" destOrd="0" presId="urn:microsoft.com/office/officeart/2005/8/layout/default#4"/>
    <dgm:cxn modelId="{6DABEF07-5BC9-43F7-9BC1-93CB7D1BA2CE}" type="presParOf" srcId="{EB694AFB-E3AA-4889-9972-A8908B44957B}" destId="{77FAE1A9-DA99-47EC-8D6C-4E14E8405AA9}" srcOrd="0" destOrd="0" presId="urn:microsoft.com/office/officeart/2005/8/layout/default#4"/>
    <dgm:cxn modelId="{8FEC221A-9628-4D2B-94FC-52832F271247}" type="presParOf" srcId="{EB694AFB-E3AA-4889-9972-A8908B44957B}" destId="{37A0AEDA-8A75-4EF9-9985-9BF868BCA02C}" srcOrd="1" destOrd="0" presId="urn:microsoft.com/office/officeart/2005/8/layout/default#4"/>
    <dgm:cxn modelId="{46731498-40ED-48AD-B651-DD21C4D2F333}" type="presParOf" srcId="{EB694AFB-E3AA-4889-9972-A8908B44957B}" destId="{3CAB6BBF-5F01-4728-9E84-D9F551C3CF62}" srcOrd="2" destOrd="0" presId="urn:microsoft.com/office/officeart/2005/8/layout/default#4"/>
    <dgm:cxn modelId="{B97FF67F-C600-4C96-913D-E90A326D69DB}" type="presParOf" srcId="{EB694AFB-E3AA-4889-9972-A8908B44957B}" destId="{8C2B8819-B236-402B-9078-B8BDAB7EA099}" srcOrd="3" destOrd="0" presId="urn:microsoft.com/office/officeart/2005/8/layout/default#4"/>
    <dgm:cxn modelId="{6300F058-0BAD-46D2-9AA2-BD7E43B2F72D}" type="presParOf" srcId="{EB694AFB-E3AA-4889-9972-A8908B44957B}" destId="{D7F12D54-696B-4C8E-8ED6-7267A760346D}" srcOrd="4" destOrd="0" presId="urn:microsoft.com/office/officeart/2005/8/layout/default#4"/>
    <dgm:cxn modelId="{9EBBE026-27FC-4C1B-BFC5-7029307FE4ED}" type="presParOf" srcId="{EB694AFB-E3AA-4889-9972-A8908B44957B}" destId="{8ABA0A44-59B5-47ED-9DAC-293FCEEADD84}" srcOrd="5" destOrd="0" presId="urn:microsoft.com/office/officeart/2005/8/layout/default#4"/>
    <dgm:cxn modelId="{850E7F71-8F4D-4573-B941-82EEF5BEB0E5}" type="presParOf" srcId="{EB694AFB-E3AA-4889-9972-A8908B44957B}" destId="{79053EA5-917E-4EB3-9E8F-482E7FD1BA20}" srcOrd="6" destOrd="0" presId="urn:microsoft.com/office/officeart/2005/8/layout/defaul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C4257D-94F9-4C71-B5D8-39820BC53F06}">
      <dsp:nvSpPr>
        <dsp:cNvPr id="0" name=""/>
        <dsp:cNvSpPr/>
      </dsp:nvSpPr>
      <dsp:spPr>
        <a:xfrm>
          <a:off x="0" y="1343448"/>
          <a:ext cx="8424936"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B5357E-ED46-4CD1-A40D-03FE962E3CB4}">
      <dsp:nvSpPr>
        <dsp:cNvPr id="0" name=""/>
        <dsp:cNvSpPr/>
      </dsp:nvSpPr>
      <dsp:spPr>
        <a:xfrm>
          <a:off x="421246" y="1136807"/>
          <a:ext cx="5897455" cy="413280"/>
        </a:xfrm>
        <a:prstGeom prst="roundRect">
          <a:avLst/>
        </a:prstGeom>
        <a:solidFill>
          <a:srgbClr val="FFF0D9"/>
        </a:solidFill>
        <a:ln w="12700" cap="flat" cmpd="sng" algn="ctr">
          <a:solidFill>
            <a:schemeClr val="accent1">
              <a:shade val="70000"/>
              <a:satMod val="150000"/>
            </a:schemeClr>
          </a:solidFill>
          <a:prstDash val="solid"/>
        </a:ln>
        <a:effectLst>
          <a:outerShdw blurRad="50800" dist="25000" dir="5400000" rotWithShape="0">
            <a:srgbClr val="000000">
              <a:alpha val="40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22910" tIns="0" rIns="222910" bIns="0" numCol="1" spcCol="1270" anchor="ctr" anchorCtr="0">
          <a:noAutofit/>
        </a:bodyPr>
        <a:lstStyle/>
        <a:p>
          <a:pPr lvl="0" algn="l" defTabSz="622300">
            <a:lnSpc>
              <a:spcPct val="90000"/>
            </a:lnSpc>
            <a:spcBef>
              <a:spcPct val="0"/>
            </a:spcBef>
            <a:spcAft>
              <a:spcPct val="35000"/>
            </a:spcAft>
          </a:pPr>
          <a:r>
            <a:rPr lang="en-US" sz="1400" kern="1200" dirty="0" smtClean="0"/>
            <a:t>I. </a:t>
          </a:r>
          <a:r>
            <a:rPr lang="ru-RU" sz="1400" kern="1200" dirty="0" smtClean="0"/>
            <a:t>Общие сведения                                                                       </a:t>
          </a:r>
          <a:r>
            <a:rPr lang="ru-RU" sz="1500" kern="1200" dirty="0" smtClean="0"/>
            <a:t>6</a:t>
          </a:r>
          <a:endParaRPr lang="ru-RU" sz="1500" kern="1200" dirty="0"/>
        </a:p>
      </dsp:txBody>
      <dsp:txXfrm>
        <a:off x="441421" y="1156982"/>
        <a:ext cx="5857105" cy="372930"/>
      </dsp:txXfrm>
    </dsp:sp>
    <dsp:sp modelId="{19B0E95D-0D51-457C-833A-E9A2EB051141}">
      <dsp:nvSpPr>
        <dsp:cNvPr id="0" name=""/>
        <dsp:cNvSpPr/>
      </dsp:nvSpPr>
      <dsp:spPr>
        <a:xfrm>
          <a:off x="0" y="1978488"/>
          <a:ext cx="8424936"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3D2581-2241-428A-96EC-62A249BFBA0A}">
      <dsp:nvSpPr>
        <dsp:cNvPr id="0" name=""/>
        <dsp:cNvSpPr/>
      </dsp:nvSpPr>
      <dsp:spPr>
        <a:xfrm>
          <a:off x="421246" y="1771848"/>
          <a:ext cx="5897455" cy="413280"/>
        </a:xfrm>
        <a:prstGeom prst="roundRect">
          <a:avLst/>
        </a:prstGeom>
        <a:solidFill>
          <a:srgbClr val="FFF0D9"/>
        </a:solidFill>
        <a:ln w="12700" cap="flat" cmpd="sng" algn="ctr">
          <a:solidFill>
            <a:schemeClr val="accent1">
              <a:shade val="70000"/>
              <a:satMod val="150000"/>
            </a:schemeClr>
          </a:solidFill>
          <a:prstDash val="solid"/>
        </a:ln>
        <a:effectLst>
          <a:outerShdw blurRad="50800" dist="25000" dir="5400000" rotWithShape="0">
            <a:srgbClr val="000000">
              <a:alpha val="40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22910" tIns="0" rIns="222910"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II. </a:t>
          </a:r>
          <a:r>
            <a:rPr lang="ru-RU" sz="1400" kern="1200" dirty="0" smtClean="0"/>
            <a:t>Законодательная деятельность                                       </a:t>
          </a:r>
          <a:r>
            <a:rPr lang="en-US" sz="1400" kern="1200" dirty="0" smtClean="0"/>
            <a:t> </a:t>
          </a:r>
          <a:r>
            <a:rPr lang="ru-RU" sz="1400" kern="1200" dirty="0" smtClean="0"/>
            <a:t>     20</a:t>
          </a:r>
          <a:endParaRPr lang="ru-RU" sz="1400" kern="1200" dirty="0"/>
        </a:p>
      </dsp:txBody>
      <dsp:txXfrm>
        <a:off x="441421" y="1792023"/>
        <a:ext cx="5857105" cy="372930"/>
      </dsp:txXfrm>
    </dsp:sp>
    <dsp:sp modelId="{96BAE984-56F1-4B88-8F3C-1BB24A236424}">
      <dsp:nvSpPr>
        <dsp:cNvPr id="0" name=""/>
        <dsp:cNvSpPr/>
      </dsp:nvSpPr>
      <dsp:spPr>
        <a:xfrm>
          <a:off x="0" y="2613528"/>
          <a:ext cx="8424936"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56074D-A298-4F61-9228-9C0FE3A15F2F}">
      <dsp:nvSpPr>
        <dsp:cNvPr id="0" name=""/>
        <dsp:cNvSpPr/>
      </dsp:nvSpPr>
      <dsp:spPr>
        <a:xfrm>
          <a:off x="421246" y="2406888"/>
          <a:ext cx="5897455" cy="413280"/>
        </a:xfrm>
        <a:prstGeom prst="roundRect">
          <a:avLst/>
        </a:prstGeom>
        <a:solidFill>
          <a:srgbClr val="FFF0D9"/>
        </a:solidFill>
        <a:ln w="12700" cap="flat" cmpd="sng" algn="ctr">
          <a:solidFill>
            <a:schemeClr val="accent1">
              <a:shade val="70000"/>
              <a:satMod val="150000"/>
            </a:schemeClr>
          </a:solidFill>
          <a:prstDash val="solid"/>
        </a:ln>
        <a:effectLst>
          <a:outerShdw blurRad="50800" dist="25000" dir="5400000" rotWithShape="0">
            <a:srgbClr val="000000">
              <a:alpha val="40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22910" tIns="0" rIns="222910"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III. </a:t>
          </a:r>
          <a:r>
            <a:rPr lang="ru-RU" sz="1400" kern="1200" dirty="0" smtClean="0"/>
            <a:t>Парламентский контроль в рамках работы Комитета      </a:t>
          </a:r>
          <a:r>
            <a:rPr lang="ru-RU" sz="1500" kern="1200" dirty="0" smtClean="0"/>
            <a:t>59 </a:t>
          </a:r>
          <a:endParaRPr lang="ru-RU" sz="1500" kern="1200" dirty="0"/>
        </a:p>
      </dsp:txBody>
      <dsp:txXfrm>
        <a:off x="441421" y="2427063"/>
        <a:ext cx="5857105" cy="372930"/>
      </dsp:txXfrm>
    </dsp:sp>
    <dsp:sp modelId="{9B641EEE-D17C-4332-A2CF-C6414B31F333}">
      <dsp:nvSpPr>
        <dsp:cNvPr id="0" name=""/>
        <dsp:cNvSpPr/>
      </dsp:nvSpPr>
      <dsp:spPr>
        <a:xfrm>
          <a:off x="0" y="3248568"/>
          <a:ext cx="8424936"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0EEBCD-B940-497E-8042-E5A54994712C}">
      <dsp:nvSpPr>
        <dsp:cNvPr id="0" name=""/>
        <dsp:cNvSpPr/>
      </dsp:nvSpPr>
      <dsp:spPr>
        <a:xfrm>
          <a:off x="421246" y="3041928"/>
          <a:ext cx="5897455" cy="413280"/>
        </a:xfrm>
        <a:prstGeom prst="roundRect">
          <a:avLst/>
        </a:prstGeom>
        <a:solidFill>
          <a:srgbClr val="FFF0D9"/>
        </a:solidFill>
        <a:ln w="12700" cap="flat" cmpd="sng" algn="ctr">
          <a:solidFill>
            <a:schemeClr val="accent1">
              <a:shade val="70000"/>
              <a:satMod val="150000"/>
            </a:schemeClr>
          </a:solidFill>
          <a:prstDash val="solid"/>
        </a:ln>
        <a:effectLst>
          <a:outerShdw blurRad="50800" dist="25000" dir="5400000" rotWithShape="0">
            <a:srgbClr val="000000">
              <a:alpha val="40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22910" tIns="0" rIns="222910" bIns="0" numCol="1" spcCol="1270" anchor="ctr" anchorCtr="0">
          <a:noAutofit/>
        </a:bodyPr>
        <a:lstStyle/>
        <a:p>
          <a:pPr lvl="0" algn="l" defTabSz="1022350">
            <a:lnSpc>
              <a:spcPct val="90000"/>
            </a:lnSpc>
            <a:spcBef>
              <a:spcPct val="0"/>
            </a:spcBef>
            <a:spcAft>
              <a:spcPct val="35000"/>
            </a:spcAft>
          </a:pPr>
          <a:r>
            <a:rPr lang="en-US" sz="1400" kern="1200" dirty="0" smtClean="0"/>
            <a:t>IV</a:t>
          </a:r>
          <a:r>
            <a:rPr lang="ru-RU" sz="1400" kern="1200" dirty="0" smtClean="0"/>
            <a:t>. Мероприятия                                                                  </a:t>
          </a:r>
          <a:r>
            <a:rPr lang="en-US" sz="1400" kern="1200" dirty="0" smtClean="0"/>
            <a:t> </a:t>
          </a:r>
          <a:r>
            <a:rPr lang="ru-RU" sz="1400" kern="1200" dirty="0" smtClean="0"/>
            <a:t>        </a:t>
          </a:r>
          <a:r>
            <a:rPr lang="ru-RU" sz="1500" kern="1200" dirty="0" smtClean="0"/>
            <a:t>62 </a:t>
          </a:r>
          <a:endParaRPr lang="ru-RU" sz="1500" kern="1200" dirty="0"/>
        </a:p>
      </dsp:txBody>
      <dsp:txXfrm>
        <a:off x="441421" y="3062103"/>
        <a:ext cx="5857105" cy="372930"/>
      </dsp:txXfrm>
    </dsp:sp>
    <dsp:sp modelId="{3D2C3B9A-10D0-4C47-8835-5E4988B8099E}">
      <dsp:nvSpPr>
        <dsp:cNvPr id="0" name=""/>
        <dsp:cNvSpPr/>
      </dsp:nvSpPr>
      <dsp:spPr>
        <a:xfrm>
          <a:off x="0" y="3883608"/>
          <a:ext cx="8424936"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5FC6D2-D7DE-4078-8D1B-99F632938F7B}">
      <dsp:nvSpPr>
        <dsp:cNvPr id="0" name=""/>
        <dsp:cNvSpPr/>
      </dsp:nvSpPr>
      <dsp:spPr>
        <a:xfrm>
          <a:off x="421246" y="3676968"/>
          <a:ext cx="5897455" cy="413280"/>
        </a:xfrm>
        <a:prstGeom prst="roundRect">
          <a:avLst/>
        </a:prstGeom>
        <a:solidFill>
          <a:srgbClr val="FFF0D9"/>
        </a:solidFill>
        <a:ln w="12700" cap="flat" cmpd="sng" algn="ctr">
          <a:solidFill>
            <a:schemeClr val="accent1">
              <a:shade val="70000"/>
              <a:satMod val="150000"/>
            </a:schemeClr>
          </a:solidFill>
          <a:prstDash val="solid"/>
        </a:ln>
        <a:effectLst>
          <a:outerShdw blurRad="50800" dist="25000" dir="5400000" rotWithShape="0">
            <a:srgbClr val="000000">
              <a:alpha val="40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22910" tIns="0" rIns="222910" bIns="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ru-RU" sz="12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r>
            <a:rPr lang="en-US" sz="1400" kern="1200" dirty="0" smtClean="0"/>
            <a:t>V. </a:t>
          </a:r>
          <a:r>
            <a:rPr lang="ru-RU" sz="1400" kern="1200" dirty="0" smtClean="0"/>
            <a:t>Работа с документами и обращениями граждан                 </a:t>
          </a:r>
          <a:r>
            <a:rPr lang="en-US" sz="1400" kern="1200" dirty="0" smtClean="0"/>
            <a:t> </a:t>
          </a:r>
          <a:r>
            <a:rPr lang="ru-RU" sz="1400" kern="1200" dirty="0" smtClean="0"/>
            <a:t>80</a:t>
          </a:r>
          <a:endParaRPr lang="ru-RU" sz="1500" kern="1200" dirty="0" smtClean="0"/>
        </a:p>
        <a:p>
          <a:pPr lvl="0" algn="l" defTabSz="844550">
            <a:lnSpc>
              <a:spcPct val="90000"/>
            </a:lnSpc>
            <a:spcBef>
              <a:spcPct val="0"/>
            </a:spcBef>
            <a:spcAft>
              <a:spcPct val="35000"/>
            </a:spcAft>
          </a:pPr>
          <a:endParaRPr lang="ru-RU" sz="1500" kern="1200" dirty="0"/>
        </a:p>
      </dsp:txBody>
      <dsp:txXfrm>
        <a:off x="441421" y="3697143"/>
        <a:ext cx="5857105" cy="37293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EF0F73-9447-49F9-9EB4-63113643D2CA}">
      <dsp:nvSpPr>
        <dsp:cNvPr id="0" name=""/>
        <dsp:cNvSpPr/>
      </dsp:nvSpPr>
      <dsp:spPr>
        <a:xfrm>
          <a:off x="2862844" y="2569640"/>
          <a:ext cx="1053407" cy="105340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solidFill>
                <a:srgbClr val="002060"/>
              </a:solidFill>
            </a:rPr>
            <a:t>Комитет</a:t>
          </a:r>
          <a:r>
            <a:rPr lang="ru-RU" sz="1300" kern="1200" dirty="0" smtClean="0"/>
            <a:t> </a:t>
          </a:r>
          <a:endParaRPr lang="ru-RU" sz="1300" kern="1200" dirty="0"/>
        </a:p>
      </dsp:txBody>
      <dsp:txXfrm>
        <a:off x="3017112" y="2723908"/>
        <a:ext cx="744871" cy="744871"/>
      </dsp:txXfrm>
    </dsp:sp>
    <dsp:sp modelId="{EF7490AF-45D8-4304-A740-A29C07F4AD3F}">
      <dsp:nvSpPr>
        <dsp:cNvPr id="0" name=""/>
        <dsp:cNvSpPr/>
      </dsp:nvSpPr>
      <dsp:spPr>
        <a:xfrm rot="16200000">
          <a:off x="3058683" y="1832420"/>
          <a:ext cx="661728" cy="263351"/>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a:off x="3098186" y="1924593"/>
        <a:ext cx="582723" cy="158011"/>
      </dsp:txXfrm>
    </dsp:sp>
    <dsp:sp modelId="{4E5C1BB8-EC76-4951-B39C-5EAF51B96A5F}">
      <dsp:nvSpPr>
        <dsp:cNvPr id="0" name=""/>
        <dsp:cNvSpPr/>
      </dsp:nvSpPr>
      <dsp:spPr>
        <a:xfrm>
          <a:off x="2731168" y="4336"/>
          <a:ext cx="1316759" cy="1316759"/>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solidFill>
                <a:srgbClr val="002060"/>
              </a:solidFill>
            </a:rPr>
            <a:t>Президент РФ</a:t>
          </a:r>
          <a:endParaRPr lang="ru-RU" sz="1200" b="1" kern="1200" dirty="0">
            <a:solidFill>
              <a:srgbClr val="002060"/>
            </a:solidFill>
          </a:endParaRPr>
        </a:p>
      </dsp:txBody>
      <dsp:txXfrm>
        <a:off x="2924003" y="197171"/>
        <a:ext cx="931089" cy="931089"/>
      </dsp:txXfrm>
    </dsp:sp>
    <dsp:sp modelId="{72D1422C-CD9D-47EF-876E-BF4847F6BFBA}">
      <dsp:nvSpPr>
        <dsp:cNvPr id="0" name=""/>
        <dsp:cNvSpPr/>
      </dsp:nvSpPr>
      <dsp:spPr>
        <a:xfrm rot="18360000">
          <a:off x="3724202" y="2048660"/>
          <a:ext cx="661728" cy="263351"/>
        </a:xfrm>
        <a:prstGeom prst="rightArrow">
          <a:avLst>
            <a:gd name="adj1" fmla="val 60000"/>
            <a:gd name="adj2" fmla="val 50000"/>
          </a:avLst>
        </a:prstGeom>
        <a:solidFill>
          <a:schemeClr val="accent2">
            <a:hueOff val="-1403928"/>
            <a:satOff val="2366"/>
            <a:lumOff val="-28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a:off x="3740486" y="2133288"/>
        <a:ext cx="582723" cy="158011"/>
      </dsp:txXfrm>
    </dsp:sp>
    <dsp:sp modelId="{65D4B76A-E432-44CC-AD70-36DBD5D21895}">
      <dsp:nvSpPr>
        <dsp:cNvPr id="0" name=""/>
        <dsp:cNvSpPr/>
      </dsp:nvSpPr>
      <dsp:spPr>
        <a:xfrm>
          <a:off x="4161618" y="469117"/>
          <a:ext cx="1316759" cy="1316759"/>
        </a:xfrm>
        <a:prstGeom prst="ellipse">
          <a:avLst/>
        </a:prstGeom>
        <a:solidFill>
          <a:schemeClr val="accent2">
            <a:hueOff val="-1403928"/>
            <a:satOff val="2366"/>
            <a:lumOff val="-28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b="1" kern="1200" dirty="0" smtClean="0">
              <a:solidFill>
                <a:srgbClr val="002060"/>
              </a:solidFill>
            </a:rPr>
            <a:t>Совет</a:t>
          </a:r>
          <a:r>
            <a:rPr lang="ru-RU" sz="700" b="1" kern="1200" dirty="0" smtClean="0">
              <a:solidFill>
                <a:srgbClr val="002060"/>
              </a:solidFill>
            </a:rPr>
            <a:t> </a:t>
          </a:r>
          <a:r>
            <a:rPr lang="ru-RU" sz="1100" b="1" kern="1200" dirty="0" smtClean="0">
              <a:solidFill>
                <a:srgbClr val="002060"/>
              </a:solidFill>
            </a:rPr>
            <a:t>Федерации</a:t>
          </a:r>
          <a:endParaRPr lang="ru-RU" sz="700" b="1" kern="1200" dirty="0">
            <a:solidFill>
              <a:srgbClr val="002060"/>
            </a:solidFill>
          </a:endParaRPr>
        </a:p>
      </dsp:txBody>
      <dsp:txXfrm>
        <a:off x="4354453" y="661952"/>
        <a:ext cx="931089" cy="931089"/>
      </dsp:txXfrm>
    </dsp:sp>
    <dsp:sp modelId="{4C5C44C6-78E4-4A30-B2FD-1E3237AE4DB8}">
      <dsp:nvSpPr>
        <dsp:cNvPr id="0" name=""/>
        <dsp:cNvSpPr/>
      </dsp:nvSpPr>
      <dsp:spPr>
        <a:xfrm rot="20520000">
          <a:off x="4135515" y="2614784"/>
          <a:ext cx="661728" cy="263351"/>
        </a:xfrm>
        <a:prstGeom prst="rightArrow">
          <a:avLst>
            <a:gd name="adj1" fmla="val 60000"/>
            <a:gd name="adj2" fmla="val 50000"/>
          </a:avLst>
        </a:prstGeom>
        <a:solidFill>
          <a:schemeClr val="accent2">
            <a:hueOff val="-2807857"/>
            <a:satOff val="4733"/>
            <a:lumOff val="-579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a:off x="4137448" y="2679661"/>
        <a:ext cx="582723" cy="158011"/>
      </dsp:txXfrm>
    </dsp:sp>
    <dsp:sp modelId="{68A18343-1677-4942-A686-132831AED494}">
      <dsp:nvSpPr>
        <dsp:cNvPr id="0" name=""/>
        <dsp:cNvSpPr/>
      </dsp:nvSpPr>
      <dsp:spPr>
        <a:xfrm>
          <a:off x="5045685" y="1685931"/>
          <a:ext cx="1316759" cy="1316759"/>
        </a:xfrm>
        <a:prstGeom prst="ellipse">
          <a:avLst/>
        </a:prstGeom>
        <a:solidFill>
          <a:schemeClr val="accent2">
            <a:hueOff val="-2807857"/>
            <a:satOff val="4733"/>
            <a:lumOff val="-57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solidFill>
                <a:srgbClr val="002060"/>
              </a:solidFill>
            </a:rPr>
            <a:t>Комитеты ГД</a:t>
          </a:r>
          <a:endParaRPr lang="ru-RU" sz="1200" b="1" kern="1200" dirty="0">
            <a:solidFill>
              <a:srgbClr val="002060"/>
            </a:solidFill>
          </a:endParaRPr>
        </a:p>
      </dsp:txBody>
      <dsp:txXfrm>
        <a:off x="5238520" y="1878766"/>
        <a:ext cx="931089" cy="931089"/>
      </dsp:txXfrm>
    </dsp:sp>
    <dsp:sp modelId="{CE69BD70-F324-4952-AE30-EA64C7A508AF}">
      <dsp:nvSpPr>
        <dsp:cNvPr id="0" name=""/>
        <dsp:cNvSpPr/>
      </dsp:nvSpPr>
      <dsp:spPr>
        <a:xfrm rot="1080000">
          <a:off x="4135515" y="3314551"/>
          <a:ext cx="661728" cy="263351"/>
        </a:xfrm>
        <a:prstGeom prst="rightArrow">
          <a:avLst>
            <a:gd name="adj1" fmla="val 60000"/>
            <a:gd name="adj2" fmla="val 50000"/>
          </a:avLst>
        </a:prstGeom>
        <a:solidFill>
          <a:schemeClr val="accent2">
            <a:hueOff val="-4211785"/>
            <a:satOff val="7099"/>
            <a:lumOff val="-86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a:off x="4137448" y="3355014"/>
        <a:ext cx="582723" cy="158011"/>
      </dsp:txXfrm>
    </dsp:sp>
    <dsp:sp modelId="{614C458F-8247-4C72-8456-965BB2BC1F26}">
      <dsp:nvSpPr>
        <dsp:cNvPr id="0" name=""/>
        <dsp:cNvSpPr/>
      </dsp:nvSpPr>
      <dsp:spPr>
        <a:xfrm>
          <a:off x="5045685" y="3189996"/>
          <a:ext cx="1316759" cy="1316759"/>
        </a:xfrm>
        <a:prstGeom prst="ellipse">
          <a:avLst/>
        </a:prstGeom>
        <a:solidFill>
          <a:schemeClr val="accent2">
            <a:hueOff val="-4211785"/>
            <a:satOff val="7099"/>
            <a:lumOff val="-8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solidFill>
                <a:srgbClr val="002060"/>
              </a:solidFill>
            </a:rPr>
            <a:t>ФОИВ,</a:t>
          </a:r>
        </a:p>
        <a:p>
          <a:pPr lvl="0" algn="ctr" defTabSz="533400">
            <a:lnSpc>
              <a:spcPct val="90000"/>
            </a:lnSpc>
            <a:spcBef>
              <a:spcPct val="0"/>
            </a:spcBef>
            <a:spcAft>
              <a:spcPct val="35000"/>
            </a:spcAft>
          </a:pPr>
          <a:r>
            <a:rPr lang="ru-RU" sz="1200" b="1" kern="1200" dirty="0" smtClean="0">
              <a:solidFill>
                <a:srgbClr val="002060"/>
              </a:solidFill>
            </a:rPr>
            <a:t>иные </a:t>
          </a:r>
        </a:p>
        <a:p>
          <a:pPr lvl="0" algn="ctr" defTabSz="533400">
            <a:lnSpc>
              <a:spcPct val="90000"/>
            </a:lnSpc>
            <a:spcBef>
              <a:spcPct val="0"/>
            </a:spcBef>
            <a:spcAft>
              <a:spcPct val="35000"/>
            </a:spcAft>
          </a:pPr>
          <a:r>
            <a:rPr lang="ru-RU" sz="1200" b="1" kern="1200" dirty="0" smtClean="0">
              <a:solidFill>
                <a:srgbClr val="002060"/>
              </a:solidFill>
            </a:rPr>
            <a:t>госорганы</a:t>
          </a:r>
        </a:p>
        <a:p>
          <a:pPr lvl="0" algn="ctr" defTabSz="533400">
            <a:lnSpc>
              <a:spcPct val="90000"/>
            </a:lnSpc>
            <a:spcBef>
              <a:spcPct val="0"/>
            </a:spcBef>
            <a:spcAft>
              <a:spcPct val="35000"/>
            </a:spcAft>
          </a:pPr>
          <a:endParaRPr lang="ru-RU" sz="1200" b="1" kern="1200" dirty="0">
            <a:solidFill>
              <a:srgbClr val="002060"/>
            </a:solidFill>
          </a:endParaRPr>
        </a:p>
      </dsp:txBody>
      <dsp:txXfrm>
        <a:off x="5238520" y="3382831"/>
        <a:ext cx="931089" cy="931089"/>
      </dsp:txXfrm>
    </dsp:sp>
    <dsp:sp modelId="{27B6F12F-F10F-43A6-BEAD-C4AAAEEE1A01}">
      <dsp:nvSpPr>
        <dsp:cNvPr id="0" name=""/>
        <dsp:cNvSpPr/>
      </dsp:nvSpPr>
      <dsp:spPr>
        <a:xfrm rot="3240000">
          <a:off x="3724202" y="3880675"/>
          <a:ext cx="661728" cy="263351"/>
        </a:xfrm>
        <a:prstGeom prst="rightArrow">
          <a:avLst>
            <a:gd name="adj1" fmla="val 60000"/>
            <a:gd name="adj2" fmla="val 50000"/>
          </a:avLst>
        </a:prstGeom>
        <a:solidFill>
          <a:schemeClr val="accent2">
            <a:hueOff val="-5615713"/>
            <a:satOff val="9465"/>
            <a:lumOff val="-115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a:off x="3740486" y="3901387"/>
        <a:ext cx="582723" cy="158011"/>
      </dsp:txXfrm>
    </dsp:sp>
    <dsp:sp modelId="{10717244-36F8-4881-B160-C96433977399}">
      <dsp:nvSpPr>
        <dsp:cNvPr id="0" name=""/>
        <dsp:cNvSpPr/>
      </dsp:nvSpPr>
      <dsp:spPr>
        <a:xfrm>
          <a:off x="4161618" y="4406810"/>
          <a:ext cx="1316759" cy="1316759"/>
        </a:xfrm>
        <a:prstGeom prst="ellipse">
          <a:avLst/>
        </a:prstGeom>
        <a:solidFill>
          <a:schemeClr val="accent2">
            <a:hueOff val="-5615713"/>
            <a:satOff val="9465"/>
            <a:lumOff val="-1159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ru-RU" sz="700" b="1" kern="1200" dirty="0" smtClean="0">
              <a:solidFill>
                <a:srgbClr val="002060"/>
              </a:solidFill>
            </a:rPr>
            <a:t>Уполномоченный  при Президенте РФ по правам ребенка</a:t>
          </a:r>
          <a:endParaRPr lang="ru-RU" sz="700" b="1" kern="1200" dirty="0">
            <a:solidFill>
              <a:srgbClr val="002060"/>
            </a:solidFill>
          </a:endParaRPr>
        </a:p>
      </dsp:txBody>
      <dsp:txXfrm>
        <a:off x="4354453" y="4599645"/>
        <a:ext cx="931089" cy="931089"/>
      </dsp:txXfrm>
    </dsp:sp>
    <dsp:sp modelId="{95FAEA96-7A15-49E2-AA1E-D45EC0DDC472}">
      <dsp:nvSpPr>
        <dsp:cNvPr id="0" name=""/>
        <dsp:cNvSpPr/>
      </dsp:nvSpPr>
      <dsp:spPr>
        <a:xfrm rot="5400000">
          <a:off x="3058683" y="4096915"/>
          <a:ext cx="661728" cy="263351"/>
        </a:xfrm>
        <a:prstGeom prst="rightArrow">
          <a:avLst>
            <a:gd name="adj1" fmla="val 60000"/>
            <a:gd name="adj2" fmla="val 50000"/>
          </a:avLst>
        </a:prstGeom>
        <a:solidFill>
          <a:schemeClr val="accent2">
            <a:hueOff val="-7019642"/>
            <a:satOff val="11832"/>
            <a:lumOff val="-144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a:off x="3098186" y="4110083"/>
        <a:ext cx="582723" cy="158011"/>
      </dsp:txXfrm>
    </dsp:sp>
    <dsp:sp modelId="{03108832-782B-44D0-BC6F-B409F0CB1E32}">
      <dsp:nvSpPr>
        <dsp:cNvPr id="0" name=""/>
        <dsp:cNvSpPr/>
      </dsp:nvSpPr>
      <dsp:spPr>
        <a:xfrm>
          <a:off x="2731168" y="4871592"/>
          <a:ext cx="1316759" cy="1316759"/>
        </a:xfrm>
        <a:prstGeom prst="ellipse">
          <a:avLst/>
        </a:prstGeom>
        <a:solidFill>
          <a:schemeClr val="accent2">
            <a:hueOff val="-7019642"/>
            <a:satOff val="11832"/>
            <a:lumOff val="-144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kern="1200" dirty="0" smtClean="0">
              <a:solidFill>
                <a:srgbClr val="002060"/>
              </a:solidFill>
            </a:rPr>
            <a:t>Счетная палата РФ</a:t>
          </a:r>
          <a:endParaRPr lang="ru-RU" sz="1200" kern="1200" dirty="0">
            <a:solidFill>
              <a:srgbClr val="002060"/>
            </a:solidFill>
          </a:endParaRPr>
        </a:p>
      </dsp:txBody>
      <dsp:txXfrm>
        <a:off x="2924003" y="5064427"/>
        <a:ext cx="931089" cy="931089"/>
      </dsp:txXfrm>
    </dsp:sp>
    <dsp:sp modelId="{CACCB2FF-3B89-4505-8AE2-F73D67D042DE}">
      <dsp:nvSpPr>
        <dsp:cNvPr id="0" name=""/>
        <dsp:cNvSpPr/>
      </dsp:nvSpPr>
      <dsp:spPr>
        <a:xfrm rot="7560000">
          <a:off x="2393165" y="3880675"/>
          <a:ext cx="661728" cy="263351"/>
        </a:xfrm>
        <a:prstGeom prst="rightArrow">
          <a:avLst>
            <a:gd name="adj1" fmla="val 60000"/>
            <a:gd name="adj2" fmla="val 50000"/>
          </a:avLst>
        </a:prstGeom>
        <a:solidFill>
          <a:schemeClr val="accent2">
            <a:hueOff val="-8423570"/>
            <a:satOff val="14198"/>
            <a:lumOff val="-173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rot="10800000">
        <a:off x="2455886" y="3901387"/>
        <a:ext cx="582723" cy="158011"/>
      </dsp:txXfrm>
    </dsp:sp>
    <dsp:sp modelId="{81999B7C-CC43-4827-8C60-5497F9A3C235}">
      <dsp:nvSpPr>
        <dsp:cNvPr id="0" name=""/>
        <dsp:cNvSpPr/>
      </dsp:nvSpPr>
      <dsp:spPr>
        <a:xfrm>
          <a:off x="1300717" y="4406810"/>
          <a:ext cx="1316759" cy="1316759"/>
        </a:xfrm>
        <a:prstGeom prst="ellipse">
          <a:avLst/>
        </a:prstGeom>
        <a:solidFill>
          <a:schemeClr val="accent2">
            <a:hueOff val="-8423570"/>
            <a:satOff val="14198"/>
            <a:lumOff val="-173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ru-RU" sz="1000" kern="1200" dirty="0" smtClean="0">
              <a:solidFill>
                <a:srgbClr val="002060"/>
              </a:solidFill>
            </a:rPr>
            <a:t>Общественная палата РФ</a:t>
          </a:r>
          <a:endParaRPr lang="ru-RU" sz="1000" kern="1200" dirty="0">
            <a:solidFill>
              <a:srgbClr val="002060"/>
            </a:solidFill>
          </a:endParaRPr>
        </a:p>
      </dsp:txBody>
      <dsp:txXfrm>
        <a:off x="1493552" y="4599645"/>
        <a:ext cx="931089" cy="931089"/>
      </dsp:txXfrm>
    </dsp:sp>
    <dsp:sp modelId="{014F1417-6439-42F6-8FB1-E625970CE69E}">
      <dsp:nvSpPr>
        <dsp:cNvPr id="0" name=""/>
        <dsp:cNvSpPr/>
      </dsp:nvSpPr>
      <dsp:spPr>
        <a:xfrm rot="9720000">
          <a:off x="1981852" y="3314551"/>
          <a:ext cx="661728" cy="263351"/>
        </a:xfrm>
        <a:prstGeom prst="rightArrow">
          <a:avLst>
            <a:gd name="adj1" fmla="val 60000"/>
            <a:gd name="adj2" fmla="val 50000"/>
          </a:avLst>
        </a:prstGeom>
        <a:solidFill>
          <a:schemeClr val="accent2">
            <a:hueOff val="-9827498"/>
            <a:satOff val="16564"/>
            <a:lumOff val="-2028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rot="10800000">
        <a:off x="2058924" y="3355014"/>
        <a:ext cx="582723" cy="158011"/>
      </dsp:txXfrm>
    </dsp:sp>
    <dsp:sp modelId="{1EF820B4-B67C-40BF-BDD3-52E49D25F33C}">
      <dsp:nvSpPr>
        <dsp:cNvPr id="0" name=""/>
        <dsp:cNvSpPr/>
      </dsp:nvSpPr>
      <dsp:spPr>
        <a:xfrm>
          <a:off x="416650" y="3189996"/>
          <a:ext cx="1316759" cy="1316759"/>
        </a:xfrm>
        <a:prstGeom prst="ellipse">
          <a:avLst/>
        </a:prstGeom>
        <a:solidFill>
          <a:schemeClr val="accent2">
            <a:hueOff val="-9827498"/>
            <a:satOff val="16564"/>
            <a:lumOff val="-202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ru-RU" sz="1100" b="1" kern="1200" dirty="0" smtClean="0">
              <a:solidFill>
                <a:srgbClr val="002060"/>
              </a:solidFill>
            </a:rPr>
            <a:t>Избиратели</a:t>
          </a:r>
          <a:endParaRPr lang="ru-RU" sz="1100" b="1" kern="1200" dirty="0">
            <a:solidFill>
              <a:srgbClr val="002060"/>
            </a:solidFill>
          </a:endParaRPr>
        </a:p>
      </dsp:txBody>
      <dsp:txXfrm>
        <a:off x="609485" y="3382831"/>
        <a:ext cx="931089" cy="931089"/>
      </dsp:txXfrm>
    </dsp:sp>
    <dsp:sp modelId="{A8D64032-B056-484B-9F52-9BD4CE46734C}">
      <dsp:nvSpPr>
        <dsp:cNvPr id="0" name=""/>
        <dsp:cNvSpPr/>
      </dsp:nvSpPr>
      <dsp:spPr>
        <a:xfrm rot="11880000">
          <a:off x="1981852" y="2614784"/>
          <a:ext cx="661728" cy="263351"/>
        </a:xfrm>
        <a:prstGeom prst="rightArrow">
          <a:avLst>
            <a:gd name="adj1" fmla="val 60000"/>
            <a:gd name="adj2" fmla="val 50000"/>
          </a:avLst>
        </a:prstGeom>
        <a:solidFill>
          <a:schemeClr val="accent2">
            <a:hueOff val="-11231427"/>
            <a:satOff val="18931"/>
            <a:lumOff val="-2318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rot="10800000">
        <a:off x="2058924" y="2679661"/>
        <a:ext cx="582723" cy="158011"/>
      </dsp:txXfrm>
    </dsp:sp>
    <dsp:sp modelId="{DF106F56-308C-46DF-AC9C-431E743DE302}">
      <dsp:nvSpPr>
        <dsp:cNvPr id="0" name=""/>
        <dsp:cNvSpPr/>
      </dsp:nvSpPr>
      <dsp:spPr>
        <a:xfrm>
          <a:off x="416650" y="1685931"/>
          <a:ext cx="1316759" cy="1316759"/>
        </a:xfrm>
        <a:prstGeom prst="ellipse">
          <a:avLst/>
        </a:prstGeom>
        <a:solidFill>
          <a:schemeClr val="accent2">
            <a:hueOff val="-11231427"/>
            <a:satOff val="18931"/>
            <a:lumOff val="-231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ru-RU" sz="800" b="1" kern="1200" dirty="0" smtClean="0">
              <a:solidFill>
                <a:srgbClr val="002060"/>
              </a:solidFill>
            </a:rPr>
            <a:t>Общественные</a:t>
          </a:r>
          <a:r>
            <a:rPr lang="ru-RU" sz="900" b="1" kern="1200" dirty="0" smtClean="0">
              <a:solidFill>
                <a:srgbClr val="002060"/>
              </a:solidFill>
            </a:rPr>
            <a:t> организации</a:t>
          </a:r>
          <a:endParaRPr lang="ru-RU" sz="900" b="1" kern="1200" dirty="0">
            <a:solidFill>
              <a:srgbClr val="002060"/>
            </a:solidFill>
          </a:endParaRPr>
        </a:p>
      </dsp:txBody>
      <dsp:txXfrm>
        <a:off x="609485" y="1878766"/>
        <a:ext cx="931089" cy="931089"/>
      </dsp:txXfrm>
    </dsp:sp>
    <dsp:sp modelId="{DE8063A7-0870-4F07-A2B1-EA9A40698DDB}">
      <dsp:nvSpPr>
        <dsp:cNvPr id="0" name=""/>
        <dsp:cNvSpPr/>
      </dsp:nvSpPr>
      <dsp:spPr>
        <a:xfrm rot="14040000">
          <a:off x="2393165" y="2048660"/>
          <a:ext cx="661728" cy="263351"/>
        </a:xfrm>
        <a:prstGeom prst="rightArrow">
          <a:avLst>
            <a:gd name="adj1" fmla="val 60000"/>
            <a:gd name="adj2" fmla="val 50000"/>
          </a:avLst>
        </a:prstGeom>
        <a:solidFill>
          <a:schemeClr val="accent2">
            <a:hueOff val="-12635355"/>
            <a:satOff val="21297"/>
            <a:lumOff val="-2607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dirty="0"/>
        </a:p>
      </dsp:txBody>
      <dsp:txXfrm rot="10800000">
        <a:off x="2455886" y="2133288"/>
        <a:ext cx="582723" cy="158011"/>
      </dsp:txXfrm>
    </dsp:sp>
    <dsp:sp modelId="{B078D1CC-F34C-47D3-8E08-1110A2BF9FDA}">
      <dsp:nvSpPr>
        <dsp:cNvPr id="0" name=""/>
        <dsp:cNvSpPr/>
      </dsp:nvSpPr>
      <dsp:spPr>
        <a:xfrm>
          <a:off x="1300717" y="469117"/>
          <a:ext cx="1316759" cy="1316759"/>
        </a:xfrm>
        <a:prstGeom prst="ellipse">
          <a:avLst/>
        </a:prstGeom>
        <a:solidFill>
          <a:schemeClr val="accent2">
            <a:hueOff val="-12635355"/>
            <a:satOff val="21297"/>
            <a:lumOff val="-26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ru-RU" sz="1200" b="1" kern="1200" dirty="0" smtClean="0">
              <a:solidFill>
                <a:srgbClr val="002060"/>
              </a:solidFill>
            </a:rPr>
            <a:t>Субъекты РФ</a:t>
          </a:r>
          <a:endParaRPr lang="ru-RU" sz="1200" b="1" kern="1200" dirty="0">
            <a:solidFill>
              <a:srgbClr val="002060"/>
            </a:solidFill>
          </a:endParaRPr>
        </a:p>
      </dsp:txBody>
      <dsp:txXfrm>
        <a:off x="1493552" y="661952"/>
        <a:ext cx="931089" cy="931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09B716-120A-4D87-AB56-E6EB100C5B11}">
      <dsp:nvSpPr>
        <dsp:cNvPr id="0" name=""/>
        <dsp:cNvSpPr/>
      </dsp:nvSpPr>
      <dsp:spPr>
        <a:xfrm>
          <a:off x="0" y="606"/>
          <a:ext cx="2768750" cy="1986935"/>
        </a:xfrm>
        <a:prstGeom prst="roundRect">
          <a:avLst>
            <a:gd name="adj" fmla="val 10000"/>
          </a:avLst>
        </a:prstGeom>
        <a:solidFill>
          <a:schemeClr val="accent4">
            <a:lumMod val="20000"/>
            <a:lumOff val="80000"/>
          </a:schemeClr>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ru-RU" sz="1300" b="1" kern="1200" dirty="0" smtClean="0"/>
            <a:t>ЭКСПЕРТНЫЙ СОВЕТ  </a:t>
          </a:r>
          <a:r>
            <a:rPr lang="ru-RU" sz="1300" kern="1200" dirty="0" smtClean="0"/>
            <a:t>при Комитете по вопросам семьи, женщин и детей</a:t>
          </a:r>
        </a:p>
        <a:p>
          <a:pPr lvl="0" algn="ctr" defTabSz="577850">
            <a:lnSpc>
              <a:spcPct val="90000"/>
            </a:lnSpc>
            <a:spcBef>
              <a:spcPct val="0"/>
            </a:spcBef>
            <a:spcAft>
              <a:spcPct val="35000"/>
            </a:spcAft>
          </a:pPr>
          <a:r>
            <a:rPr lang="ru-RU" sz="1300" kern="1200" dirty="0" smtClean="0"/>
            <a:t>(70 экспертов и специалистов   в сфере защиты прав семьи          и детей, представители религиозных и общественных организаций)</a:t>
          </a:r>
          <a:endParaRPr lang="ru-RU" sz="1300" kern="1200" dirty="0"/>
        </a:p>
      </dsp:txBody>
      <dsp:txXfrm>
        <a:off x="58195" y="58801"/>
        <a:ext cx="2652360" cy="1870545"/>
      </dsp:txXfrm>
    </dsp:sp>
    <dsp:sp modelId="{098D44F0-AF9B-4C9D-8B1B-E93EAE5FBBE3}">
      <dsp:nvSpPr>
        <dsp:cNvPr id="0" name=""/>
        <dsp:cNvSpPr/>
      </dsp:nvSpPr>
      <dsp:spPr>
        <a:xfrm rot="5400000">
          <a:off x="1011824" y="2037215"/>
          <a:ext cx="745100" cy="894120"/>
        </a:xfrm>
        <a:prstGeom prst="rightArrow">
          <a:avLst>
            <a:gd name="adj1" fmla="val 60000"/>
            <a:gd name="adj2" fmla="val 50000"/>
          </a:avLst>
        </a:prstGeom>
        <a:solidFill>
          <a:srgbClr val="FFFF93"/>
        </a:solidFill>
        <a:ln>
          <a:noFill/>
        </a:ln>
        <a:effectLst>
          <a:outerShdw blurRad="50800" dist="25000" dir="5400000" rotWithShape="0">
            <a:srgbClr val="000000">
              <a:alpha val="40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dirty="0"/>
        </a:p>
      </dsp:txBody>
      <dsp:txXfrm rot="-5400000">
        <a:off x="1116138" y="2111725"/>
        <a:ext cx="536472" cy="521570"/>
      </dsp:txXfrm>
    </dsp:sp>
    <dsp:sp modelId="{4EB08D86-5580-4614-85B3-245222BA197D}">
      <dsp:nvSpPr>
        <dsp:cNvPr id="0" name=""/>
        <dsp:cNvSpPr/>
      </dsp:nvSpPr>
      <dsp:spPr>
        <a:xfrm>
          <a:off x="0" y="2981009"/>
          <a:ext cx="2768750" cy="1986935"/>
        </a:xfrm>
        <a:prstGeom prst="roundRect">
          <a:avLst>
            <a:gd name="adj" fmla="val 10000"/>
          </a:avLst>
        </a:prstGeom>
        <a:solidFill>
          <a:schemeClr val="accent4">
            <a:lumMod val="40000"/>
            <a:lumOff val="60000"/>
          </a:schemeClr>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ru-RU" sz="1300" kern="1200" dirty="0" smtClean="0"/>
            <a:t>Подготовка</a:t>
          </a:r>
        </a:p>
        <a:p>
          <a:pPr lvl="0" algn="ctr" defTabSz="577850">
            <a:lnSpc>
              <a:spcPct val="90000"/>
            </a:lnSpc>
            <a:spcBef>
              <a:spcPct val="0"/>
            </a:spcBef>
            <a:spcAft>
              <a:spcPct val="35000"/>
            </a:spcAft>
          </a:pPr>
          <a:r>
            <a:rPr lang="ru-RU" sz="1300" b="1" kern="1200" dirty="0" smtClean="0"/>
            <a:t>ЭКСПЕРТНЫХ ЗАКЛЮЧЕНИЙ</a:t>
          </a:r>
        </a:p>
        <a:p>
          <a:pPr lvl="0" algn="ctr" defTabSz="577850">
            <a:lnSpc>
              <a:spcPct val="90000"/>
            </a:lnSpc>
            <a:spcBef>
              <a:spcPct val="0"/>
            </a:spcBef>
            <a:spcAft>
              <a:spcPct val="35000"/>
            </a:spcAft>
          </a:pPr>
          <a:r>
            <a:rPr lang="ru-RU" sz="1300" kern="1200" dirty="0" smtClean="0"/>
            <a:t>по профилю деятельности Комитета, в том числе по проектам федеральных законов</a:t>
          </a:r>
        </a:p>
        <a:p>
          <a:pPr lvl="0" algn="ctr" defTabSz="577850">
            <a:lnSpc>
              <a:spcPct val="90000"/>
            </a:lnSpc>
            <a:spcBef>
              <a:spcPct val="0"/>
            </a:spcBef>
            <a:spcAft>
              <a:spcPct val="35000"/>
            </a:spcAft>
          </a:pPr>
          <a:r>
            <a:rPr lang="ru-RU" sz="1300" kern="1200" dirty="0" smtClean="0"/>
            <a:t>Участие в мероприятиях Комитета </a:t>
          </a:r>
          <a:endParaRPr lang="ru-RU" sz="1300" kern="1200" dirty="0"/>
        </a:p>
      </dsp:txBody>
      <dsp:txXfrm>
        <a:off x="58195" y="3039204"/>
        <a:ext cx="2652360" cy="18705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34F80-4012-40C6-8392-651BADC09CA0}">
      <dsp:nvSpPr>
        <dsp:cNvPr id="0" name=""/>
        <dsp:cNvSpPr/>
      </dsp:nvSpPr>
      <dsp:spPr>
        <a:xfrm>
          <a:off x="2288585" y="2628291"/>
          <a:ext cx="591742" cy="2176944"/>
        </a:xfrm>
        <a:custGeom>
          <a:avLst/>
          <a:gdLst/>
          <a:ahLst/>
          <a:cxnLst/>
          <a:rect l="0" t="0" r="0" b="0"/>
          <a:pathLst>
            <a:path>
              <a:moveTo>
                <a:pt x="0" y="0"/>
              </a:moveTo>
              <a:lnTo>
                <a:pt x="295871" y="0"/>
              </a:lnTo>
              <a:lnTo>
                <a:pt x="295871" y="2176944"/>
              </a:lnTo>
              <a:lnTo>
                <a:pt x="591742" y="21769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ru-RU" sz="800" kern="1200" dirty="0"/>
        </a:p>
      </dsp:txBody>
      <dsp:txXfrm>
        <a:off x="2528057" y="3660365"/>
        <a:ext cx="112796" cy="112796"/>
      </dsp:txXfrm>
    </dsp:sp>
    <dsp:sp modelId="{F31D2500-431D-4200-8A42-D3A2236752F9}">
      <dsp:nvSpPr>
        <dsp:cNvPr id="0" name=""/>
        <dsp:cNvSpPr/>
      </dsp:nvSpPr>
      <dsp:spPr>
        <a:xfrm>
          <a:off x="2288585" y="2628291"/>
          <a:ext cx="574562" cy="1094822"/>
        </a:xfrm>
        <a:custGeom>
          <a:avLst/>
          <a:gdLst/>
          <a:ahLst/>
          <a:cxnLst/>
          <a:rect l="0" t="0" r="0" b="0"/>
          <a:pathLst>
            <a:path>
              <a:moveTo>
                <a:pt x="0" y="0"/>
              </a:moveTo>
              <a:lnTo>
                <a:pt x="287281" y="0"/>
              </a:lnTo>
              <a:lnTo>
                <a:pt x="287281" y="1094822"/>
              </a:lnTo>
              <a:lnTo>
                <a:pt x="574562" y="10948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544955" y="3144792"/>
        <a:ext cx="61821" cy="61821"/>
      </dsp:txXfrm>
    </dsp:sp>
    <dsp:sp modelId="{1C44756E-30D3-4A81-A8BC-97B70C92F7EF}">
      <dsp:nvSpPr>
        <dsp:cNvPr id="0" name=""/>
        <dsp:cNvSpPr/>
      </dsp:nvSpPr>
      <dsp:spPr>
        <a:xfrm>
          <a:off x="2288585" y="2582572"/>
          <a:ext cx="574562" cy="91440"/>
        </a:xfrm>
        <a:custGeom>
          <a:avLst/>
          <a:gdLst/>
          <a:ahLst/>
          <a:cxnLst/>
          <a:rect l="0" t="0" r="0" b="0"/>
          <a:pathLst>
            <a:path>
              <a:moveTo>
                <a:pt x="0" y="45720"/>
              </a:moveTo>
              <a:lnTo>
                <a:pt x="574562"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561502" y="2613927"/>
        <a:ext cx="28728" cy="28728"/>
      </dsp:txXfrm>
    </dsp:sp>
    <dsp:sp modelId="{1D9E2D16-C41A-42E0-908B-DDF1F296C31F}">
      <dsp:nvSpPr>
        <dsp:cNvPr id="0" name=""/>
        <dsp:cNvSpPr/>
      </dsp:nvSpPr>
      <dsp:spPr>
        <a:xfrm>
          <a:off x="2288585" y="1533469"/>
          <a:ext cx="574562" cy="1094822"/>
        </a:xfrm>
        <a:custGeom>
          <a:avLst/>
          <a:gdLst/>
          <a:ahLst/>
          <a:cxnLst/>
          <a:rect l="0" t="0" r="0" b="0"/>
          <a:pathLst>
            <a:path>
              <a:moveTo>
                <a:pt x="0" y="1094822"/>
              </a:moveTo>
              <a:lnTo>
                <a:pt x="287281" y="1094822"/>
              </a:lnTo>
              <a:lnTo>
                <a:pt x="287281" y="0"/>
              </a:lnTo>
              <a:lnTo>
                <a:pt x="57456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544955" y="2049970"/>
        <a:ext cx="61821" cy="61821"/>
      </dsp:txXfrm>
    </dsp:sp>
    <dsp:sp modelId="{D442D547-819C-4DE3-A8AA-F6CC383E3304}">
      <dsp:nvSpPr>
        <dsp:cNvPr id="0" name=""/>
        <dsp:cNvSpPr/>
      </dsp:nvSpPr>
      <dsp:spPr>
        <a:xfrm>
          <a:off x="2288585" y="438647"/>
          <a:ext cx="574562" cy="2189644"/>
        </a:xfrm>
        <a:custGeom>
          <a:avLst/>
          <a:gdLst/>
          <a:ahLst/>
          <a:cxnLst/>
          <a:rect l="0" t="0" r="0" b="0"/>
          <a:pathLst>
            <a:path>
              <a:moveTo>
                <a:pt x="0" y="2189644"/>
              </a:moveTo>
              <a:lnTo>
                <a:pt x="287281" y="2189644"/>
              </a:lnTo>
              <a:lnTo>
                <a:pt x="287281" y="0"/>
              </a:lnTo>
              <a:lnTo>
                <a:pt x="57456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ru-RU" sz="800" kern="1200" dirty="0"/>
        </a:p>
      </dsp:txBody>
      <dsp:txXfrm>
        <a:off x="2519272" y="1476875"/>
        <a:ext cx="113188" cy="113188"/>
      </dsp:txXfrm>
    </dsp:sp>
    <dsp:sp modelId="{1FEC0A94-744F-4428-815F-787DF78E9661}">
      <dsp:nvSpPr>
        <dsp:cNvPr id="0" name=""/>
        <dsp:cNvSpPr/>
      </dsp:nvSpPr>
      <dsp:spPr>
        <a:xfrm rot="16200000">
          <a:off x="-944572" y="1700022"/>
          <a:ext cx="4609777" cy="1856538"/>
        </a:xfrm>
        <a:prstGeom prst="rect">
          <a:avLst/>
        </a:prstGeom>
        <a:solidFill>
          <a:schemeClr val="accent2">
            <a:lumMod val="20000"/>
            <a:lumOff val="80000"/>
          </a:schemeClr>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kern="1200" dirty="0" smtClean="0"/>
            <a:t>С целью всестороннего обсуждения законопроектов, имеющих высокую социальную значимость, определения подходов к разработке законодательных инициатив  в интересах семьи и детей проводятся заседания различных рабочих групп </a:t>
          </a:r>
          <a:endParaRPr lang="ru-RU" sz="1800" kern="1200" dirty="0"/>
        </a:p>
      </dsp:txBody>
      <dsp:txXfrm>
        <a:off x="-944572" y="1700022"/>
        <a:ext cx="4609777" cy="1856538"/>
      </dsp:txXfrm>
    </dsp:sp>
    <dsp:sp modelId="{81239147-A729-453D-9D79-90D5746B8113}">
      <dsp:nvSpPr>
        <dsp:cNvPr id="0" name=""/>
        <dsp:cNvSpPr/>
      </dsp:nvSpPr>
      <dsp:spPr>
        <a:xfrm>
          <a:off x="2863147" y="718"/>
          <a:ext cx="2872813" cy="875857"/>
        </a:xfrm>
        <a:prstGeom prst="rect">
          <a:avLst/>
        </a:prstGeom>
        <a:solidFill>
          <a:schemeClr val="accent2">
            <a:lumMod val="20000"/>
            <a:lumOff val="80000"/>
          </a:schemeClr>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ru-RU" sz="800" b="1" kern="1200" dirty="0" smtClean="0"/>
            <a:t>Межведомственная рабочая группа</a:t>
          </a:r>
          <a:r>
            <a:rPr lang="ru-RU" sz="800" kern="1200" dirty="0" smtClean="0"/>
            <a:t> по мониторингу законодательства в сфере защиты детей от информации, причиняющей вред их здоровью и развитию начала свою работу в апреле 2012 года и продолжает по настоящее время</a:t>
          </a:r>
          <a:endParaRPr lang="ru-RU" sz="800" kern="1200" dirty="0"/>
        </a:p>
      </dsp:txBody>
      <dsp:txXfrm>
        <a:off x="2863147" y="718"/>
        <a:ext cx="2872813" cy="875857"/>
      </dsp:txXfrm>
    </dsp:sp>
    <dsp:sp modelId="{E676BC38-9675-4C7E-BBCD-1826A15FE295}">
      <dsp:nvSpPr>
        <dsp:cNvPr id="0" name=""/>
        <dsp:cNvSpPr/>
      </dsp:nvSpPr>
      <dsp:spPr>
        <a:xfrm>
          <a:off x="2863147" y="1095540"/>
          <a:ext cx="2872813" cy="875857"/>
        </a:xfrm>
        <a:prstGeom prst="rect">
          <a:avLst/>
        </a:prstGeom>
        <a:solidFill>
          <a:schemeClr val="accent2">
            <a:lumMod val="40000"/>
            <a:lumOff val="60000"/>
          </a:schemeClr>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ru-RU" sz="800" b="1" kern="1200" dirty="0" smtClean="0"/>
            <a:t>Межведомственная рабочая группа</a:t>
          </a:r>
          <a:r>
            <a:rPr lang="ru-RU" sz="800" kern="1200" dirty="0" smtClean="0"/>
            <a:t> по доработке проекта федерального закона № 3324-7 «О внесении изменений в отдельные законодательные акты Российской Федерации в целях обеспечения права детей на отдых и оздоровление, а также охраны их жизни и здоровья»</a:t>
          </a:r>
          <a:endParaRPr lang="ru-RU" sz="800" kern="1200" dirty="0"/>
        </a:p>
      </dsp:txBody>
      <dsp:txXfrm>
        <a:off x="2863147" y="1095540"/>
        <a:ext cx="2872813" cy="875857"/>
      </dsp:txXfrm>
    </dsp:sp>
    <dsp:sp modelId="{06E92B6C-ED95-4CAB-B9C8-FF1F5D5E949B}">
      <dsp:nvSpPr>
        <dsp:cNvPr id="0" name=""/>
        <dsp:cNvSpPr/>
      </dsp:nvSpPr>
      <dsp:spPr>
        <a:xfrm>
          <a:off x="2863147" y="2190363"/>
          <a:ext cx="2872813" cy="875857"/>
        </a:xfrm>
        <a:prstGeom prst="rect">
          <a:avLst/>
        </a:prstGeom>
        <a:solidFill>
          <a:schemeClr val="accent2">
            <a:lumMod val="60000"/>
            <a:lumOff val="40000"/>
          </a:schemeClr>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ru-RU" sz="800" b="1" kern="1200" dirty="0" smtClean="0"/>
            <a:t>Межведомственная рабочая группа</a:t>
          </a:r>
          <a:r>
            <a:rPr lang="ru-RU" sz="800" kern="1200" dirty="0" smtClean="0"/>
            <a:t> по мониторингу законодательства в сфере обеспечения жилыми  помещениями детей-сирот  и детей, оставшихся без попечения родителей,  а также лиц из числа детей-сирот и детей, оставшихся без попечения родителей</a:t>
          </a:r>
          <a:endParaRPr lang="ru-RU" sz="800" kern="1200" dirty="0"/>
        </a:p>
      </dsp:txBody>
      <dsp:txXfrm>
        <a:off x="2863147" y="2190363"/>
        <a:ext cx="2872813" cy="875857"/>
      </dsp:txXfrm>
    </dsp:sp>
    <dsp:sp modelId="{0B6AED09-1AF8-4D4A-B390-31DE0E124311}">
      <dsp:nvSpPr>
        <dsp:cNvPr id="0" name=""/>
        <dsp:cNvSpPr/>
      </dsp:nvSpPr>
      <dsp:spPr>
        <a:xfrm>
          <a:off x="2863147" y="3285185"/>
          <a:ext cx="2872813" cy="875857"/>
        </a:xfrm>
        <a:prstGeom prst="rect">
          <a:avLst/>
        </a:prstGeom>
        <a:solidFill>
          <a:srgbClr val="90ADE0"/>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ru-RU" sz="800" b="1" kern="1200" dirty="0" smtClean="0"/>
            <a:t>Межведомственная рабочая группа</a:t>
          </a:r>
          <a:r>
            <a:rPr lang="ru-RU" sz="800" kern="1200" dirty="0" smtClean="0"/>
            <a:t> по совершенствованию законодательства в вопросах помощи пропавшим и пострадавшим детям</a:t>
          </a:r>
          <a:endParaRPr lang="ru-RU" sz="800" kern="1200" dirty="0"/>
        </a:p>
      </dsp:txBody>
      <dsp:txXfrm>
        <a:off x="2863147" y="3285185"/>
        <a:ext cx="2872813" cy="875857"/>
      </dsp:txXfrm>
    </dsp:sp>
    <dsp:sp modelId="{CCF49420-7380-4F15-B01A-0C9CA345FCA9}">
      <dsp:nvSpPr>
        <dsp:cNvPr id="0" name=""/>
        <dsp:cNvSpPr/>
      </dsp:nvSpPr>
      <dsp:spPr>
        <a:xfrm>
          <a:off x="2880327" y="4367307"/>
          <a:ext cx="2872813" cy="875857"/>
        </a:xfrm>
        <a:prstGeom prst="rect">
          <a:avLst/>
        </a:prstGeom>
        <a:solidFill>
          <a:srgbClr val="5C86D2"/>
        </a:soli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ru-RU" sz="800" b="1" kern="1200" dirty="0" smtClean="0"/>
            <a:t>Экспертная группа </a:t>
          </a:r>
          <a:r>
            <a:rPr lang="ru-RU" sz="800" kern="1200" dirty="0" smtClean="0"/>
            <a:t>по вопросу совершенствования законодательства, связанного с усилением гарантий права ребенка на получение алиментов</a:t>
          </a:r>
          <a:endParaRPr lang="ru-RU" sz="800" kern="1200" dirty="0"/>
        </a:p>
      </dsp:txBody>
      <dsp:txXfrm>
        <a:off x="2880327" y="4367307"/>
        <a:ext cx="2872813" cy="8758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930CF-10B0-4CE3-9CD5-66B8C11BF23E}">
      <dsp:nvSpPr>
        <dsp:cNvPr id="0" name=""/>
        <dsp:cNvSpPr/>
      </dsp:nvSpPr>
      <dsp:spPr>
        <a:xfrm>
          <a:off x="1927227" y="2315203"/>
          <a:ext cx="1940000" cy="942678"/>
        </a:xfrm>
        <a:prstGeom prst="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endParaRPr lang="ru-RU" sz="3800" kern="1200" dirty="0"/>
        </a:p>
      </dsp:txBody>
      <dsp:txXfrm>
        <a:off x="1927227" y="2315203"/>
        <a:ext cx="1940000" cy="942678"/>
      </dsp:txXfrm>
    </dsp:sp>
    <dsp:sp modelId="{3DC059B8-D95F-443A-9B8E-CA6060EA2BDA}">
      <dsp:nvSpPr>
        <dsp:cNvPr id="0" name=""/>
        <dsp:cNvSpPr/>
      </dsp:nvSpPr>
      <dsp:spPr>
        <a:xfrm>
          <a:off x="3039415" y="1307731"/>
          <a:ext cx="1138872" cy="825106"/>
        </a:xfrm>
        <a:prstGeom prst="rect">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ru-RU" sz="2200" kern="1200" dirty="0"/>
        </a:p>
      </dsp:txBody>
      <dsp:txXfrm>
        <a:off x="3039415" y="1307731"/>
        <a:ext cx="1138872" cy="825106"/>
      </dsp:txXfrm>
    </dsp:sp>
    <dsp:sp modelId="{8587EB9B-3849-44F7-9B1E-9CCA2C5DBF45}">
      <dsp:nvSpPr>
        <dsp:cNvPr id="0" name=""/>
        <dsp:cNvSpPr/>
      </dsp:nvSpPr>
      <dsp:spPr>
        <a:xfrm>
          <a:off x="1796336" y="189302"/>
          <a:ext cx="1138872" cy="1031688"/>
        </a:xfrm>
        <a:prstGeom prst="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ru-RU" sz="2200" kern="1200" dirty="0"/>
        </a:p>
      </dsp:txBody>
      <dsp:txXfrm>
        <a:off x="1796336" y="189302"/>
        <a:ext cx="1138872" cy="1031688"/>
      </dsp:txXfrm>
    </dsp:sp>
    <dsp:sp modelId="{44D3F8BD-D051-4D5A-B4BB-52DC1EB28C4B}">
      <dsp:nvSpPr>
        <dsp:cNvPr id="0" name=""/>
        <dsp:cNvSpPr/>
      </dsp:nvSpPr>
      <dsp:spPr>
        <a:xfrm>
          <a:off x="7334274" y="0"/>
          <a:ext cx="1138872" cy="1186311"/>
        </a:xfrm>
        <a:prstGeom prst="rect">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ru-RU" sz="2200" kern="1200" dirty="0"/>
        </a:p>
      </dsp:txBody>
      <dsp:txXfrm>
        <a:off x="7334274" y="0"/>
        <a:ext cx="1138872" cy="1186311"/>
      </dsp:txXfrm>
    </dsp:sp>
    <dsp:sp modelId="{530DE9B9-D7FB-434E-B20C-DA5E5B4E1350}">
      <dsp:nvSpPr>
        <dsp:cNvPr id="0" name=""/>
        <dsp:cNvSpPr/>
      </dsp:nvSpPr>
      <dsp:spPr>
        <a:xfrm>
          <a:off x="4592644" y="119398"/>
          <a:ext cx="1332423" cy="964203"/>
        </a:xfrm>
        <a:prstGeom prst="rect">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endParaRPr lang="ru-RU" sz="2600" kern="1200" dirty="0"/>
        </a:p>
      </dsp:txBody>
      <dsp:txXfrm>
        <a:off x="4592644" y="119398"/>
        <a:ext cx="1332423" cy="964203"/>
      </dsp:txXfrm>
    </dsp:sp>
    <dsp:sp modelId="{EA7815C2-04D9-4133-BFB9-F530EACAC16B}">
      <dsp:nvSpPr>
        <dsp:cNvPr id="0" name=""/>
        <dsp:cNvSpPr/>
      </dsp:nvSpPr>
      <dsp:spPr>
        <a:xfrm>
          <a:off x="424598" y="118506"/>
          <a:ext cx="1288827" cy="1072435"/>
        </a:xfrm>
        <a:prstGeom prst="rect">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endParaRPr lang="ru-RU" sz="2500" kern="1200" dirty="0"/>
        </a:p>
      </dsp:txBody>
      <dsp:txXfrm>
        <a:off x="424598" y="118506"/>
        <a:ext cx="1288827" cy="1072435"/>
      </dsp:txXfrm>
    </dsp:sp>
    <dsp:sp modelId="{0BB1AD5B-076F-4242-A21E-81CA329CD2B8}">
      <dsp:nvSpPr>
        <dsp:cNvPr id="0" name=""/>
        <dsp:cNvSpPr/>
      </dsp:nvSpPr>
      <dsp:spPr>
        <a:xfrm>
          <a:off x="5972320" y="216024"/>
          <a:ext cx="1138872" cy="880004"/>
        </a:xfrm>
        <a:prstGeom prst="rect">
          <a:avLst/>
        </a:prstGeom>
        <a:blipFill rotWithShape="0">
          <a:blip xmlns:r="http://schemas.openxmlformats.org/officeDocument/2006/relationships" r:embed="rId7"/>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ru-RU" sz="2200" kern="1200" dirty="0"/>
        </a:p>
      </dsp:txBody>
      <dsp:txXfrm>
        <a:off x="5972320" y="216024"/>
        <a:ext cx="1138872" cy="880004"/>
      </dsp:txXfrm>
    </dsp:sp>
    <dsp:sp modelId="{0A747155-A8D5-4A5A-9F77-39EC2A24DF52}">
      <dsp:nvSpPr>
        <dsp:cNvPr id="0" name=""/>
        <dsp:cNvSpPr/>
      </dsp:nvSpPr>
      <dsp:spPr>
        <a:xfrm>
          <a:off x="812350" y="1286369"/>
          <a:ext cx="1271460" cy="959447"/>
        </a:xfrm>
        <a:prstGeom prst="rect">
          <a:avLst/>
        </a:prstGeom>
        <a:blipFill rotWithShape="0">
          <a:blip xmlns:r="http://schemas.openxmlformats.org/officeDocument/2006/relationships" r:embed="rId8"/>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endParaRPr lang="ru-RU" sz="2500" kern="1200" dirty="0"/>
        </a:p>
      </dsp:txBody>
      <dsp:txXfrm>
        <a:off x="812350" y="1286369"/>
        <a:ext cx="1271460" cy="959447"/>
      </dsp:txXfrm>
    </dsp:sp>
    <dsp:sp modelId="{D90A0315-E79F-426C-B5F7-0243B7EBCFCD}">
      <dsp:nvSpPr>
        <dsp:cNvPr id="0" name=""/>
        <dsp:cNvSpPr/>
      </dsp:nvSpPr>
      <dsp:spPr>
        <a:xfrm>
          <a:off x="5992762" y="1363177"/>
          <a:ext cx="1776652" cy="964210"/>
        </a:xfrm>
        <a:prstGeom prst="rect">
          <a:avLst/>
        </a:prstGeom>
        <a:blipFill rotWithShape="0">
          <a:blip xmlns:r="http://schemas.openxmlformats.org/officeDocument/2006/relationships" r:embed="rId9"/>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ru-RU" sz="3500" kern="1200" dirty="0"/>
        </a:p>
      </dsp:txBody>
      <dsp:txXfrm>
        <a:off x="5992762" y="1363177"/>
        <a:ext cx="1776652" cy="964210"/>
      </dsp:txXfrm>
    </dsp:sp>
    <dsp:sp modelId="{13A8B3F9-1934-439A-AD0A-F494A959A558}">
      <dsp:nvSpPr>
        <dsp:cNvPr id="0" name=""/>
        <dsp:cNvSpPr/>
      </dsp:nvSpPr>
      <dsp:spPr>
        <a:xfrm>
          <a:off x="4532295" y="1286369"/>
          <a:ext cx="1138872" cy="976694"/>
        </a:xfrm>
        <a:prstGeom prst="rect">
          <a:avLst/>
        </a:prstGeom>
        <a:blipFill rotWithShape="0">
          <a:blip xmlns:r="http://schemas.openxmlformats.org/officeDocument/2006/relationships" r:embed="rId10"/>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ru-RU" sz="2200" kern="1200" dirty="0"/>
        </a:p>
      </dsp:txBody>
      <dsp:txXfrm>
        <a:off x="4532295" y="1286369"/>
        <a:ext cx="1138872" cy="976694"/>
      </dsp:txXfrm>
    </dsp:sp>
    <dsp:sp modelId="{B9B9B3D2-5151-4793-AA5B-3D6DEA788801}">
      <dsp:nvSpPr>
        <dsp:cNvPr id="0" name=""/>
        <dsp:cNvSpPr/>
      </dsp:nvSpPr>
      <dsp:spPr>
        <a:xfrm>
          <a:off x="7365707" y="2327404"/>
          <a:ext cx="1027752" cy="1056971"/>
        </a:xfrm>
        <a:prstGeom prst="rect">
          <a:avLst/>
        </a:prstGeom>
        <a:blipFill rotWithShape="0">
          <a:blip xmlns:r="http://schemas.openxmlformats.org/officeDocument/2006/relationships" r:embed="rId1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ru-RU" sz="2000" kern="1200" dirty="0"/>
        </a:p>
      </dsp:txBody>
      <dsp:txXfrm>
        <a:off x="7365707" y="2327404"/>
        <a:ext cx="1027752" cy="1056971"/>
      </dsp:txXfrm>
    </dsp:sp>
    <dsp:sp modelId="{A1ECB998-7720-46AC-BD87-4AC9B64B8871}">
      <dsp:nvSpPr>
        <dsp:cNvPr id="0" name=""/>
        <dsp:cNvSpPr/>
      </dsp:nvSpPr>
      <dsp:spPr>
        <a:xfrm>
          <a:off x="5649529" y="2269144"/>
          <a:ext cx="1294510" cy="1115231"/>
        </a:xfrm>
        <a:prstGeom prst="rect">
          <a:avLst/>
        </a:prstGeom>
        <a:blipFill rotWithShape="0">
          <a:blip xmlns:r="http://schemas.openxmlformats.org/officeDocument/2006/relationships" r:embed="rId1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endParaRPr lang="ru-RU" sz="2500" kern="1200" dirty="0"/>
        </a:p>
      </dsp:txBody>
      <dsp:txXfrm>
        <a:off x="5649529" y="2269144"/>
        <a:ext cx="1294510" cy="1115231"/>
      </dsp:txXfrm>
    </dsp:sp>
    <dsp:sp modelId="{5279DC3F-016B-428B-A864-5BDDBD2213D4}">
      <dsp:nvSpPr>
        <dsp:cNvPr id="0" name=""/>
        <dsp:cNvSpPr/>
      </dsp:nvSpPr>
      <dsp:spPr>
        <a:xfrm>
          <a:off x="4126463" y="2544604"/>
          <a:ext cx="1138872" cy="826903"/>
        </a:xfrm>
        <a:prstGeom prst="rect">
          <a:avLst/>
        </a:prstGeom>
        <a:blipFill rotWithShape="0">
          <a:blip xmlns:r="http://schemas.openxmlformats.org/officeDocument/2006/relationships" r:embed="rId1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ru-RU" sz="2200" kern="1200" dirty="0"/>
        </a:p>
      </dsp:txBody>
      <dsp:txXfrm>
        <a:off x="4126463" y="2544604"/>
        <a:ext cx="1138872" cy="826903"/>
      </dsp:txXfrm>
    </dsp:sp>
    <dsp:sp modelId="{03E60FBB-4322-45E6-B8C0-6D13EC7BCE8F}">
      <dsp:nvSpPr>
        <dsp:cNvPr id="0" name=""/>
        <dsp:cNvSpPr/>
      </dsp:nvSpPr>
      <dsp:spPr>
        <a:xfrm>
          <a:off x="226839" y="2559295"/>
          <a:ext cx="1644862" cy="683323"/>
        </a:xfrm>
        <a:prstGeom prst="rect">
          <a:avLst/>
        </a:prstGeom>
        <a:blipFill rotWithShape="0">
          <a:blip xmlns:r="http://schemas.openxmlformats.org/officeDocument/2006/relationships" r:embed="rId1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endParaRPr lang="ru-RU" sz="3100" kern="1200" dirty="0"/>
        </a:p>
      </dsp:txBody>
      <dsp:txXfrm>
        <a:off x="226839" y="2559295"/>
        <a:ext cx="1644862" cy="683323"/>
      </dsp:txXfrm>
    </dsp:sp>
    <dsp:sp modelId="{EFEE55C7-73D1-4589-BB62-0D02782FB675}">
      <dsp:nvSpPr>
        <dsp:cNvPr id="0" name=""/>
        <dsp:cNvSpPr/>
      </dsp:nvSpPr>
      <dsp:spPr>
        <a:xfrm>
          <a:off x="2994458" y="237847"/>
          <a:ext cx="1209960" cy="851298"/>
        </a:xfrm>
        <a:prstGeom prst="rect">
          <a:avLst/>
        </a:prstGeom>
        <a:blipFill rotWithShape="0">
          <a:blip xmlns:r="http://schemas.openxmlformats.org/officeDocument/2006/relationships" r:embed="rId1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ru-RU" sz="2400" kern="1200" dirty="0"/>
        </a:p>
      </dsp:txBody>
      <dsp:txXfrm>
        <a:off x="2994458" y="237847"/>
        <a:ext cx="1209960" cy="85129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bList2#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default#3">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4">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image" Target="../media/image5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image" Target="../media/image63.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09"/>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dirty="0"/>
          </a:p>
        </p:txBody>
      </p:sp>
      <p:sp>
        <p:nvSpPr>
          <p:cNvPr id="3" name="Дата 2"/>
          <p:cNvSpPr>
            <a:spLocks noGrp="1"/>
          </p:cNvSpPr>
          <p:nvPr>
            <p:ph type="dt" idx="1"/>
          </p:nvPr>
        </p:nvSpPr>
        <p:spPr>
          <a:xfrm>
            <a:off x="3849688" y="0"/>
            <a:ext cx="2946400" cy="496809"/>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966C61E7-5E59-4954-9639-96A127A63266}" type="datetimeFigureOut">
              <a:rPr lang="ru-RU"/>
              <a:pPr>
                <a:defRPr/>
              </a:pPr>
              <a:t>18.09.2017</a:t>
            </a:fld>
            <a:endParaRPr lang="ru-RU" dirty="0"/>
          </a:p>
        </p:txBody>
      </p:sp>
      <p:sp>
        <p:nvSpPr>
          <p:cNvPr id="4" name="Образ слайда 3"/>
          <p:cNvSpPr>
            <a:spLocks noGrp="1" noRot="1" noChangeAspect="1"/>
          </p:cNvSpPr>
          <p:nvPr>
            <p:ph type="sldImg" idx="2"/>
          </p:nvPr>
        </p:nvSpPr>
        <p:spPr>
          <a:xfrm>
            <a:off x="915988" y="742950"/>
            <a:ext cx="4965700" cy="3724275"/>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79450" y="4715710"/>
            <a:ext cx="5438775" cy="4466511"/>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28243"/>
            <a:ext cx="2946400" cy="496809"/>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dirty="0"/>
          </a:p>
        </p:txBody>
      </p:sp>
      <p:sp>
        <p:nvSpPr>
          <p:cNvPr id="7" name="Номер слайда 6"/>
          <p:cNvSpPr>
            <a:spLocks noGrp="1"/>
          </p:cNvSpPr>
          <p:nvPr>
            <p:ph type="sldNum" sz="quarter" idx="5"/>
          </p:nvPr>
        </p:nvSpPr>
        <p:spPr>
          <a:xfrm>
            <a:off x="3849688" y="9428243"/>
            <a:ext cx="2946400" cy="496809"/>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8C80E89-52A6-433C-9CF7-0B027CDFE5E0}" type="slidenum">
              <a:rPr lang="ru-RU"/>
              <a:pPr>
                <a:defRPr/>
              </a:pPr>
              <a:t>‹#›</a:t>
            </a:fld>
            <a:endParaRPr lang="ru-RU" dirty="0"/>
          </a:p>
        </p:txBody>
      </p:sp>
    </p:spTree>
    <p:extLst>
      <p:ext uri="{BB962C8B-B14F-4D97-AF65-F5344CB8AC3E}">
        <p14:creationId xmlns:p14="http://schemas.microsoft.com/office/powerpoint/2010/main" val="22433516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Образ слайда 1"/>
          <p:cNvSpPr>
            <a:spLocks noGrp="1" noRot="1" noChangeAspect="1"/>
          </p:cNvSpPr>
          <p:nvPr>
            <p:ph type="sldImg"/>
          </p:nvPr>
        </p:nvSpPr>
        <p:spPr bwMode="auto">
          <a:noFill/>
          <a:ln>
            <a:solidFill>
              <a:srgbClr val="000000"/>
            </a:solidFill>
            <a:miter lim="800000"/>
            <a:headEnd/>
            <a:tailEnd/>
          </a:ln>
        </p:spPr>
      </p:sp>
      <p:sp>
        <p:nvSpPr>
          <p:cNvPr id="1536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1536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E2D1D9-16E3-4D5C-A89A-0F57FFECCD8D}" type="slidenum">
              <a:rPr lang="ru-RU"/>
              <a:pPr fontAlgn="base">
                <a:spcBef>
                  <a:spcPct val="0"/>
                </a:spcBef>
                <a:spcAft>
                  <a:spcPct val="0"/>
                </a:spcAft>
              </a:pPr>
              <a:t>1</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Образ слайда 1"/>
          <p:cNvSpPr>
            <a:spLocks noGrp="1" noRot="1" noChangeAspect="1"/>
          </p:cNvSpPr>
          <p:nvPr>
            <p:ph type="sldImg"/>
          </p:nvPr>
        </p:nvSpPr>
        <p:spPr bwMode="auto">
          <a:noFill/>
          <a:ln>
            <a:solidFill>
              <a:srgbClr val="000000"/>
            </a:solidFill>
            <a:miter lim="800000"/>
            <a:headEnd/>
            <a:tailEnd/>
          </a:ln>
        </p:spPr>
      </p:sp>
      <p:sp>
        <p:nvSpPr>
          <p:cNvPr id="7987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7987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84D82DE-D244-4D9D-801C-5EBD878A0DA2}" type="slidenum">
              <a:rPr lang="ru-RU"/>
              <a:pPr fontAlgn="base">
                <a:spcBef>
                  <a:spcPct val="0"/>
                </a:spcBef>
                <a:spcAft>
                  <a:spcPct val="0"/>
                </a:spcAft>
              </a:pPr>
              <a:t>56</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Образ слайда 1"/>
          <p:cNvSpPr>
            <a:spLocks noGrp="1" noRot="1" noChangeAspect="1"/>
          </p:cNvSpPr>
          <p:nvPr>
            <p:ph type="sldImg"/>
          </p:nvPr>
        </p:nvSpPr>
        <p:spPr bwMode="auto">
          <a:noFill/>
          <a:ln>
            <a:solidFill>
              <a:srgbClr val="000000"/>
            </a:solidFill>
            <a:miter lim="800000"/>
            <a:headEnd/>
            <a:tailEnd/>
          </a:ln>
        </p:spPr>
      </p:sp>
      <p:sp>
        <p:nvSpPr>
          <p:cNvPr id="8909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8909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AEB9A4-783A-49A2-921E-F37E07C61A17}" type="slidenum">
              <a:rPr lang="ru-RU"/>
              <a:pPr fontAlgn="base">
                <a:spcBef>
                  <a:spcPct val="0"/>
                </a:spcBef>
                <a:spcAft>
                  <a:spcPct val="0"/>
                </a:spcAft>
              </a:pPr>
              <a:t>63</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E8C80E89-52A6-433C-9CF7-0B027CDFE5E0}" type="slidenum">
              <a:rPr lang="ru-RU" smtClean="0"/>
              <a:pPr>
                <a:defRPr/>
              </a:pPr>
              <a:t>6</a:t>
            </a:fld>
            <a:endParaRPr lang="ru-RU" dirty="0"/>
          </a:p>
        </p:txBody>
      </p:sp>
    </p:spTree>
    <p:extLst>
      <p:ext uri="{BB962C8B-B14F-4D97-AF65-F5344CB8AC3E}">
        <p14:creationId xmlns:p14="http://schemas.microsoft.com/office/powerpoint/2010/main" val="307504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2355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F8C5A8-9EC3-42C6-A6A6-2468CBAEDAB7}" type="slidenum">
              <a:rPr lang="ru-RU"/>
              <a:pPr fontAlgn="base">
                <a:spcBef>
                  <a:spcPct val="0"/>
                </a:spcBef>
                <a:spcAft>
                  <a:spcPct val="0"/>
                </a:spcAft>
              </a:pPr>
              <a:t>7</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E8C80E89-52A6-433C-9CF7-0B027CDFE5E0}" type="slidenum">
              <a:rPr lang="ru-RU" smtClean="0"/>
              <a:pPr>
                <a:defRPr/>
              </a:pPr>
              <a:t>9</a:t>
            </a:fld>
            <a:endParaRPr lang="ru-RU" dirty="0"/>
          </a:p>
        </p:txBody>
      </p:sp>
    </p:spTree>
    <p:extLst>
      <p:ext uri="{BB962C8B-B14F-4D97-AF65-F5344CB8AC3E}">
        <p14:creationId xmlns:p14="http://schemas.microsoft.com/office/powerpoint/2010/main" val="129125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раз слайда 1"/>
          <p:cNvSpPr>
            <a:spLocks noGrp="1" noRot="1" noChangeAspect="1"/>
          </p:cNvSpPr>
          <p:nvPr>
            <p:ph type="sldImg"/>
          </p:nvPr>
        </p:nvSpPr>
        <p:spPr bwMode="auto">
          <a:noFill/>
          <a:ln>
            <a:solidFill>
              <a:srgbClr val="000000"/>
            </a:solidFill>
            <a:miter lim="800000"/>
            <a:headEnd/>
            <a:tailEnd/>
          </a:ln>
        </p:spPr>
      </p:sp>
      <p:sp>
        <p:nvSpPr>
          <p:cNvPr id="358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dirty="0" smtClean="0"/>
              <a:t>Межведомственная  рабочая группа</a:t>
            </a:r>
            <a:br>
              <a:rPr lang="ru-RU" dirty="0" smtClean="0"/>
            </a:br>
            <a:r>
              <a:rPr lang="ru-RU" dirty="0" smtClean="0"/>
              <a:t>по мониторингу законодательства в сфере защиты детей </a:t>
            </a:r>
            <a:br>
              <a:rPr lang="ru-RU" dirty="0" smtClean="0"/>
            </a:br>
            <a:r>
              <a:rPr lang="ru-RU" dirty="0" smtClean="0"/>
              <a:t>от информации, причиняющей вред их здоровью и развитию</a:t>
            </a:r>
          </a:p>
          <a:p>
            <a:pPr>
              <a:spcBef>
                <a:spcPct val="0"/>
              </a:spcBef>
            </a:pPr>
            <a:r>
              <a:rPr lang="ru-RU" dirty="0" smtClean="0"/>
              <a:t>в VII созыве провела 3 заседания и 5 рабочих встреч</a:t>
            </a:r>
          </a:p>
          <a:p>
            <a:pPr>
              <a:spcBef>
                <a:spcPct val="0"/>
              </a:spcBef>
            </a:pPr>
            <a:endParaRPr lang="ru-RU" dirty="0" smtClean="0"/>
          </a:p>
        </p:txBody>
      </p:sp>
      <p:sp>
        <p:nvSpPr>
          <p:cNvPr id="3584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613C1E-5925-4300-96F6-DE5C844B52E4}" type="slidenum">
              <a:rPr lang="ru-RU"/>
              <a:pPr fontAlgn="base">
                <a:spcBef>
                  <a:spcPct val="0"/>
                </a:spcBef>
                <a:spcAft>
                  <a:spcPct val="0"/>
                </a:spcAft>
              </a:pPr>
              <a:t>18</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Образ слайда 1"/>
          <p:cNvSpPr>
            <a:spLocks noGrp="1" noRot="1" noChangeAspect="1"/>
          </p:cNvSpPr>
          <p:nvPr>
            <p:ph type="sldImg"/>
          </p:nvPr>
        </p:nvSpPr>
        <p:spPr bwMode="auto">
          <a:noFill/>
          <a:ln>
            <a:solidFill>
              <a:srgbClr val="000000"/>
            </a:solidFill>
            <a:miter lim="800000"/>
            <a:headEnd/>
            <a:tailEnd/>
          </a:ln>
        </p:spPr>
      </p:sp>
      <p:sp>
        <p:nvSpPr>
          <p:cNvPr id="5017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5017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8ED979-406F-4650-9BB3-1CC25947EB08}" type="slidenum">
              <a:rPr lang="ru-RU"/>
              <a:pPr fontAlgn="base">
                <a:spcBef>
                  <a:spcPct val="0"/>
                </a:spcBef>
                <a:spcAft>
                  <a:spcPct val="0"/>
                </a:spcAft>
              </a:pPr>
              <a:t>31</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Образ слайда 1"/>
          <p:cNvSpPr>
            <a:spLocks noGrp="1" noRot="1" noChangeAspect="1"/>
          </p:cNvSpPr>
          <p:nvPr>
            <p:ph type="sldImg"/>
          </p:nvPr>
        </p:nvSpPr>
        <p:spPr bwMode="auto">
          <a:noFill/>
          <a:ln>
            <a:solidFill>
              <a:srgbClr val="000000"/>
            </a:solidFill>
            <a:miter lim="800000"/>
            <a:headEnd/>
            <a:tailEnd/>
          </a:ln>
        </p:spPr>
      </p:sp>
      <p:sp>
        <p:nvSpPr>
          <p:cNvPr id="5632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5632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3D5053-D787-41DF-9A45-0155FB201750}" type="slidenum">
              <a:rPr lang="ru-RU"/>
              <a:pPr fontAlgn="base">
                <a:spcBef>
                  <a:spcPct val="0"/>
                </a:spcBef>
                <a:spcAft>
                  <a:spcPct val="0"/>
                </a:spcAft>
              </a:pPr>
              <a:t>36</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Образ слайда 1"/>
          <p:cNvSpPr>
            <a:spLocks noGrp="1" noRot="1" noChangeAspect="1"/>
          </p:cNvSpPr>
          <p:nvPr>
            <p:ph type="sldImg"/>
          </p:nvPr>
        </p:nvSpPr>
        <p:spPr bwMode="auto">
          <a:noFill/>
          <a:ln>
            <a:solidFill>
              <a:srgbClr val="000000"/>
            </a:solidFill>
            <a:miter lim="800000"/>
            <a:headEnd/>
            <a:tailEnd/>
          </a:ln>
        </p:spPr>
      </p:sp>
      <p:sp>
        <p:nvSpPr>
          <p:cNvPr id="5837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dirty="0" smtClean="0"/>
              <a:t>з</a:t>
            </a:r>
          </a:p>
        </p:txBody>
      </p:sp>
      <p:sp>
        <p:nvSpPr>
          <p:cNvPr id="5837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8C1DC4-D993-48C2-A773-2E359CB6484B}" type="slidenum">
              <a:rPr lang="ru-RU"/>
              <a:pPr fontAlgn="base">
                <a:spcBef>
                  <a:spcPct val="0"/>
                </a:spcBef>
                <a:spcAft>
                  <a:spcPct val="0"/>
                </a:spcAft>
              </a:pPr>
              <a:t>37</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Образ слайда 1"/>
          <p:cNvSpPr>
            <a:spLocks noGrp="1" noRot="1" noChangeAspect="1"/>
          </p:cNvSpPr>
          <p:nvPr>
            <p:ph type="sldImg"/>
          </p:nvPr>
        </p:nvSpPr>
        <p:spPr bwMode="auto">
          <a:noFill/>
          <a:ln>
            <a:solidFill>
              <a:srgbClr val="000000"/>
            </a:solidFill>
            <a:miter lim="800000"/>
            <a:headEnd/>
            <a:tailEnd/>
          </a:ln>
        </p:spPr>
      </p:sp>
      <p:sp>
        <p:nvSpPr>
          <p:cNvPr id="6963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6963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72192C-5AE7-474E-A01A-D91B60407589}" type="slidenum">
              <a:rPr lang="ru-RU"/>
              <a:pPr fontAlgn="base">
                <a:spcBef>
                  <a:spcPct val="0"/>
                </a:spcBef>
                <a:spcAft>
                  <a:spcPct val="0"/>
                </a:spcAft>
              </a:pPr>
              <a:t>47</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Прямоугольник 11"/>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ик 13"/>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рямоугольник 18"/>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Прямая соединительная линия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Прямая соединительная линия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3" name="Прямая соединительная линия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4"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5" name="Прямая соединительная линия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6"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Овал 22"/>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Овал 23"/>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Овал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Овал 24"/>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Заголовок 7"/>
          <p:cNvSpPr>
            <a:spLocks noGrp="1"/>
          </p:cNvSpPr>
          <p:nvPr>
            <p:ph type="ctrTitle"/>
          </p:nvPr>
        </p:nvSpPr>
        <p:spPr>
          <a:xfrm>
            <a:off x="2286000" y="3124200"/>
            <a:ext cx="6172200" cy="1894362"/>
          </a:xfrm>
        </p:spPr>
        <p:txBody>
          <a:bodyPr/>
          <a:lstStyle>
            <a:lvl1pPr>
              <a:defRPr b="1"/>
            </a:lvl1pPr>
          </a:lstStyle>
          <a:p>
            <a:r>
              <a:rPr lang="ru-RU" smtClean="0"/>
              <a:t>Образец заголовка</a:t>
            </a:r>
            <a:endParaRPr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2" name="Дата 27"/>
          <p:cNvSpPr>
            <a:spLocks noGrp="1"/>
          </p:cNvSpPr>
          <p:nvPr>
            <p:ph type="dt" sz="half" idx="10"/>
          </p:nvPr>
        </p:nvSpPr>
        <p:spPr bwMode="auto">
          <a:xfrm rot="5400000">
            <a:off x="7764463" y="1174750"/>
            <a:ext cx="2286000" cy="381000"/>
          </a:xfrm>
        </p:spPr>
        <p:txBody>
          <a:bodyPr/>
          <a:lstStyle>
            <a:lvl1pPr>
              <a:defRPr/>
            </a:lvl1pPr>
          </a:lstStyle>
          <a:p>
            <a:pPr>
              <a:defRPr/>
            </a:pPr>
            <a:fld id="{D2E49E45-91F0-4555-8407-F84A672943F4}" type="datetime1">
              <a:rPr lang="ru-RU"/>
              <a:pPr>
                <a:defRPr/>
              </a:pPr>
              <a:t>18.09.2017</a:t>
            </a:fld>
            <a:endParaRPr lang="ru-RU" dirty="0"/>
          </a:p>
        </p:txBody>
      </p:sp>
      <p:sp>
        <p:nvSpPr>
          <p:cNvPr id="23" name="Нижний колонтитул 16"/>
          <p:cNvSpPr>
            <a:spLocks noGrp="1"/>
          </p:cNvSpPr>
          <p:nvPr>
            <p:ph type="ftr" sz="quarter" idx="11"/>
          </p:nvPr>
        </p:nvSpPr>
        <p:spPr bwMode="auto">
          <a:xfrm rot="5400000">
            <a:off x="7077076" y="4181475"/>
            <a:ext cx="3657600" cy="384175"/>
          </a:xfrm>
        </p:spPr>
        <p:txBody>
          <a:bodyPr/>
          <a:lstStyle>
            <a:lvl1pPr>
              <a:defRPr/>
            </a:lvl1pPr>
          </a:lstStyle>
          <a:p>
            <a:pPr>
              <a:defRPr/>
            </a:pPr>
            <a:endParaRPr lang="ru-RU" dirty="0"/>
          </a:p>
        </p:txBody>
      </p:sp>
      <p:sp>
        <p:nvSpPr>
          <p:cNvPr id="24" name="Номер слайда 28"/>
          <p:cNvSpPr>
            <a:spLocks noGrp="1"/>
          </p:cNvSpPr>
          <p:nvPr>
            <p:ph type="sldNum" sz="quarter" idx="12"/>
          </p:nvPr>
        </p:nvSpPr>
        <p:spPr bwMode="auto">
          <a:xfrm>
            <a:off x="1325563" y="4929188"/>
            <a:ext cx="609600" cy="517525"/>
          </a:xfrm>
        </p:spPr>
        <p:txBody>
          <a:bodyPr/>
          <a:lstStyle>
            <a:lvl1pPr>
              <a:defRPr/>
            </a:lvl1pPr>
          </a:lstStyle>
          <a:p>
            <a:pPr>
              <a:defRPr/>
            </a:pPr>
            <a:fld id="{589654F3-7839-4DA1-BD17-E87D1FC1911C}" type="slidenum">
              <a:rPr lang="ru-RU"/>
              <a:pPr>
                <a:defRPr/>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1CEEF2B3-092C-441D-B08F-5FD97D57FDA0}" type="datetime1">
              <a:rPr lang="ru-RU"/>
              <a:pPr>
                <a:defRPr/>
              </a:pPr>
              <a:t>18.09.2017</a:t>
            </a:fld>
            <a:endParaRPr lang="ru-RU" dirty="0"/>
          </a:p>
        </p:txBody>
      </p:sp>
      <p:sp>
        <p:nvSpPr>
          <p:cNvPr id="5" name="Нижний колонтитул 2"/>
          <p:cNvSpPr>
            <a:spLocks noGrp="1"/>
          </p:cNvSpPr>
          <p:nvPr>
            <p:ph type="ftr" sz="quarter" idx="11"/>
          </p:nvPr>
        </p:nvSpPr>
        <p:spPr/>
        <p:txBody>
          <a:bodyPr/>
          <a:lstStyle>
            <a:lvl1pPr>
              <a:defRPr/>
            </a:lvl1pPr>
          </a:lstStyle>
          <a:p>
            <a:pPr>
              <a:defRPr/>
            </a:pPr>
            <a:endParaRPr lang="ru-RU" dirty="0"/>
          </a:p>
        </p:txBody>
      </p:sp>
      <p:sp>
        <p:nvSpPr>
          <p:cNvPr id="6" name="Номер слайда 22"/>
          <p:cNvSpPr>
            <a:spLocks noGrp="1"/>
          </p:cNvSpPr>
          <p:nvPr>
            <p:ph type="sldNum" sz="quarter" idx="12"/>
          </p:nvPr>
        </p:nvSpPr>
        <p:spPr/>
        <p:txBody>
          <a:bodyPr/>
          <a:lstStyle>
            <a:lvl1pPr>
              <a:defRPr/>
            </a:lvl1pPr>
          </a:lstStyle>
          <a:p>
            <a:pPr>
              <a:defRPr/>
            </a:pPr>
            <a:fld id="{6B1F8E4D-C25E-4D49-8209-472BF73E1AE0}"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4D395D6E-6BAD-4EF4-AF47-20198222C692}" type="datetime1">
              <a:rPr lang="ru-RU"/>
              <a:pPr>
                <a:defRPr/>
              </a:pPr>
              <a:t>18.09.2017</a:t>
            </a:fld>
            <a:endParaRPr lang="ru-RU" dirty="0"/>
          </a:p>
        </p:txBody>
      </p:sp>
      <p:sp>
        <p:nvSpPr>
          <p:cNvPr id="5" name="Нижний колонтитул 2"/>
          <p:cNvSpPr>
            <a:spLocks noGrp="1"/>
          </p:cNvSpPr>
          <p:nvPr>
            <p:ph type="ftr" sz="quarter" idx="11"/>
          </p:nvPr>
        </p:nvSpPr>
        <p:spPr/>
        <p:txBody>
          <a:bodyPr/>
          <a:lstStyle>
            <a:lvl1pPr>
              <a:defRPr/>
            </a:lvl1pPr>
          </a:lstStyle>
          <a:p>
            <a:pPr>
              <a:defRPr/>
            </a:pPr>
            <a:endParaRPr lang="ru-RU" dirty="0"/>
          </a:p>
        </p:txBody>
      </p:sp>
      <p:sp>
        <p:nvSpPr>
          <p:cNvPr id="6" name="Номер слайда 22"/>
          <p:cNvSpPr>
            <a:spLocks noGrp="1"/>
          </p:cNvSpPr>
          <p:nvPr>
            <p:ph type="sldNum" sz="quarter" idx="12"/>
          </p:nvPr>
        </p:nvSpPr>
        <p:spPr/>
        <p:txBody>
          <a:bodyPr/>
          <a:lstStyle>
            <a:lvl1pPr>
              <a:defRPr/>
            </a:lvl1pPr>
          </a:lstStyle>
          <a:p>
            <a:pPr>
              <a:defRPr/>
            </a:pPr>
            <a:fld id="{858356AC-E158-40EE-B93A-AD3A14B12E20}"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8" name="Объект 7"/>
          <p:cNvSpPr>
            <a:spLocks noGrp="1"/>
          </p:cNvSpPr>
          <p:nvPr>
            <p:ph sz="quarter" idx="1"/>
          </p:nvPr>
        </p:nvSpPr>
        <p:spPr>
          <a:xfrm>
            <a:off x="457200" y="1600200"/>
            <a:ext cx="7467600" cy="487375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6"/>
          <p:cNvSpPr>
            <a:spLocks noGrp="1"/>
          </p:cNvSpPr>
          <p:nvPr>
            <p:ph type="dt" sz="half" idx="10"/>
          </p:nvPr>
        </p:nvSpPr>
        <p:spPr/>
        <p:txBody>
          <a:bodyPr rtlCol="0"/>
          <a:lstStyle>
            <a:lvl1pPr>
              <a:defRPr/>
            </a:lvl1pPr>
          </a:lstStyle>
          <a:p>
            <a:pPr>
              <a:defRPr/>
            </a:pPr>
            <a:fld id="{1B43CEFD-2BF1-4A61-8155-F1209BB915BC}" type="datetime1">
              <a:rPr lang="ru-RU"/>
              <a:pPr>
                <a:defRPr/>
              </a:pPr>
              <a:t>18.09.2017</a:t>
            </a:fld>
            <a:endParaRPr lang="ru-RU" dirty="0"/>
          </a:p>
        </p:txBody>
      </p:sp>
      <p:sp>
        <p:nvSpPr>
          <p:cNvPr id="5" name="Номер слайда 8"/>
          <p:cNvSpPr>
            <a:spLocks noGrp="1"/>
          </p:cNvSpPr>
          <p:nvPr>
            <p:ph type="sldNum" sz="quarter" idx="11"/>
          </p:nvPr>
        </p:nvSpPr>
        <p:spPr/>
        <p:txBody>
          <a:bodyPr rtlCol="0"/>
          <a:lstStyle>
            <a:lvl1pPr>
              <a:defRPr/>
            </a:lvl1pPr>
          </a:lstStyle>
          <a:p>
            <a:pPr>
              <a:defRPr/>
            </a:pPr>
            <a:fld id="{AB412B37-DA51-4106-9B9C-EE54D58B7888}" type="slidenum">
              <a:rPr lang="ru-RU"/>
              <a:pPr>
                <a:defRPr/>
              </a:pPr>
              <a:t>‹#›</a:t>
            </a:fld>
            <a:endParaRPr lang="ru-RU" dirty="0"/>
          </a:p>
        </p:txBody>
      </p:sp>
      <p:sp>
        <p:nvSpPr>
          <p:cNvPr id="6" name="Нижний колонтитул 9"/>
          <p:cNvSpPr>
            <a:spLocks noGrp="1"/>
          </p:cNvSpPr>
          <p:nvPr>
            <p:ph type="ftr" sz="quarter" idx="12"/>
          </p:nvPr>
        </p:nvSpPr>
        <p:spPr/>
        <p:txBody>
          <a:bodyPr rtlCol="0"/>
          <a:lstStyle>
            <a:lvl1pPr>
              <a:defRPr/>
            </a:lvl1pPr>
          </a:lstStyle>
          <a:p>
            <a:pPr>
              <a:defRPr/>
            </a:pPr>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4"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Прямоугольник 9"/>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ик 10"/>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рямоугольник 11"/>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Прямая соединительная линия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9"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 name="Прямая соединительная линия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Прямая соединительная линия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3"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Овал 19"/>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Овал 20"/>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Овал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Овал 22"/>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Прямая соединительная линия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lang="ru-RU" smtClean="0"/>
              <a:t>Образец заголовка</a:t>
            </a:r>
            <a:endParaRPr lang="en-US"/>
          </a:p>
        </p:txBody>
      </p:sp>
      <p:sp>
        <p:nvSpPr>
          <p:cNvPr id="3" name="Текст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0" name="Дата 3"/>
          <p:cNvSpPr>
            <a:spLocks noGrp="1"/>
          </p:cNvSpPr>
          <p:nvPr>
            <p:ph type="dt" sz="half" idx="10"/>
          </p:nvPr>
        </p:nvSpPr>
        <p:spPr bwMode="auto">
          <a:xfrm rot="5400000">
            <a:off x="7762875" y="1169988"/>
            <a:ext cx="2286000" cy="381000"/>
          </a:xfrm>
        </p:spPr>
        <p:txBody>
          <a:bodyPr/>
          <a:lstStyle>
            <a:lvl1pPr>
              <a:defRPr/>
            </a:lvl1pPr>
          </a:lstStyle>
          <a:p>
            <a:pPr>
              <a:defRPr/>
            </a:pPr>
            <a:fld id="{6532E27A-6BAF-40E2-AD92-EFFBEE7DFB2F}" type="datetime1">
              <a:rPr lang="ru-RU"/>
              <a:pPr>
                <a:defRPr/>
              </a:pPr>
              <a:t>18.09.2017</a:t>
            </a:fld>
            <a:endParaRPr lang="ru-RU" dirty="0"/>
          </a:p>
        </p:txBody>
      </p:sp>
      <p:sp>
        <p:nvSpPr>
          <p:cNvPr id="21" name="Нижний колонтитул 4"/>
          <p:cNvSpPr>
            <a:spLocks noGrp="1"/>
          </p:cNvSpPr>
          <p:nvPr>
            <p:ph type="ftr" sz="quarter" idx="11"/>
          </p:nvPr>
        </p:nvSpPr>
        <p:spPr bwMode="auto">
          <a:xfrm rot="5400000">
            <a:off x="7077076" y="4178300"/>
            <a:ext cx="3657600" cy="384175"/>
          </a:xfrm>
        </p:spPr>
        <p:txBody>
          <a:bodyPr/>
          <a:lstStyle>
            <a:lvl1pPr>
              <a:defRPr/>
            </a:lvl1pPr>
          </a:lstStyle>
          <a:p>
            <a:pPr>
              <a:defRPr/>
            </a:pPr>
            <a:endParaRPr lang="ru-RU" dirty="0"/>
          </a:p>
        </p:txBody>
      </p:sp>
      <p:sp>
        <p:nvSpPr>
          <p:cNvPr id="22" name="Номер слайда 5"/>
          <p:cNvSpPr>
            <a:spLocks noGrp="1"/>
          </p:cNvSpPr>
          <p:nvPr>
            <p:ph type="sldNum" sz="quarter" idx="12"/>
          </p:nvPr>
        </p:nvSpPr>
        <p:spPr bwMode="auto">
          <a:xfrm>
            <a:off x="1339850" y="4929188"/>
            <a:ext cx="609600" cy="517525"/>
          </a:xfrm>
        </p:spPr>
        <p:txBody>
          <a:bodyPr/>
          <a:lstStyle>
            <a:lvl1pPr>
              <a:defRPr/>
            </a:lvl1pPr>
          </a:lstStyle>
          <a:p>
            <a:pPr>
              <a:defRPr/>
            </a:pPr>
            <a:fld id="{32142451-9D7D-4EBC-8A6D-A5091274007C}"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Объект 8"/>
          <p:cNvSpPr>
            <a:spLocks noGrp="1"/>
          </p:cNvSpPr>
          <p:nvPr>
            <p:ph sz="quarter" idx="1"/>
          </p:nvPr>
        </p:nvSpPr>
        <p:spPr>
          <a:xfrm>
            <a:off x="457200"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Объект 10"/>
          <p:cNvSpPr>
            <a:spLocks noGrp="1"/>
          </p:cNvSpPr>
          <p:nvPr>
            <p:ph sz="quarter" idx="2"/>
          </p:nvPr>
        </p:nvSpPr>
        <p:spPr>
          <a:xfrm>
            <a:off x="4270248"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07AB4D6F-3692-4984-9686-268E16AFC7AC}" type="datetime1">
              <a:rPr lang="ru-RU"/>
              <a:pPr>
                <a:defRPr/>
              </a:pPr>
              <a:t>18.09.2017</a:t>
            </a:fld>
            <a:endParaRPr lang="ru-RU" dirty="0"/>
          </a:p>
        </p:txBody>
      </p:sp>
      <p:sp>
        <p:nvSpPr>
          <p:cNvPr id="6" name="Нижний колонтитул 2"/>
          <p:cNvSpPr>
            <a:spLocks noGrp="1"/>
          </p:cNvSpPr>
          <p:nvPr>
            <p:ph type="ftr" sz="quarter" idx="11"/>
          </p:nvPr>
        </p:nvSpPr>
        <p:spPr/>
        <p:txBody>
          <a:bodyPr/>
          <a:lstStyle>
            <a:lvl1pPr>
              <a:defRPr/>
            </a:lvl1pPr>
          </a:lstStyle>
          <a:p>
            <a:pPr>
              <a:defRPr/>
            </a:pPr>
            <a:endParaRPr lang="ru-RU" dirty="0"/>
          </a:p>
        </p:txBody>
      </p:sp>
      <p:sp>
        <p:nvSpPr>
          <p:cNvPr id="7" name="Номер слайда 22"/>
          <p:cNvSpPr>
            <a:spLocks noGrp="1"/>
          </p:cNvSpPr>
          <p:nvPr>
            <p:ph type="sldNum" sz="quarter" idx="12"/>
          </p:nvPr>
        </p:nvSpPr>
        <p:spPr/>
        <p:txBody>
          <a:bodyPr/>
          <a:lstStyle>
            <a:lvl1pPr>
              <a:defRPr/>
            </a:lvl1pPr>
          </a:lstStyle>
          <a:p>
            <a:pPr>
              <a:defRPr/>
            </a:pPr>
            <a:fld id="{BC2530AE-17A5-4BB9-B4B1-F4421280EBC3}"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lstStyle>
            <a:lvl1pPr>
              <a:defRPr/>
            </a:lvl1pPr>
          </a:lstStyle>
          <a:p>
            <a:r>
              <a:rPr lang="ru-RU" smtClean="0"/>
              <a:t>Образец заголовка</a:t>
            </a:r>
            <a:endParaRPr lang="en-US"/>
          </a:p>
        </p:txBody>
      </p:sp>
      <p:sp>
        <p:nvSpPr>
          <p:cNvPr id="11" name="Объект 10"/>
          <p:cNvSpPr>
            <a:spLocks noGrp="1"/>
          </p:cNvSpPr>
          <p:nvPr>
            <p:ph sz="quarter" idx="2"/>
          </p:nvPr>
        </p:nvSpPr>
        <p:spPr>
          <a:xfrm>
            <a:off x="457200"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Объект 12"/>
          <p:cNvSpPr>
            <a:spLocks noGrp="1"/>
          </p:cNvSpPr>
          <p:nvPr>
            <p:ph sz="quarter" idx="4"/>
          </p:nvPr>
        </p:nvSpPr>
        <p:spPr>
          <a:xfrm>
            <a:off x="4371975"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7" name="Дата 13"/>
          <p:cNvSpPr>
            <a:spLocks noGrp="1"/>
          </p:cNvSpPr>
          <p:nvPr>
            <p:ph type="dt" sz="half" idx="10"/>
          </p:nvPr>
        </p:nvSpPr>
        <p:spPr/>
        <p:txBody>
          <a:bodyPr/>
          <a:lstStyle>
            <a:lvl1pPr>
              <a:defRPr/>
            </a:lvl1pPr>
          </a:lstStyle>
          <a:p>
            <a:pPr>
              <a:defRPr/>
            </a:pPr>
            <a:fld id="{DF86BC06-0BA7-44DA-8CDE-97CEB5688487}" type="datetime1">
              <a:rPr lang="ru-RU"/>
              <a:pPr>
                <a:defRPr/>
              </a:pPr>
              <a:t>18.09.2017</a:t>
            </a:fld>
            <a:endParaRPr lang="ru-RU" dirty="0"/>
          </a:p>
        </p:txBody>
      </p:sp>
      <p:sp>
        <p:nvSpPr>
          <p:cNvPr id="8" name="Нижний колонтитул 2"/>
          <p:cNvSpPr>
            <a:spLocks noGrp="1"/>
          </p:cNvSpPr>
          <p:nvPr>
            <p:ph type="ftr" sz="quarter" idx="11"/>
          </p:nvPr>
        </p:nvSpPr>
        <p:spPr/>
        <p:txBody>
          <a:bodyPr/>
          <a:lstStyle>
            <a:lvl1pPr>
              <a:defRPr/>
            </a:lvl1pPr>
          </a:lstStyle>
          <a:p>
            <a:pPr>
              <a:defRPr/>
            </a:pPr>
            <a:endParaRPr lang="ru-RU" dirty="0"/>
          </a:p>
        </p:txBody>
      </p:sp>
      <p:sp>
        <p:nvSpPr>
          <p:cNvPr id="9" name="Номер слайда 22"/>
          <p:cNvSpPr>
            <a:spLocks noGrp="1"/>
          </p:cNvSpPr>
          <p:nvPr>
            <p:ph type="sldNum" sz="quarter" idx="12"/>
          </p:nvPr>
        </p:nvSpPr>
        <p:spPr/>
        <p:txBody>
          <a:bodyPr/>
          <a:lstStyle>
            <a:lvl1pPr>
              <a:defRPr/>
            </a:lvl1pPr>
          </a:lstStyle>
          <a:p>
            <a:pPr>
              <a:defRPr/>
            </a:pPr>
            <a:fld id="{87E47215-4D19-4431-BA62-0457F83E13CF}"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5"/>
          <p:cNvSpPr>
            <a:spLocks noGrp="1"/>
          </p:cNvSpPr>
          <p:nvPr>
            <p:ph type="dt" sz="half" idx="10"/>
          </p:nvPr>
        </p:nvSpPr>
        <p:spPr/>
        <p:txBody>
          <a:bodyPr rtlCol="0"/>
          <a:lstStyle>
            <a:lvl1pPr>
              <a:defRPr/>
            </a:lvl1pPr>
          </a:lstStyle>
          <a:p>
            <a:pPr>
              <a:defRPr/>
            </a:pPr>
            <a:fld id="{02ED7C41-335C-40EF-877C-FB11799DCE8A}" type="datetime1">
              <a:rPr lang="ru-RU"/>
              <a:pPr>
                <a:defRPr/>
              </a:pPr>
              <a:t>18.09.2017</a:t>
            </a:fld>
            <a:endParaRPr lang="ru-RU" dirty="0"/>
          </a:p>
        </p:txBody>
      </p:sp>
      <p:sp>
        <p:nvSpPr>
          <p:cNvPr id="4" name="Номер слайда 6"/>
          <p:cNvSpPr>
            <a:spLocks noGrp="1"/>
          </p:cNvSpPr>
          <p:nvPr>
            <p:ph type="sldNum" sz="quarter" idx="11"/>
          </p:nvPr>
        </p:nvSpPr>
        <p:spPr/>
        <p:txBody>
          <a:bodyPr rtlCol="0"/>
          <a:lstStyle>
            <a:lvl1pPr>
              <a:defRPr/>
            </a:lvl1pPr>
          </a:lstStyle>
          <a:p>
            <a:pPr>
              <a:defRPr/>
            </a:pPr>
            <a:fld id="{AE099F29-0EE1-40D0-8EE6-90D8B9EE59DC}" type="slidenum">
              <a:rPr lang="ru-RU"/>
              <a:pPr>
                <a:defRPr/>
              </a:pPr>
              <a:t>‹#›</a:t>
            </a:fld>
            <a:endParaRPr lang="ru-RU" dirty="0"/>
          </a:p>
        </p:txBody>
      </p:sp>
      <p:sp>
        <p:nvSpPr>
          <p:cNvPr id="5" name="Нижний колонтитул 7"/>
          <p:cNvSpPr>
            <a:spLocks noGrp="1"/>
          </p:cNvSpPr>
          <p:nvPr>
            <p:ph type="ftr" sz="quarter" idx="12"/>
          </p:nvPr>
        </p:nvSpPr>
        <p:spPr/>
        <p:txBody>
          <a:bodyPr rtlCol="0"/>
          <a:lstStyle>
            <a:lvl1pPr>
              <a:defRPr/>
            </a:lvl1pPr>
          </a:lstStyle>
          <a:p>
            <a:pPr>
              <a:defRPr/>
            </a:pPr>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94822D0C-FBC0-401B-9066-1682FF0F984D}" type="datetime1">
              <a:rPr lang="ru-RU"/>
              <a:pPr>
                <a:defRPr/>
              </a:pPr>
              <a:t>18.09.2017</a:t>
            </a:fld>
            <a:endParaRPr lang="ru-RU" dirty="0"/>
          </a:p>
        </p:txBody>
      </p:sp>
      <p:sp>
        <p:nvSpPr>
          <p:cNvPr id="3" name="Нижний колонтитул 2"/>
          <p:cNvSpPr>
            <a:spLocks noGrp="1"/>
          </p:cNvSpPr>
          <p:nvPr>
            <p:ph type="ftr" sz="quarter" idx="11"/>
          </p:nvPr>
        </p:nvSpPr>
        <p:spPr/>
        <p:txBody>
          <a:bodyPr/>
          <a:lstStyle>
            <a:lvl1pPr>
              <a:defRPr/>
            </a:lvl1pPr>
          </a:lstStyle>
          <a:p>
            <a:pPr>
              <a:defRPr/>
            </a:pPr>
            <a:endParaRPr lang="ru-RU" dirty="0"/>
          </a:p>
        </p:txBody>
      </p:sp>
      <p:sp>
        <p:nvSpPr>
          <p:cNvPr id="4" name="Номер слайда 22"/>
          <p:cNvSpPr>
            <a:spLocks noGrp="1"/>
          </p:cNvSpPr>
          <p:nvPr>
            <p:ph type="sldNum" sz="quarter" idx="12"/>
          </p:nvPr>
        </p:nvSpPr>
        <p:spPr/>
        <p:txBody>
          <a:bodyPr/>
          <a:lstStyle>
            <a:lvl1pPr>
              <a:defRPr/>
            </a:lvl1pPr>
          </a:lstStyle>
          <a:p>
            <a:pPr>
              <a:defRPr/>
            </a:pPr>
            <a:fld id="{09F3EAAD-0157-4A01-AF3C-37985F70F880}"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7" name="Прямая соединительная линия 8"/>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9"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Овал 13"/>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Заголовок 1"/>
          <p:cNvSpPr>
            <a:spLocks noGrp="1"/>
          </p:cNvSpPr>
          <p:nvPr>
            <p:ph type="title"/>
          </p:nvPr>
        </p:nvSpPr>
        <p:spPr>
          <a:xfrm rot="5400000">
            <a:off x="3371850" y="3200400"/>
            <a:ext cx="6309360" cy="457200"/>
          </a:xfrm>
        </p:spPr>
        <p:txBody>
          <a:bodyPr/>
          <a:lstStyle>
            <a:lvl1pPr algn="l">
              <a:buNone/>
              <a:defRPr sz="2000" b="1" cap="small" baseline="0"/>
            </a:lvl1pPr>
          </a:lstStyle>
          <a:p>
            <a:r>
              <a:rPr lang="ru-RU" smtClean="0"/>
              <a:t>Образец заголовка</a:t>
            </a:r>
            <a:endParaRPr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8" name="Объект 17"/>
          <p:cNvSpPr>
            <a:spLocks noGrp="1"/>
          </p:cNvSpPr>
          <p:nvPr>
            <p:ph sz="quarter" idx="1"/>
          </p:nvPr>
        </p:nvSpPr>
        <p:spPr>
          <a:xfrm>
            <a:off x="304800" y="274320"/>
            <a:ext cx="5638800" cy="632764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Дата 20"/>
          <p:cNvSpPr>
            <a:spLocks noGrp="1"/>
          </p:cNvSpPr>
          <p:nvPr>
            <p:ph type="dt" sz="half" idx="10"/>
          </p:nvPr>
        </p:nvSpPr>
        <p:spPr/>
        <p:txBody>
          <a:bodyPr rtlCol="0"/>
          <a:lstStyle>
            <a:lvl1pPr>
              <a:defRPr/>
            </a:lvl1pPr>
          </a:lstStyle>
          <a:p>
            <a:pPr>
              <a:defRPr/>
            </a:pPr>
            <a:fld id="{324C0059-4D15-4879-938A-C584D9D7B546}" type="datetime1">
              <a:rPr lang="ru-RU"/>
              <a:pPr>
                <a:defRPr/>
              </a:pPr>
              <a:t>18.09.2017</a:t>
            </a:fld>
            <a:endParaRPr lang="ru-RU" dirty="0"/>
          </a:p>
        </p:txBody>
      </p:sp>
      <p:sp>
        <p:nvSpPr>
          <p:cNvPr id="13" name="Номер слайда 21"/>
          <p:cNvSpPr>
            <a:spLocks noGrp="1"/>
          </p:cNvSpPr>
          <p:nvPr>
            <p:ph type="sldNum" sz="quarter" idx="11"/>
          </p:nvPr>
        </p:nvSpPr>
        <p:spPr/>
        <p:txBody>
          <a:bodyPr rtlCol="0"/>
          <a:lstStyle>
            <a:lvl1pPr>
              <a:defRPr/>
            </a:lvl1pPr>
          </a:lstStyle>
          <a:p>
            <a:pPr>
              <a:defRPr/>
            </a:pPr>
            <a:fld id="{54CB11E7-88D6-4109-9FC5-29D899F531FB}" type="slidenum">
              <a:rPr lang="ru-RU"/>
              <a:pPr>
                <a:defRPr/>
              </a:pPr>
              <a:t>‹#›</a:t>
            </a:fld>
            <a:endParaRPr lang="ru-RU" dirty="0"/>
          </a:p>
        </p:txBody>
      </p:sp>
      <p:sp>
        <p:nvSpPr>
          <p:cNvPr id="14" name="Нижний колонтитул 22"/>
          <p:cNvSpPr>
            <a:spLocks noGrp="1"/>
          </p:cNvSpPr>
          <p:nvPr>
            <p:ph type="ftr" sz="quarter" idx="12"/>
          </p:nvPr>
        </p:nvSpPr>
        <p:spPr/>
        <p:txBody>
          <a:bodyPr rtlCol="0"/>
          <a:lstStyle>
            <a:lvl1pPr>
              <a:defRPr/>
            </a:lvl1pPr>
          </a:lstStyle>
          <a:p>
            <a:pPr>
              <a:defRPr/>
            </a:pPr>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Овал 12"/>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Прямая соединительная линия 19"/>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Заголовок 1"/>
          <p:cNvSpPr>
            <a:spLocks noGrp="1"/>
          </p:cNvSpPr>
          <p:nvPr>
            <p:ph type="title"/>
          </p:nvPr>
        </p:nvSpPr>
        <p:spPr>
          <a:xfrm rot="5400000">
            <a:off x="3350133" y="3200400"/>
            <a:ext cx="6309360" cy="457200"/>
          </a:xfrm>
        </p:spPr>
        <p:txBody>
          <a:bodyPr/>
          <a:lstStyle>
            <a:lvl1pPr algn="l">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ru-RU" noProof="0" dirty="0" smtClean="0"/>
              <a:t>Вставка рисунка</a:t>
            </a:r>
            <a:endParaRPr lang="en-US" noProof="0"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ru-RU" smtClean="0"/>
              <a:t>Образец текста</a:t>
            </a:r>
          </a:p>
        </p:txBody>
      </p:sp>
      <p:sp>
        <p:nvSpPr>
          <p:cNvPr id="12" name="Дата 16"/>
          <p:cNvSpPr>
            <a:spLocks noGrp="1"/>
          </p:cNvSpPr>
          <p:nvPr>
            <p:ph type="dt" sz="half" idx="10"/>
          </p:nvPr>
        </p:nvSpPr>
        <p:spPr/>
        <p:txBody>
          <a:bodyPr rtlCol="0"/>
          <a:lstStyle>
            <a:lvl1pPr>
              <a:defRPr/>
            </a:lvl1pPr>
          </a:lstStyle>
          <a:p>
            <a:pPr>
              <a:defRPr/>
            </a:pPr>
            <a:fld id="{08711C91-E1EE-4DD4-8E9C-9C6FEE3835A1}" type="datetime1">
              <a:rPr lang="ru-RU"/>
              <a:pPr>
                <a:defRPr/>
              </a:pPr>
              <a:t>18.09.2017</a:t>
            </a:fld>
            <a:endParaRPr lang="ru-RU" dirty="0"/>
          </a:p>
        </p:txBody>
      </p:sp>
      <p:sp>
        <p:nvSpPr>
          <p:cNvPr id="13" name="Номер слайда 17"/>
          <p:cNvSpPr>
            <a:spLocks noGrp="1"/>
          </p:cNvSpPr>
          <p:nvPr>
            <p:ph type="sldNum" sz="quarter" idx="11"/>
          </p:nvPr>
        </p:nvSpPr>
        <p:spPr/>
        <p:txBody>
          <a:bodyPr rtlCol="0"/>
          <a:lstStyle>
            <a:lvl1pPr>
              <a:defRPr/>
            </a:lvl1pPr>
          </a:lstStyle>
          <a:p>
            <a:pPr>
              <a:defRPr/>
            </a:pPr>
            <a:fld id="{879BA4EF-B769-46FF-B66C-7BC89FBDFD13}" type="slidenum">
              <a:rPr lang="ru-RU"/>
              <a:pPr>
                <a:defRPr/>
              </a:pPr>
              <a:t>‹#›</a:t>
            </a:fld>
            <a:endParaRPr lang="ru-RU" dirty="0"/>
          </a:p>
        </p:txBody>
      </p:sp>
      <p:sp>
        <p:nvSpPr>
          <p:cNvPr id="14" name="Нижний колонтитул 20"/>
          <p:cNvSpPr>
            <a:spLocks noGrp="1"/>
          </p:cNvSpPr>
          <p:nvPr>
            <p:ph type="ftr" sz="quarter" idx="12"/>
          </p:nvPr>
        </p:nvSpPr>
        <p:spPr/>
        <p:txBody>
          <a:bodyPr rtlCol="0"/>
          <a:lstStyle>
            <a:lvl1pPr>
              <a:defRPr/>
            </a:lvl1pPr>
          </a:lstStyle>
          <a:p>
            <a:pPr>
              <a:defRPr/>
            </a:pPr>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lang="ru-RU" smtClean="0"/>
              <a:t>Образец заголовка</a:t>
            </a:r>
            <a:endParaRPr lang="en-US"/>
          </a:p>
        </p:txBody>
      </p:sp>
      <p:sp>
        <p:nvSpPr>
          <p:cNvPr id="21508" name="Текст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smtClean="0">
                <a:solidFill>
                  <a:prstClr val="black">
                    <a:tint val="75000"/>
                  </a:prstClr>
                </a:solidFill>
                <a:latin typeface="+mn-lt"/>
              </a:defRPr>
            </a:lvl1pPr>
          </a:lstStyle>
          <a:p>
            <a:pPr>
              <a:defRPr/>
            </a:pPr>
            <a:fld id="{8A0894B4-F3DD-4AD2-8979-C540CA35A8DE}" type="datetime1">
              <a:rPr lang="ru-RU"/>
              <a:pPr>
                <a:defRPr/>
              </a:pPr>
              <a:t>18.09.2017</a:t>
            </a:fld>
            <a:endParaRPr lang="ru-RU" dirty="0"/>
          </a:p>
        </p:txBody>
      </p:sp>
      <p:sp>
        <p:nvSpPr>
          <p:cNvPr id="3" name="Нижний колонтитул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smtClean="0">
                <a:solidFill>
                  <a:prstClr val="black">
                    <a:tint val="75000"/>
                  </a:prstClr>
                </a:solidFill>
                <a:latin typeface="+mn-lt"/>
              </a:defRPr>
            </a:lvl1pPr>
          </a:lstStyle>
          <a:p>
            <a:pPr>
              <a:defRPr/>
            </a:pPr>
            <a:endParaRPr lang="ru-RU" dirty="0"/>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Овал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Номер слайда 22"/>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smtClean="0">
                <a:solidFill>
                  <a:prstClr val="black">
                    <a:tint val="75000"/>
                  </a:prstClr>
                </a:solidFill>
                <a:latin typeface="+mn-lt"/>
              </a:defRPr>
            </a:lvl1pPr>
          </a:lstStyle>
          <a:p>
            <a:pPr>
              <a:defRPr/>
            </a:pPr>
            <a:fld id="{504FCB4C-491D-41D1-BE8E-F51F71B56A78}"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099" r:id="rId4"/>
    <p:sldLayoutId id="2147484100" r:id="rId5"/>
    <p:sldLayoutId id="2147484107" r:id="rId6"/>
    <p:sldLayoutId id="2147484101" r:id="rId7"/>
    <p:sldLayoutId id="2147484108" r:id="rId8"/>
    <p:sldLayoutId id="2147484109" r:id="rId9"/>
    <p:sldLayoutId id="2147484102" r:id="rId10"/>
    <p:sldLayoutId id="2147484103" r:id="rId11"/>
  </p:sldLayoutIdLst>
  <p:hf hdr="0" ftr="0" dt="0"/>
  <p:txStyles>
    <p:titleStyle>
      <a:lvl1pPr algn="l" rtl="0" fontAlgn="base">
        <a:spcBef>
          <a:spcPct val="0"/>
        </a:spcBef>
        <a:spcAft>
          <a:spcPct val="0"/>
        </a:spcAft>
        <a:defRPr sz="3000" kern="1200" cap="small">
          <a:solidFill>
            <a:schemeClr val="tx2"/>
          </a:solidFill>
          <a:latin typeface="+mj-lt"/>
          <a:ea typeface="+mj-ea"/>
          <a:cs typeface="+mj-cs"/>
        </a:defRPr>
      </a:lvl1pPr>
      <a:lvl2pPr algn="l" rtl="0" fontAlgn="base">
        <a:spcBef>
          <a:spcPct val="0"/>
        </a:spcBef>
        <a:spcAft>
          <a:spcPct val="0"/>
        </a:spcAft>
        <a:defRPr sz="3000">
          <a:solidFill>
            <a:schemeClr val="tx2"/>
          </a:solidFill>
          <a:latin typeface="Century Schoolbook"/>
        </a:defRPr>
      </a:lvl2pPr>
      <a:lvl3pPr algn="l" rtl="0" fontAlgn="base">
        <a:spcBef>
          <a:spcPct val="0"/>
        </a:spcBef>
        <a:spcAft>
          <a:spcPct val="0"/>
        </a:spcAft>
        <a:defRPr sz="3000">
          <a:solidFill>
            <a:schemeClr val="tx2"/>
          </a:solidFill>
          <a:latin typeface="Century Schoolbook"/>
        </a:defRPr>
      </a:lvl3pPr>
      <a:lvl4pPr algn="l" rtl="0" fontAlgn="base">
        <a:spcBef>
          <a:spcPct val="0"/>
        </a:spcBef>
        <a:spcAft>
          <a:spcPct val="0"/>
        </a:spcAft>
        <a:defRPr sz="3000">
          <a:solidFill>
            <a:schemeClr val="tx2"/>
          </a:solidFill>
          <a:latin typeface="Century Schoolbook"/>
        </a:defRPr>
      </a:lvl4pPr>
      <a:lvl5pPr algn="l" rtl="0" fontAlgn="base">
        <a:spcBef>
          <a:spcPct val="0"/>
        </a:spcBef>
        <a:spcAft>
          <a:spcPct val="0"/>
        </a:spcAft>
        <a:defRPr sz="3000">
          <a:solidFill>
            <a:schemeClr val="tx2"/>
          </a:solidFill>
          <a:latin typeface="Century Schoolbook"/>
        </a:defRPr>
      </a:lvl5pPr>
      <a:lvl6pPr marL="457200" algn="l" rtl="0" fontAlgn="base">
        <a:spcBef>
          <a:spcPct val="0"/>
        </a:spcBef>
        <a:spcAft>
          <a:spcPct val="0"/>
        </a:spcAft>
        <a:defRPr sz="3000">
          <a:solidFill>
            <a:schemeClr val="tx2"/>
          </a:solidFill>
          <a:latin typeface="Century Schoolbook"/>
        </a:defRPr>
      </a:lvl6pPr>
      <a:lvl7pPr marL="914400" algn="l" rtl="0" fontAlgn="base">
        <a:spcBef>
          <a:spcPct val="0"/>
        </a:spcBef>
        <a:spcAft>
          <a:spcPct val="0"/>
        </a:spcAft>
        <a:defRPr sz="3000">
          <a:solidFill>
            <a:schemeClr val="tx2"/>
          </a:solidFill>
          <a:latin typeface="Century Schoolbook"/>
        </a:defRPr>
      </a:lvl7pPr>
      <a:lvl8pPr marL="1371600" algn="l" rtl="0" fontAlgn="base">
        <a:spcBef>
          <a:spcPct val="0"/>
        </a:spcBef>
        <a:spcAft>
          <a:spcPct val="0"/>
        </a:spcAft>
        <a:defRPr sz="3000">
          <a:solidFill>
            <a:schemeClr val="tx2"/>
          </a:solidFill>
          <a:latin typeface="Century Schoolbook"/>
        </a:defRPr>
      </a:lvl8pPr>
      <a:lvl9pPr marL="1828800" algn="l" rtl="0" fontAlgn="base">
        <a:spcBef>
          <a:spcPct val="0"/>
        </a:spcBef>
        <a:spcAft>
          <a:spcPct val="0"/>
        </a:spcAft>
        <a:defRPr sz="3000">
          <a:solidFill>
            <a:schemeClr val="tx2"/>
          </a:solidFill>
          <a:latin typeface="Century Schoolbook"/>
        </a:defRPr>
      </a:lvl9pPr>
    </p:titleStyle>
    <p:bodyStyle>
      <a:lvl1pPr marL="273050" indent="-273050" algn="l" rtl="0" fontAlgn="base">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fontAlgn="base">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fontAlgn="base">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fontAlgn="base">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fontAlgn="base">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7.png"/><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5.png"/><Relationship Id="rId5" Type="http://schemas.openxmlformats.org/officeDocument/2006/relationships/oleObject" Target="../embeddings/oleObject4.bin"/><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45.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52.png"/><Relationship Id="rId5" Type="http://schemas.openxmlformats.org/officeDocument/2006/relationships/oleObject" Target="../embeddings/oleObject8.bin"/><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61.jpeg"/><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9.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65.jpeg"/><Relationship Id="rId5" Type="http://schemas.openxmlformats.org/officeDocument/2006/relationships/image" Target="../media/image63.png"/><Relationship Id="rId4" Type="http://schemas.openxmlformats.org/officeDocument/2006/relationships/oleObject" Target="../embeddings/oleObject10.bin"/></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67.png"/><Relationship Id="rId5" Type="http://schemas.openxmlformats.org/officeDocument/2006/relationships/oleObject" Target="../embeddings/oleObject13.bin"/><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70.png"/><Relationship Id="rId5" Type="http://schemas.openxmlformats.org/officeDocument/2006/relationships/oleObject" Target="../embeddings/oleObject16.bin"/><Relationship Id="rId10" Type="http://schemas.openxmlformats.org/officeDocument/2006/relationships/image" Target="../media/image54.png"/><Relationship Id="rId4" Type="http://schemas.openxmlformats.org/officeDocument/2006/relationships/image" Target="../media/image69.png"/><Relationship Id="rId9" Type="http://schemas.openxmlformats.org/officeDocument/2006/relationships/image" Target="../media/image72.jpeg"/></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74.jpeg"/><Relationship Id="rId5" Type="http://schemas.openxmlformats.org/officeDocument/2006/relationships/hyperlink" Target="http://www.kamenec.by/wp-content/uploads/2013/07/137263_170213.jpg" TargetMode="External"/><Relationship Id="rId4" Type="http://schemas.openxmlformats.org/officeDocument/2006/relationships/image" Target="../media/image73.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3.png"/><Relationship Id="rId4" Type="http://schemas.openxmlformats.org/officeDocument/2006/relationships/image" Target="../media/image75.png"/></Relationships>
</file>

<file path=ppt/slides/_rels/slide5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77.jpeg"/><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5.xml"/><Relationship Id="rId1" Type="http://schemas.openxmlformats.org/officeDocument/2006/relationships/vmlDrawing" Target="../drawings/vmlDrawing13.vml"/><Relationship Id="rId5" Type="http://schemas.openxmlformats.org/officeDocument/2006/relationships/image" Target="../media/image80.png"/><Relationship Id="rId4" Type="http://schemas.openxmlformats.org/officeDocument/2006/relationships/image" Target="../media/image79.png"/></Relationships>
</file>

<file path=ppt/slides/_rels/slide5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1.docx"/><Relationship Id="rId5" Type="http://schemas.openxmlformats.org/officeDocument/2006/relationships/oleObject" Target="../embeddings/oleObject1.bin"/><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0.emf"/></Relationships>
</file>

<file path=ppt/slides/_rels/slide6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4.xml"/><Relationship Id="rId4" Type="http://schemas.openxmlformats.org/officeDocument/2006/relationships/image" Target="../media/image97.jpeg"/></Relationships>
</file>

<file path=ppt/slides/_rels/slide6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Word_Document2.docx"/><Relationship Id="rId4" Type="http://schemas.openxmlformats.org/officeDocument/2006/relationships/oleObject" Target="../embeddings/oleObject2.bin"/></Relationships>
</file>

<file path=ppt/slides/_rels/slide7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4.xml"/><Relationship Id="rId4" Type="http://schemas.openxmlformats.org/officeDocument/2006/relationships/image" Target="../media/image106.jpeg"/></Relationships>
</file>

<file path=ppt/slides/_rels/slide7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4.xml"/><Relationship Id="rId4" Type="http://schemas.openxmlformats.org/officeDocument/2006/relationships/image" Target="../media/image109.jpeg"/></Relationships>
</file>

<file path=ppt/slides/_rels/slide7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7.xml"/><Relationship Id="rId5" Type="http://schemas.openxmlformats.org/officeDocument/2006/relationships/image" Target="../media/image113.jpeg"/><Relationship Id="rId4" Type="http://schemas.openxmlformats.org/officeDocument/2006/relationships/image" Target="../media/image112.jpeg"/></Relationships>
</file>

<file path=ppt/slides/_rels/slide73.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7.xml"/><Relationship Id="rId4" Type="http://schemas.openxmlformats.org/officeDocument/2006/relationships/image" Target="../media/image120.jpeg"/></Relationships>
</file>

<file path=ppt/slides/_rels/slide7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Document3.docx"/></Relationships>
</file>

<file path=ppt/slides/_rels/slide80.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pic>
        <p:nvPicPr>
          <p:cNvPr id="14337" name="Рисунок 4" descr="Государственная Дума РФ"/>
          <p:cNvPicPr>
            <a:picLocks noChangeAspect="1" noChangeArrowheads="1"/>
          </p:cNvPicPr>
          <p:nvPr/>
        </p:nvPicPr>
        <p:blipFill>
          <a:blip r:embed="rId3"/>
          <a:srcRect/>
          <a:stretch>
            <a:fillRect/>
          </a:stretch>
        </p:blipFill>
        <p:spPr bwMode="auto">
          <a:xfrm>
            <a:off x="250825" y="22225"/>
            <a:ext cx="2520950" cy="2205038"/>
          </a:xfrm>
          <a:prstGeom prst="rect">
            <a:avLst/>
          </a:prstGeom>
          <a:noFill/>
          <a:ln w="9525">
            <a:noFill/>
            <a:miter lim="800000"/>
            <a:headEnd/>
            <a:tailEnd/>
          </a:ln>
        </p:spPr>
      </p:pic>
      <p:pic>
        <p:nvPicPr>
          <p:cNvPr id="14338" name="Picture 2" descr="C:\Users\user1\AppData\Local\Microsoft\Windows Live Mail\WLMDSS.tmp\WLMA0F2.tmp\РОмашки-2.jpg"/>
          <p:cNvPicPr>
            <a:picLocks noChangeAspect="1" noChangeArrowheads="1"/>
          </p:cNvPicPr>
          <p:nvPr/>
        </p:nvPicPr>
        <p:blipFill>
          <a:blip r:embed="rId4"/>
          <a:srcRect/>
          <a:stretch>
            <a:fillRect/>
          </a:stretch>
        </p:blipFill>
        <p:spPr bwMode="auto">
          <a:xfrm>
            <a:off x="107950" y="3582988"/>
            <a:ext cx="5111750" cy="3195637"/>
          </a:xfrm>
          <a:prstGeom prst="rect">
            <a:avLst/>
          </a:prstGeom>
          <a:noFill/>
          <a:ln w="9525">
            <a:noFill/>
            <a:miter lim="800000"/>
            <a:headEnd/>
            <a:tailEnd/>
          </a:ln>
        </p:spPr>
      </p:pic>
      <p:sp>
        <p:nvSpPr>
          <p:cNvPr id="14339" name="Объект 1"/>
          <p:cNvSpPr>
            <a:spLocks noGrp="1"/>
          </p:cNvSpPr>
          <p:nvPr>
            <p:ph sz="quarter" idx="1"/>
          </p:nvPr>
        </p:nvSpPr>
        <p:spPr>
          <a:xfrm>
            <a:off x="457200" y="1600200"/>
            <a:ext cx="7467600" cy="4873625"/>
          </a:xfrm>
        </p:spPr>
        <p:txBody>
          <a:bodyPr/>
          <a:lstStyle/>
          <a:p>
            <a:endParaRPr lang="ru-RU" dirty="0" smtClean="0"/>
          </a:p>
          <a:p>
            <a:endParaRPr lang="ru-RU" dirty="0" smtClean="0"/>
          </a:p>
        </p:txBody>
      </p:sp>
      <p:sp>
        <p:nvSpPr>
          <p:cNvPr id="14340" name="Прямоугольник 5"/>
          <p:cNvSpPr>
            <a:spLocks noChangeArrowheads="1"/>
          </p:cNvSpPr>
          <p:nvPr/>
        </p:nvSpPr>
        <p:spPr bwMode="auto">
          <a:xfrm>
            <a:off x="1641475" y="2636838"/>
            <a:ext cx="7129463" cy="1384995"/>
          </a:xfrm>
          <a:prstGeom prst="rect">
            <a:avLst/>
          </a:prstGeom>
          <a:noFill/>
          <a:ln w="9525">
            <a:noFill/>
            <a:miter lim="800000"/>
            <a:headEnd/>
            <a:tailEnd/>
          </a:ln>
        </p:spPr>
        <p:txBody>
          <a:bodyPr>
            <a:spAutoFit/>
          </a:bodyPr>
          <a:lstStyle/>
          <a:p>
            <a:r>
              <a:rPr lang="ru-RU" sz="2800" dirty="0" smtClean="0">
                <a:solidFill>
                  <a:srgbClr val="000000"/>
                </a:solidFill>
                <a:latin typeface="Century Schoolbook"/>
              </a:rPr>
              <a:t>	Комитет Государственной Думы</a:t>
            </a:r>
          </a:p>
          <a:p>
            <a:r>
              <a:rPr lang="ru-RU" sz="2800" dirty="0" smtClean="0">
                <a:solidFill>
                  <a:srgbClr val="000000"/>
                </a:solidFill>
                <a:latin typeface="Century Schoolbook"/>
              </a:rPr>
              <a:t>	по </a:t>
            </a:r>
            <a:r>
              <a:rPr lang="ru-RU" sz="2800" dirty="0">
                <a:solidFill>
                  <a:srgbClr val="000000"/>
                </a:solidFill>
                <a:latin typeface="Century Schoolbook"/>
              </a:rPr>
              <a:t>вопросам </a:t>
            </a:r>
            <a:r>
              <a:rPr lang="ru-RU" sz="2800" dirty="0" smtClean="0">
                <a:solidFill>
                  <a:srgbClr val="000000"/>
                </a:solidFill>
                <a:latin typeface="Century Schoolbook"/>
              </a:rPr>
              <a:t>семьи, женщин </a:t>
            </a:r>
            <a:br>
              <a:rPr lang="ru-RU" sz="2800" dirty="0" smtClean="0">
                <a:solidFill>
                  <a:srgbClr val="000000"/>
                </a:solidFill>
                <a:latin typeface="Century Schoolbook"/>
              </a:rPr>
            </a:br>
            <a:r>
              <a:rPr lang="ru-RU" sz="2800" dirty="0" smtClean="0">
                <a:solidFill>
                  <a:srgbClr val="000000"/>
                </a:solidFill>
                <a:latin typeface="Century Schoolbook"/>
              </a:rPr>
              <a:t>	и детей</a:t>
            </a:r>
            <a:endParaRPr lang="ru-RU" sz="2800" dirty="0">
              <a:solidFill>
                <a:srgbClr val="000000"/>
              </a:solidFill>
              <a:latin typeface="Century Schoolbook"/>
            </a:endParaRPr>
          </a:p>
        </p:txBody>
      </p:sp>
      <p:sp>
        <p:nvSpPr>
          <p:cNvPr id="14341" name="TextBox 8"/>
          <p:cNvSpPr txBox="1">
            <a:spLocks noChangeArrowheads="1"/>
          </p:cNvSpPr>
          <p:nvPr/>
        </p:nvSpPr>
        <p:spPr bwMode="auto">
          <a:xfrm>
            <a:off x="5219700" y="404813"/>
            <a:ext cx="3529013" cy="871008"/>
          </a:xfrm>
          <a:prstGeom prst="rect">
            <a:avLst/>
          </a:prstGeom>
          <a:noFill/>
          <a:ln w="9525">
            <a:noFill/>
            <a:miter lim="800000"/>
            <a:headEnd/>
            <a:tailEnd/>
          </a:ln>
        </p:spPr>
        <p:txBody>
          <a:bodyPr>
            <a:spAutoFit/>
          </a:bodyPr>
          <a:lstStyle/>
          <a:p>
            <a:pPr algn="r">
              <a:lnSpc>
                <a:spcPct val="115000"/>
              </a:lnSpc>
            </a:pPr>
            <a:r>
              <a:rPr lang="ru-RU" sz="1100" dirty="0">
                <a:solidFill>
                  <a:srgbClr val="000000"/>
                </a:solidFill>
                <a:latin typeface="Cambria" pitchFamily="18" charset="0"/>
                <a:cs typeface="Times New Roman" pitchFamily="18" charset="0"/>
              </a:rPr>
              <a:t>Государственная Дума </a:t>
            </a:r>
            <a:endParaRPr lang="ru-RU" sz="1100" dirty="0">
              <a:solidFill>
                <a:srgbClr val="000000"/>
              </a:solidFill>
              <a:latin typeface="Calibri" pitchFamily="34" charset="0"/>
              <a:cs typeface="Times New Roman" pitchFamily="18" charset="0"/>
            </a:endParaRPr>
          </a:p>
          <a:p>
            <a:pPr algn="r">
              <a:lnSpc>
                <a:spcPct val="115000"/>
              </a:lnSpc>
            </a:pPr>
            <a:r>
              <a:rPr lang="ru-RU" sz="1100" dirty="0">
                <a:solidFill>
                  <a:srgbClr val="000000"/>
                </a:solidFill>
                <a:latin typeface="Cambria" pitchFamily="18" charset="0"/>
                <a:cs typeface="Times New Roman" pitchFamily="18" charset="0"/>
              </a:rPr>
              <a:t>Федерального Собрания </a:t>
            </a:r>
            <a:endParaRPr lang="ru-RU" sz="1100" dirty="0">
              <a:solidFill>
                <a:srgbClr val="000000"/>
              </a:solidFill>
              <a:latin typeface="Calibri" pitchFamily="34" charset="0"/>
              <a:cs typeface="Times New Roman" pitchFamily="18" charset="0"/>
            </a:endParaRPr>
          </a:p>
          <a:p>
            <a:pPr algn="r">
              <a:lnSpc>
                <a:spcPct val="115000"/>
              </a:lnSpc>
            </a:pPr>
            <a:r>
              <a:rPr lang="ru-RU" sz="1100" dirty="0">
                <a:solidFill>
                  <a:srgbClr val="000000"/>
                </a:solidFill>
                <a:latin typeface="Cambria" pitchFamily="18" charset="0"/>
                <a:cs typeface="Times New Roman" pitchFamily="18" charset="0"/>
              </a:rPr>
              <a:t>Российской </a:t>
            </a:r>
            <a:r>
              <a:rPr lang="ru-RU" sz="1100" dirty="0" smtClean="0">
                <a:solidFill>
                  <a:srgbClr val="000000"/>
                </a:solidFill>
                <a:latin typeface="Cambria" pitchFamily="18" charset="0"/>
                <a:cs typeface="Times New Roman" pitchFamily="18" charset="0"/>
              </a:rPr>
              <a:t>Федерации</a:t>
            </a:r>
          </a:p>
          <a:p>
            <a:pPr algn="r">
              <a:lnSpc>
                <a:spcPct val="115000"/>
              </a:lnSpc>
            </a:pPr>
            <a:r>
              <a:rPr lang="ru-RU" sz="1100" dirty="0">
                <a:solidFill>
                  <a:srgbClr val="000000"/>
                </a:solidFill>
                <a:latin typeface="Cambria" pitchFamily="18" charset="0"/>
                <a:cs typeface="Times New Roman" pitchFamily="18" charset="0"/>
              </a:rPr>
              <a:t>с</a:t>
            </a:r>
            <a:r>
              <a:rPr lang="ru-RU" sz="1100" dirty="0" smtClean="0">
                <a:solidFill>
                  <a:srgbClr val="000000"/>
                </a:solidFill>
                <a:latin typeface="Cambria" pitchFamily="18" charset="0"/>
                <a:cs typeface="Times New Roman" pitchFamily="18" charset="0"/>
              </a:rPr>
              <a:t>едьмого созыва</a:t>
            </a:r>
            <a:endParaRPr lang="ru-RU" sz="1100" dirty="0">
              <a:solidFill>
                <a:srgbClr val="000000"/>
              </a:solidFill>
              <a:latin typeface="Calibri" pitchFamily="34" charset="0"/>
              <a:cs typeface="Times New Roman" pitchFamily="18" charset="0"/>
            </a:endParaRPr>
          </a:p>
        </p:txBody>
      </p:sp>
      <p:sp>
        <p:nvSpPr>
          <p:cNvPr id="2" name="Прямоугольник 1"/>
          <p:cNvSpPr/>
          <p:nvPr/>
        </p:nvSpPr>
        <p:spPr>
          <a:xfrm>
            <a:off x="8028383" y="5589240"/>
            <a:ext cx="720329" cy="864096"/>
          </a:xfrm>
          <a:prstGeom prst="rect">
            <a:avLst/>
          </a:prstGeom>
          <a:solidFill>
            <a:schemeClr val="bg1"/>
          </a:solid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Объект 2"/>
          <p:cNvSpPr>
            <a:spLocks noGrp="1"/>
          </p:cNvSpPr>
          <p:nvPr>
            <p:ph sz="quarter" idx="1"/>
          </p:nvPr>
        </p:nvSpPr>
        <p:spPr>
          <a:xfrm>
            <a:off x="457200" y="692150"/>
            <a:ext cx="8147050" cy="5781675"/>
          </a:xfrm>
        </p:spPr>
        <p:txBody>
          <a:bodyPr/>
          <a:lstStyle/>
          <a:p>
            <a:pPr marL="0" indent="0">
              <a:buFont typeface="Wingdings" pitchFamily="2" charset="2"/>
              <a:buNone/>
            </a:pPr>
            <a:endParaRPr lang="ru-RU" b="1" dirty="0" smtClean="0"/>
          </a:p>
          <a:p>
            <a:pPr marL="0" indent="0">
              <a:buFont typeface="Wingdings" pitchFamily="2" charset="2"/>
              <a:buNone/>
            </a:pPr>
            <a:endParaRPr lang="ru-RU" b="1" dirty="0" smtClean="0"/>
          </a:p>
          <a:p>
            <a:pPr marL="0" indent="0">
              <a:buFont typeface="Wingdings" pitchFamily="2" charset="2"/>
              <a:buNone/>
            </a:pPr>
            <a:endParaRPr lang="ru-RU" b="1" dirty="0" smtClean="0"/>
          </a:p>
          <a:p>
            <a:pPr marL="0" indent="0">
              <a:buFont typeface="Wingdings" pitchFamily="2" charset="2"/>
              <a:buNone/>
            </a:pPr>
            <a:endParaRPr lang="ru-RU" b="1" dirty="0" smtClean="0"/>
          </a:p>
        </p:txBody>
      </p:sp>
      <p:graphicFrame>
        <p:nvGraphicFramePr>
          <p:cNvPr id="5" name="Таблица 4"/>
          <p:cNvGraphicFramePr>
            <a:graphicFrameLocks noGrp="1"/>
          </p:cNvGraphicFramePr>
          <p:nvPr>
            <p:extLst>
              <p:ext uri="{D42A27DB-BD31-4B8C-83A1-F6EECF244321}">
                <p14:modId xmlns:p14="http://schemas.microsoft.com/office/powerpoint/2010/main" val="62337471"/>
              </p:ext>
            </p:extLst>
          </p:nvPr>
        </p:nvGraphicFramePr>
        <p:xfrm>
          <a:off x="467544" y="548680"/>
          <a:ext cx="7676356" cy="5642289"/>
        </p:xfrm>
        <a:graphic>
          <a:graphicData uri="http://schemas.openxmlformats.org/drawingml/2006/table">
            <a:tbl>
              <a:tblPr firstRow="1" bandRow="1">
                <a:tableStyleId>{5C22544A-7EE6-4342-B048-85BDC9FD1C3A}</a:tableStyleId>
              </a:tblPr>
              <a:tblGrid>
                <a:gridCol w="747256"/>
                <a:gridCol w="6929100"/>
              </a:tblGrid>
              <a:tr h="86785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tab pos="1076325" algn="l"/>
                        </a:tabLst>
                        <a:defRPr/>
                      </a:pPr>
                      <a:r>
                        <a:rPr lang="ru-RU" sz="1500" dirty="0" smtClean="0">
                          <a:solidFill>
                            <a:schemeClr val="tx1"/>
                          </a:solidFill>
                          <a:latin typeface="+mj-lt"/>
                          <a:cs typeface="Times New Roman" panose="02020603050405020304" pitchFamily="18" charset="0"/>
                        </a:rPr>
                        <a:t>Комитет Государственной Думы по вопросам семьи, женщин и детей </a:t>
                      </a:r>
                      <a:r>
                        <a:rPr lang="ru-RU" sz="1500" b="1" dirty="0" smtClean="0">
                          <a:solidFill>
                            <a:schemeClr val="tx1"/>
                          </a:solidFill>
                          <a:latin typeface="+mj-lt"/>
                          <a:cs typeface="Times New Roman" panose="02020603050405020304" pitchFamily="18" charset="0"/>
                        </a:rPr>
                        <a:t>является профильным по совершенствованию и мониторингу следующих федеральных законов</a:t>
                      </a:r>
                      <a:r>
                        <a:rPr lang="ru-RU" sz="1400" b="1" dirty="0" smtClean="0">
                          <a:solidFill>
                            <a:schemeClr val="tx1"/>
                          </a:solidFill>
                          <a:latin typeface="Times New Roman" panose="02020603050405020304" pitchFamily="18" charset="0"/>
                          <a:cs typeface="Times New Roman" panose="02020603050405020304" pitchFamily="18" charset="0"/>
                        </a:rPr>
                        <a:t>:</a:t>
                      </a:r>
                    </a:p>
                  </a:txBody>
                  <a:tcPr>
                    <a:solidFill>
                      <a:schemeClr val="accent1">
                        <a:lumMod val="40000"/>
                        <a:lumOff val="60000"/>
                      </a:schemeClr>
                    </a:solidFill>
                  </a:tcPr>
                </a:tc>
                <a:tc hMerge="1">
                  <a:txBody>
                    <a:bodyPr/>
                    <a:lstStyle/>
                    <a:p>
                      <a:endParaRPr lang="ru-RU" dirty="0"/>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1</a:t>
                      </a:r>
                      <a:endParaRPr lang="ru-RU" sz="1600" dirty="0">
                        <a:latin typeface="Times New Roman" panose="02020603050405020304" pitchFamily="18" charset="0"/>
                        <a:cs typeface="Times New Roman" panose="02020603050405020304" pitchFamily="18" charset="0"/>
                      </a:endParaRPr>
                    </a:p>
                  </a:txBody>
                  <a:tcPr/>
                </a:tc>
                <a:tc>
                  <a:txBody>
                    <a:bodyPr/>
                    <a:lstStyle/>
                    <a:p>
                      <a:pPr marL="0" marR="0" lvl="0" indent="0" algn="just" defTabSz="914400" rtl="0" eaLnBrk="1" fontAlgn="auto" latinLnBrk="0" hangingPunct="1">
                        <a:lnSpc>
                          <a:spcPct val="100000"/>
                        </a:lnSpc>
                        <a:spcBef>
                          <a:spcPts val="600"/>
                        </a:spcBef>
                        <a:spcAft>
                          <a:spcPts val="0"/>
                        </a:spcAft>
                        <a:buClr>
                          <a:srgbClr val="FE8637"/>
                        </a:buClr>
                        <a:buSzPct val="70000"/>
                        <a:buFont typeface="Wingdings"/>
                        <a:buNone/>
                        <a:tabLst/>
                        <a:defRPr/>
                      </a:pPr>
                      <a:r>
                        <a:rPr kumimoji="0" lang="ru-RU" sz="1200" b="1" i="0" u="none" strike="noStrike" kern="1200" cap="none" spc="0" normalizeH="0" baseline="0" noProof="0" dirty="0" smtClean="0">
                          <a:ln>
                            <a:noFill/>
                          </a:ln>
                          <a:solidFill>
                            <a:prstClr val="black"/>
                          </a:solidFill>
                          <a:effectLst/>
                          <a:uLnTx/>
                          <a:uFillTx/>
                          <a:latin typeface="+mn-lt"/>
                          <a:ea typeface="+mn-ea"/>
                          <a:cs typeface="+mn-cs"/>
                        </a:rPr>
                        <a:t>Федеральный закон от 19.05.1995 № 81-ФЗ «О государственных пособиях гражданам, имеющим детей» </a:t>
                      </a:r>
                      <a:endParaRPr kumimoji="0" lang="ru-RU" sz="1200" b="0" i="0" u="none" strike="noStrike" kern="1200" cap="none" spc="0" normalizeH="0" baseline="0" noProof="0" dirty="0" smtClean="0">
                        <a:ln>
                          <a:noFill/>
                        </a:ln>
                        <a:solidFill>
                          <a:prstClr val="black"/>
                        </a:solidFill>
                        <a:effectLst/>
                        <a:uLnTx/>
                        <a:uFillTx/>
                        <a:latin typeface="+mn-lt"/>
                        <a:ea typeface="+mn-ea"/>
                        <a:cs typeface="+mn-cs"/>
                      </a:endParaRPr>
                    </a:p>
                  </a:txBody>
                  <a:tcPr/>
                </a:tc>
              </a:tr>
              <a:tr h="439954">
                <a:tc>
                  <a:txBody>
                    <a:bodyPr/>
                    <a:lstStyle/>
                    <a:p>
                      <a:pPr algn="ctr"/>
                      <a:r>
                        <a:rPr lang="ru-RU" sz="1600" dirty="0" smtClean="0">
                          <a:latin typeface="Times New Roman" panose="02020603050405020304" pitchFamily="18" charset="0"/>
                          <a:cs typeface="Times New Roman" panose="02020603050405020304" pitchFamily="18" charset="0"/>
                        </a:rPr>
                        <a:t>2</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kumimoji="0" lang="ru-RU" sz="1200" b="1" i="0" u="none" strike="noStrike" kern="1200" cap="none" spc="0" normalizeH="0" baseline="0" noProof="0" dirty="0" smtClean="0">
                          <a:ln>
                            <a:noFill/>
                          </a:ln>
                          <a:solidFill>
                            <a:prstClr val="black"/>
                          </a:solidFill>
                          <a:effectLst/>
                          <a:uLnTx/>
                          <a:uFillTx/>
                          <a:latin typeface="+mn-lt"/>
                          <a:ea typeface="+mn-ea"/>
                          <a:cs typeface="+mn-cs"/>
                        </a:rPr>
                        <a:t>Семейный кодекс Российской Федерации от 29.12.1995 № 223-ФЗ</a:t>
                      </a:r>
                      <a:r>
                        <a:rPr kumimoji="0" lang="ru-RU" sz="1200" b="0" i="0" u="none" strike="noStrike" kern="1200" cap="none" spc="0" normalizeH="0" baseline="0" noProof="0" dirty="0" smtClean="0">
                          <a:ln>
                            <a:noFill/>
                          </a:ln>
                          <a:solidFill>
                            <a:prstClr val="black"/>
                          </a:solidFill>
                          <a:effectLst/>
                          <a:uLnTx/>
                          <a:uFillTx/>
                          <a:latin typeface="+mn-lt"/>
                          <a:ea typeface="+mn-ea"/>
                          <a:cs typeface="+mn-cs"/>
                        </a:rPr>
                        <a:t> </a:t>
                      </a:r>
                      <a:endParaRPr lang="ru-RU" sz="1200" dirty="0">
                        <a:latin typeface="+mn-lt"/>
                        <a:cs typeface="Times New Roman" panose="02020603050405020304" pitchFamily="18" charset="0"/>
                      </a:endParaRPr>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3</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21.12.1996 № 159-ФЗ «О дополнительных гарантиях по социальной поддержке детей-сирот и детей, оставшихся без попечения родителей» </a:t>
                      </a:r>
                    </a:p>
                  </a:txBody>
                  <a:tcPr/>
                </a:tc>
              </a:tr>
              <a:tr h="439954">
                <a:tc>
                  <a:txBody>
                    <a:bodyPr/>
                    <a:lstStyle/>
                    <a:p>
                      <a:pPr algn="ctr"/>
                      <a:r>
                        <a:rPr lang="ru-RU" sz="1600" dirty="0" smtClean="0">
                          <a:latin typeface="Times New Roman" panose="02020603050405020304" pitchFamily="18" charset="0"/>
                          <a:cs typeface="Times New Roman" panose="02020603050405020304" pitchFamily="18" charset="0"/>
                        </a:rPr>
                        <a:t>4</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15.11.1997 № 143-ФЗ «Об актах гражданского состояния» </a:t>
                      </a:r>
                      <a:endParaRPr lang="ru-RU" sz="1200" b="1" dirty="0">
                        <a:latin typeface="+mn-lt"/>
                        <a:cs typeface="Times New Roman" panose="02020603050405020304" pitchFamily="18" charset="0"/>
                      </a:endParaRPr>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5</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24.07.1998 № 124-ФЗ «Об основных гарантиях прав ребенка в Российской Федерации» </a:t>
                      </a:r>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6</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24.06.1999 № 120-ФЗ «Об основах системы профилактики безнадзорности и правонарушений несовершеннолетних» </a:t>
                      </a:r>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7</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16.04.2001 № 44-ФЗ «О государственном банке данных о детях, оставшихся без попечения родителей» </a:t>
                      </a:r>
                      <a:endParaRPr lang="ru-RU" sz="1200" b="1" dirty="0">
                        <a:latin typeface="+mn-lt"/>
                        <a:cs typeface="Times New Roman" panose="02020603050405020304" pitchFamily="18" charset="0"/>
                      </a:endParaRPr>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8</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29.12.2006 № 256-ФЗ «О дополнительных мерах государственной поддержки семей, имеющих детей»</a:t>
                      </a:r>
                    </a:p>
                  </a:txBody>
                  <a:tcPr/>
                </a:tc>
              </a:tr>
              <a:tr h="542408">
                <a:tc>
                  <a:txBody>
                    <a:bodyPr/>
                    <a:lstStyle/>
                    <a:p>
                      <a:pPr algn="ctr"/>
                      <a:r>
                        <a:rPr lang="ru-RU" sz="1600" dirty="0" smtClean="0">
                          <a:latin typeface="Times New Roman" panose="02020603050405020304" pitchFamily="18" charset="0"/>
                          <a:cs typeface="Times New Roman" panose="02020603050405020304" pitchFamily="18" charset="0"/>
                        </a:rPr>
                        <a:t>9</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200" b="1" dirty="0" smtClean="0">
                          <a:latin typeface="+mn-lt"/>
                          <a:cs typeface="Times New Roman" panose="02020603050405020304" pitchFamily="18" charset="0"/>
                        </a:rPr>
                        <a:t>Федеральный закон от 29.12.2010 № 436-ФЗ «О защите детей от информации, причиняющей вред их здоровью и развитию»</a:t>
                      </a:r>
                    </a:p>
                  </a:txBody>
                  <a:tcPr/>
                </a:tc>
              </a:tr>
            </a:tbl>
          </a:graphicData>
        </a:graphic>
      </p:graphicFrame>
      <p:sp>
        <p:nvSpPr>
          <p:cNvPr id="26661"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BFD2177-8FDE-4C3F-9DC2-DB5206365449}" type="slidenum">
              <a:rPr lang="ru-RU">
                <a:solidFill>
                  <a:srgbClr val="898989"/>
                </a:solidFill>
              </a:rPr>
              <a:pPr fontAlgn="base">
                <a:spcBef>
                  <a:spcPct val="0"/>
                </a:spcBef>
                <a:spcAft>
                  <a:spcPct val="0"/>
                </a:spcAft>
              </a:pPr>
              <a:t>10</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noGrp="1"/>
          </p:cNvSpPr>
          <p:nvPr>
            <p:ph type="title"/>
          </p:nvPr>
        </p:nvSpPr>
        <p:spPr>
          <a:xfrm>
            <a:off x="179512" y="44624"/>
            <a:ext cx="8321578" cy="504056"/>
          </a:xfrm>
          <a:solidFill>
            <a:schemeClr val="accent1">
              <a:lumMod val="20000"/>
              <a:lumOff val="80000"/>
            </a:schemeClr>
          </a:solidFill>
          <a:scene3d>
            <a:camera prst="orthographicFront"/>
            <a:lightRig rig="threePt" dir="t"/>
          </a:scene3d>
          <a:sp3d>
            <a:bevelT w="152400" h="50800" prst="softRound"/>
          </a:sp3d>
        </p:spPr>
        <p:txBody>
          <a:bodyPr>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600" b="1" dirty="0">
                <a:solidFill>
                  <a:schemeClr val="accent3">
                    <a:lumMod val="50000"/>
                  </a:schemeClr>
                </a:solidFill>
                <a:effectLst>
                  <a:innerShdw blurRad="63500" dist="50800" dir="13500000">
                    <a:prstClr val="black">
                      <a:alpha val="50000"/>
                    </a:prstClr>
                  </a:innerShdw>
                </a:effectLst>
                <a:cs typeface="Times New Roman" pitchFamily="18" charset="0"/>
              </a:rPr>
              <a:t>С</a:t>
            </a:r>
            <a:r>
              <a:rPr lang="ru-RU" sz="1600" b="1" dirty="0" smtClean="0">
                <a:solidFill>
                  <a:schemeClr val="accent3">
                    <a:lumMod val="50000"/>
                  </a:schemeClr>
                </a:solidFill>
                <a:effectLst>
                  <a:innerShdw blurRad="63500" dist="50800" dir="13500000">
                    <a:prstClr val="black">
                      <a:alpha val="50000"/>
                    </a:prstClr>
                  </a:innerShdw>
                </a:effectLst>
                <a:cs typeface="Times New Roman" pitchFamily="18" charset="0"/>
              </a:rPr>
              <a:t>тратегические документы, принятые государством в интересах российской семьи и детей</a:t>
            </a:r>
            <a:endParaRPr lang="ru-RU" sz="1600" b="1" dirty="0">
              <a:solidFill>
                <a:schemeClr val="accent3">
                  <a:lumMod val="50000"/>
                </a:schemeClr>
              </a:solidFill>
              <a:effectLst>
                <a:innerShdw blurRad="63500" dist="50800" dir="13500000">
                  <a:prstClr val="black">
                    <a:alpha val="50000"/>
                  </a:prstClr>
                </a:innerShdw>
              </a:effectLst>
              <a:cs typeface="Times New Roman" pitchFamily="18" charset="0"/>
            </a:endParaRPr>
          </a:p>
        </p:txBody>
      </p:sp>
      <p:graphicFrame>
        <p:nvGraphicFramePr>
          <p:cNvPr id="4" name="Объект 3"/>
          <p:cNvGraphicFramePr>
            <a:graphicFrameLocks noGrp="1"/>
          </p:cNvGraphicFramePr>
          <p:nvPr>
            <p:ph sz="quarter" idx="1"/>
            <p:extLst>
              <p:ext uri="{D42A27DB-BD31-4B8C-83A1-F6EECF244321}">
                <p14:modId xmlns:p14="http://schemas.microsoft.com/office/powerpoint/2010/main" val="1395425922"/>
              </p:ext>
            </p:extLst>
          </p:nvPr>
        </p:nvGraphicFramePr>
        <p:xfrm>
          <a:off x="357188" y="500063"/>
          <a:ext cx="7964388" cy="6146346"/>
        </p:xfrm>
        <a:graphic>
          <a:graphicData uri="http://schemas.openxmlformats.org/drawingml/2006/table">
            <a:tbl>
              <a:tblPr firstRow="1" bandRow="1">
                <a:tableStyleId>{5C22544A-7EE6-4342-B048-85BDC9FD1C3A}</a:tableStyleId>
              </a:tblPr>
              <a:tblGrid>
                <a:gridCol w="455232"/>
                <a:gridCol w="7509156"/>
              </a:tblGrid>
              <a:tr h="431477">
                <a:tc>
                  <a:txBody>
                    <a:bodyPr/>
                    <a:lstStyle/>
                    <a:p>
                      <a:pPr algn="ctr"/>
                      <a:r>
                        <a:rPr lang="ru-RU" sz="1050" b="0" dirty="0" smtClean="0">
                          <a:solidFill>
                            <a:schemeClr val="accent6">
                              <a:lumMod val="50000"/>
                            </a:schemeClr>
                          </a:solidFill>
                          <a:latin typeface="Times New Roman" pitchFamily="18" charset="0"/>
                          <a:cs typeface="Times New Roman" pitchFamily="18" charset="0"/>
                        </a:rPr>
                        <a:t>1</a:t>
                      </a:r>
                      <a:endParaRPr lang="ru-RU" sz="1050" b="0" dirty="0">
                        <a:solidFill>
                          <a:schemeClr val="accent6">
                            <a:lumMod val="50000"/>
                          </a:schemeClr>
                        </a:solidFill>
                        <a:latin typeface="Times New Roman" pitchFamily="18" charset="0"/>
                        <a:cs typeface="Times New Roman" pitchFamily="18" charset="0"/>
                      </a:endParaRPr>
                    </a:p>
                  </a:txBody>
                  <a:tcPr>
                    <a:solidFill>
                      <a:srgbClr val="F6EEDA"/>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Национальная стратегия действий в интересах детей на 2012</a:t>
                      </a:r>
                      <a:r>
                        <a:rPr lang="ru-RU" sz="1050" b="1" baseline="0" dirty="0" smtClean="0">
                          <a:solidFill>
                            <a:schemeClr val="tx1"/>
                          </a:solidFill>
                        </a:rPr>
                        <a:t>–</a:t>
                      </a: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2017 годы </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(утверждена Указом Президента РФ от 01.06.2012 года № 761) </a:t>
                      </a:r>
                    </a:p>
                  </a:txBody>
                  <a:tcPr>
                    <a:solidFill>
                      <a:srgbClr val="F6EEDA"/>
                    </a:solidFill>
                  </a:tcPr>
                </a:tc>
              </a:tr>
              <a:tr h="565210">
                <a:tc>
                  <a:txBody>
                    <a:bodyPr/>
                    <a:lstStyle/>
                    <a:p>
                      <a:pPr algn="ctr"/>
                      <a:r>
                        <a:rPr lang="ru-RU" sz="1050" b="0" dirty="0" smtClean="0">
                          <a:latin typeface="Times New Roman" pitchFamily="18" charset="0"/>
                          <a:cs typeface="Times New Roman" pitchFamily="18" charset="0"/>
                        </a:rPr>
                        <a:t>2</a:t>
                      </a:r>
                      <a:endParaRPr lang="ru-RU" sz="1050" b="0" dirty="0">
                        <a:latin typeface="Times New Roman" pitchFamily="18" charset="0"/>
                        <a:cs typeface="Times New Roman" pitchFamily="18" charset="0"/>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Концепция государственной семейной политики в Российской Федерации на период до 2025 года </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(утверждена распоряжением Правительства РФ от 25.08.2014 года № 1618-р)</a:t>
                      </a: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и план мероприятий на 2015</a:t>
                      </a:r>
                      <a:r>
                        <a:rPr lang="ru-RU" sz="1050" b="1" baseline="0" dirty="0" smtClean="0">
                          <a:solidFill>
                            <a:schemeClr val="tx1"/>
                          </a:solidFill>
                        </a:rPr>
                        <a:t>–</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2018 годы по реализации первого этапа Концепции (утвержден распоряжением Правительства РФ от 09.04.2015 года № 607-р) </a:t>
                      </a:r>
                      <a:endPar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endParaRPr>
                    </a:p>
                  </a:txBody>
                  <a:tcPr/>
                </a:tc>
              </a:tr>
              <a:tr h="630031">
                <a:tc>
                  <a:txBody>
                    <a:bodyPr/>
                    <a:lstStyle/>
                    <a:p>
                      <a:pPr algn="ctr"/>
                      <a:r>
                        <a:rPr lang="ru-RU" sz="1050" b="0" dirty="0" smtClean="0">
                          <a:latin typeface="Times New Roman" pitchFamily="18" charset="0"/>
                          <a:cs typeface="Times New Roman" pitchFamily="18" charset="0"/>
                        </a:rPr>
                        <a:t>3</a:t>
                      </a:r>
                      <a:endParaRPr lang="ru-RU" sz="1050" b="0" dirty="0">
                        <a:latin typeface="Times New Roman" pitchFamily="18" charset="0"/>
                        <a:cs typeface="Times New Roman"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1" dirty="0" smtClean="0">
                          <a:solidFill>
                            <a:srgbClr val="002060"/>
                          </a:solidFill>
                          <a:latin typeface="Times New Roman" panose="02020603050405020304" pitchFamily="18" charset="0"/>
                          <a:cs typeface="Times New Roman" panose="02020603050405020304" pitchFamily="18" charset="0"/>
                        </a:rPr>
                        <a:t>Концепция развития дополнительного образования детей </a:t>
                      </a:r>
                      <a:r>
                        <a:rPr lang="ru-RU" sz="1050" dirty="0" smtClean="0">
                          <a:solidFill>
                            <a:srgbClr val="002060"/>
                          </a:solidFill>
                          <a:latin typeface="Times New Roman" panose="02020603050405020304" pitchFamily="18" charset="0"/>
                          <a:cs typeface="Times New Roman" panose="02020603050405020304" pitchFamily="18" charset="0"/>
                        </a:rPr>
                        <a:t>(утверждена распоряжением Правительства РФ от 04.09.2014 года </a:t>
                      </a:r>
                      <a:br>
                        <a:rPr lang="ru-RU" sz="1050" dirty="0" smtClean="0">
                          <a:solidFill>
                            <a:srgbClr val="002060"/>
                          </a:solidFill>
                          <a:latin typeface="Times New Roman" panose="02020603050405020304" pitchFamily="18" charset="0"/>
                          <a:cs typeface="Times New Roman" panose="02020603050405020304" pitchFamily="18" charset="0"/>
                        </a:rPr>
                      </a:br>
                      <a:r>
                        <a:rPr lang="ru-RU" sz="1050" dirty="0" smtClean="0">
                          <a:solidFill>
                            <a:srgbClr val="002060"/>
                          </a:solidFill>
                          <a:latin typeface="Times New Roman" panose="02020603050405020304" pitchFamily="18" charset="0"/>
                          <a:cs typeface="Times New Roman" panose="02020603050405020304" pitchFamily="18" charset="0"/>
                        </a:rPr>
                        <a:t>№ 1726-р) и </a:t>
                      </a:r>
                      <a:r>
                        <a:rPr lang="ru-RU" sz="1050" b="0" dirty="0" smtClean="0">
                          <a:solidFill>
                            <a:srgbClr val="002060"/>
                          </a:solidFill>
                          <a:latin typeface="Times New Roman" panose="02020603050405020304" pitchFamily="18" charset="0"/>
                          <a:cs typeface="Times New Roman" panose="02020603050405020304" pitchFamily="18" charset="0"/>
                        </a:rPr>
                        <a:t>план мероприятий на 2015</a:t>
                      </a:r>
                      <a:r>
                        <a:rPr lang="ru-RU" sz="1050" b="1" baseline="0" dirty="0" smtClean="0">
                          <a:solidFill>
                            <a:schemeClr val="tx1"/>
                          </a:solidFill>
                        </a:rPr>
                        <a:t>–</a:t>
                      </a:r>
                      <a:r>
                        <a:rPr lang="ru-RU" sz="1050" b="0" dirty="0" smtClean="0">
                          <a:solidFill>
                            <a:srgbClr val="002060"/>
                          </a:solidFill>
                          <a:latin typeface="Times New Roman" panose="02020603050405020304" pitchFamily="18" charset="0"/>
                          <a:cs typeface="Times New Roman" panose="02020603050405020304" pitchFamily="18" charset="0"/>
                        </a:rPr>
                        <a:t>2020 годы по реализации Концепции развития дополнительного образования детей </a:t>
                      </a:r>
                      <a:r>
                        <a:rPr lang="ru-RU" sz="1050" dirty="0" smtClean="0">
                          <a:solidFill>
                            <a:srgbClr val="002060"/>
                          </a:solidFill>
                          <a:latin typeface="Times New Roman" panose="02020603050405020304" pitchFamily="18" charset="0"/>
                          <a:cs typeface="Times New Roman" panose="02020603050405020304" pitchFamily="18" charset="0"/>
                        </a:rPr>
                        <a:t>(утвержден распоряжением Правительства РФ от 24.04.2015 года № 729-р).</a:t>
                      </a:r>
                    </a:p>
                  </a:txBody>
                  <a:tcPr/>
                </a:tc>
              </a:tr>
              <a:tr h="724629">
                <a:tc>
                  <a:txBody>
                    <a:bodyPr/>
                    <a:lstStyle/>
                    <a:p>
                      <a:pPr algn="ctr"/>
                      <a:r>
                        <a:rPr lang="ru-RU" sz="1050" b="0" dirty="0" smtClean="0">
                          <a:latin typeface="Times New Roman" pitchFamily="18" charset="0"/>
                          <a:cs typeface="Times New Roman" pitchFamily="18" charset="0"/>
                        </a:rPr>
                        <a:t>4</a:t>
                      </a:r>
                      <a:endParaRPr lang="ru-RU" sz="1050" b="0" dirty="0">
                        <a:latin typeface="Times New Roman" pitchFamily="18" charset="0"/>
                        <a:cs typeface="Times New Roman"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1" dirty="0" smtClean="0">
                          <a:solidFill>
                            <a:srgbClr val="002060"/>
                          </a:solidFill>
                          <a:latin typeface="Times New Roman" panose="02020603050405020304" pitchFamily="18" charset="0"/>
                          <a:cs typeface="Times New Roman" panose="02020603050405020304" pitchFamily="18" charset="0"/>
                        </a:rPr>
                        <a:t>Стратегия развития индустрии детских товаров на период до 2020 года и план первоочередных мероприятий на 2013</a:t>
                      </a:r>
                      <a:r>
                        <a:rPr lang="ru-RU" sz="1050" b="1" dirty="0" smtClean="0"/>
                        <a:t>–</a:t>
                      </a:r>
                      <a:r>
                        <a:rPr lang="ru-RU" sz="1050" b="1" dirty="0" smtClean="0">
                          <a:solidFill>
                            <a:srgbClr val="002060"/>
                          </a:solidFill>
                          <a:latin typeface="Times New Roman" panose="02020603050405020304" pitchFamily="18" charset="0"/>
                          <a:cs typeface="Times New Roman" panose="02020603050405020304" pitchFamily="18" charset="0"/>
                        </a:rPr>
                        <a:t> 2015 годы по ее реализации</a:t>
                      </a:r>
                      <a:r>
                        <a:rPr lang="ru-RU" sz="1050" dirty="0" smtClean="0">
                          <a:solidFill>
                            <a:srgbClr val="002060"/>
                          </a:solidFill>
                          <a:latin typeface="Times New Roman" panose="02020603050405020304" pitchFamily="18" charset="0"/>
                          <a:cs typeface="Times New Roman" panose="02020603050405020304" pitchFamily="18" charset="0"/>
                        </a:rPr>
                        <a:t> (утверждены распоряжением Правительства РФ от 11.06.2013 года № 962-р), </a:t>
                      </a:r>
                      <a:r>
                        <a:rPr lang="ru-RU" sz="1050" b="0" dirty="0" smtClean="0">
                          <a:solidFill>
                            <a:srgbClr val="002060"/>
                          </a:solidFill>
                          <a:latin typeface="Times New Roman" panose="02020603050405020304" pitchFamily="18" charset="0"/>
                          <a:cs typeface="Times New Roman" panose="02020603050405020304" pitchFamily="18" charset="0"/>
                        </a:rPr>
                        <a:t>план мероприятий на 2016</a:t>
                      </a:r>
                      <a:r>
                        <a:rPr lang="ru-RU" sz="1050" b="1" baseline="0" dirty="0" smtClean="0">
                          <a:solidFill>
                            <a:schemeClr val="tx1"/>
                          </a:solidFill>
                        </a:rPr>
                        <a:t>–</a:t>
                      </a:r>
                      <a:r>
                        <a:rPr lang="ru-RU" sz="1050" b="0" dirty="0" smtClean="0">
                          <a:solidFill>
                            <a:srgbClr val="002060"/>
                          </a:solidFill>
                          <a:latin typeface="Times New Roman" panose="02020603050405020304" pitchFamily="18" charset="0"/>
                          <a:cs typeface="Times New Roman" panose="02020603050405020304" pitchFamily="18" charset="0"/>
                        </a:rPr>
                        <a:t>2020 годы по реализации Стратегии развития индустрии детских товаров на период до 2020 года </a:t>
                      </a:r>
                      <a:r>
                        <a:rPr lang="ru-RU" sz="1050" dirty="0" smtClean="0">
                          <a:solidFill>
                            <a:srgbClr val="002060"/>
                          </a:solidFill>
                          <a:latin typeface="Times New Roman" panose="02020603050405020304" pitchFamily="18" charset="0"/>
                          <a:cs typeface="Times New Roman" panose="02020603050405020304" pitchFamily="18" charset="0"/>
                        </a:rPr>
                        <a:t>(утвержден распоряжением Правительства РФ от 06.05.2016 года № 856-р).</a:t>
                      </a:r>
                    </a:p>
                  </a:txBody>
                  <a:tcPr/>
                </a:tc>
              </a:tr>
              <a:tr h="724629">
                <a:tc>
                  <a:txBody>
                    <a:bodyPr/>
                    <a:lstStyle/>
                    <a:p>
                      <a:pPr algn="ctr"/>
                      <a:r>
                        <a:rPr lang="ru-RU" sz="1050" b="0" dirty="0" smtClean="0">
                          <a:latin typeface="Times New Roman" pitchFamily="18" charset="0"/>
                          <a:cs typeface="Times New Roman" pitchFamily="18" charset="0"/>
                        </a:rPr>
                        <a:t>5</a:t>
                      </a:r>
                      <a:endParaRPr lang="ru-RU" sz="1050" b="0" dirty="0">
                        <a:latin typeface="Times New Roman" pitchFamily="18" charset="0"/>
                        <a:cs typeface="Times New Roman" pitchFamily="18" charset="0"/>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Концепция развития до 2017 года сети служб медиации в целях реализации восстановительного правосудия в отношении детей, в том числе совершивших общественно опасные деяния, но не достигших возраста, с которого наступает уголовная ответственность в Российской Федерации </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(утверждена распоряжением Правительства РФ от 30.07.2014 года № 1430-р), Межведомственный план комплексных мероприятий по реализации Концепции</a:t>
                      </a:r>
                      <a:endPar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endParaRPr>
                    </a:p>
                  </a:txBody>
                  <a:tcPr/>
                </a:tc>
              </a:tr>
              <a:tr h="352818">
                <a:tc>
                  <a:txBody>
                    <a:bodyPr/>
                    <a:lstStyle/>
                    <a:p>
                      <a:pPr algn="ctr"/>
                      <a:r>
                        <a:rPr lang="ru-RU" sz="1050" b="0" dirty="0" smtClean="0">
                          <a:latin typeface="Times New Roman" pitchFamily="18" charset="0"/>
                          <a:cs typeface="Times New Roman" pitchFamily="18" charset="0"/>
                        </a:rPr>
                        <a:t>6</a:t>
                      </a:r>
                      <a:endParaRPr lang="ru-RU" sz="1050" b="0" dirty="0">
                        <a:latin typeface="Times New Roman" pitchFamily="18" charset="0"/>
                        <a:cs typeface="Times New Roman" pitchFamily="18" charset="0"/>
                      </a:endParaRPr>
                    </a:p>
                  </a:txBody>
                  <a:tcPr/>
                </a:tc>
                <a:tc>
                  <a:txBody>
                    <a:bodyPr/>
                    <a:lstStyle/>
                    <a:p>
                      <a:pPr marL="0" marR="0" lvl="0" indent="0" algn="just" defTabSz="914400" rtl="0" eaLnBrk="1" fontAlgn="auto" latinLnBrk="0" hangingPunct="1">
                        <a:lnSpc>
                          <a:spcPct val="100000"/>
                        </a:lnSpc>
                        <a:spcBef>
                          <a:spcPts val="600"/>
                        </a:spcBef>
                        <a:spcAft>
                          <a:spcPts val="0"/>
                        </a:spcAft>
                        <a:buClr>
                          <a:srgbClr val="FE8637"/>
                        </a:buClr>
                        <a:buSzPct val="70000"/>
                        <a:buFont typeface="Wingdings"/>
                        <a:buNone/>
                        <a:tabLst/>
                        <a:defRPr/>
                      </a:pPr>
                      <a:r>
                        <a:rPr kumimoji="0" lang="ru-RU" sz="1050" b="1" i="0" u="none" strike="noStrike" kern="1000" cap="none" spc="-2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Концепция информационной безопасности детей </a:t>
                      </a:r>
                      <a:r>
                        <a:rPr kumimoji="0" lang="ru-RU" sz="1050" b="0" i="0" u="none" strike="noStrike" kern="1000" cap="none" spc="-2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(утверждена распоряжением Правительства РФ от 02.12.2015 года № 2471-р).</a:t>
                      </a:r>
                    </a:p>
                  </a:txBody>
                  <a:tcPr/>
                </a:tc>
              </a:tr>
              <a:tr h="630031">
                <a:tc>
                  <a:txBody>
                    <a:bodyPr/>
                    <a:lstStyle/>
                    <a:p>
                      <a:pPr algn="ctr"/>
                      <a:r>
                        <a:rPr lang="ru-RU" sz="1050" b="0" dirty="0" smtClean="0">
                          <a:latin typeface="Times New Roman" pitchFamily="18" charset="0"/>
                          <a:cs typeface="Times New Roman" pitchFamily="18" charset="0"/>
                        </a:rPr>
                        <a:t>7</a:t>
                      </a:r>
                      <a:endParaRPr lang="ru-RU" sz="1050" b="0" dirty="0">
                        <a:latin typeface="Times New Roman" pitchFamily="18" charset="0"/>
                        <a:cs typeface="Times New Roman" pitchFamily="18" charset="0"/>
                      </a:endParaRPr>
                    </a:p>
                  </a:txBody>
                  <a:tcPr/>
                </a:tc>
                <a:tc>
                  <a:txBody>
                    <a:bodyPr/>
                    <a:lstStyle/>
                    <a:p>
                      <a:pPr marL="0" marR="0" lvl="0" indent="0" algn="just" defTabSz="914400" rtl="0" eaLnBrk="1" fontAlgn="auto" latinLnBrk="0" hangingPunct="1">
                        <a:lnSpc>
                          <a:spcPct val="100000"/>
                        </a:lnSpc>
                        <a:spcBef>
                          <a:spcPts val="600"/>
                        </a:spcBef>
                        <a:spcAft>
                          <a:spcPts val="0"/>
                        </a:spcAft>
                        <a:buClr>
                          <a:srgbClr val="FE8637"/>
                        </a:buClr>
                        <a:buSzPct val="70000"/>
                        <a:buFont typeface="Wingdings"/>
                        <a:buNone/>
                        <a:tabLst/>
                        <a:defRPr/>
                      </a:pP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Стратегия развития воспитания в Российской Федерации на период до 2025 года </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(утверждена распоряжением Правительства РФ от 29.05.2015 года № 996-р) и план мероприятий по реализации в 2016</a:t>
                      </a:r>
                      <a:r>
                        <a:rPr lang="ru-RU" sz="1050" b="1" dirty="0" smtClean="0"/>
                        <a:t>–</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2020 годах Стратегии развития воспитания в Российской Федерации на период до 2025 года (утвержден распоряжением Правительства РФ от 12.03.2016 года  № 423-р).</a:t>
                      </a:r>
                    </a:p>
                  </a:txBody>
                  <a:tcPr/>
                </a:tc>
              </a:tr>
              <a:tr h="405792">
                <a:tc>
                  <a:txBody>
                    <a:bodyPr/>
                    <a:lstStyle/>
                    <a:p>
                      <a:pPr algn="ctr"/>
                      <a:r>
                        <a:rPr lang="ru-RU" sz="1050" b="0" dirty="0" smtClean="0">
                          <a:latin typeface="Times New Roman" pitchFamily="18" charset="0"/>
                          <a:cs typeface="Times New Roman" pitchFamily="18" charset="0"/>
                        </a:rPr>
                        <a:t>8</a:t>
                      </a:r>
                      <a:endParaRPr lang="ru-RU" sz="1050" b="0" dirty="0">
                        <a:latin typeface="Times New Roman" pitchFamily="18" charset="0"/>
                        <a:cs typeface="Times New Roman" pitchFamily="18" charset="0"/>
                      </a:endParaRPr>
                    </a:p>
                  </a:txBody>
                  <a:tcPr/>
                </a:tc>
                <a:tc>
                  <a:txBody>
                    <a:bodyPr/>
                    <a:lstStyle/>
                    <a:p>
                      <a:pPr marL="0" marR="0" lvl="0" indent="0" algn="just" defTabSz="914400" rtl="0" eaLnBrk="1" fontAlgn="auto" latinLnBrk="0" hangingPunct="1">
                        <a:lnSpc>
                          <a:spcPct val="100000"/>
                        </a:lnSpc>
                        <a:spcBef>
                          <a:spcPts val="600"/>
                        </a:spcBef>
                        <a:spcAft>
                          <a:spcPts val="0"/>
                        </a:spcAft>
                        <a:buClr>
                          <a:srgbClr val="FE8637"/>
                        </a:buClr>
                        <a:buSzPct val="70000"/>
                        <a:buFont typeface="Wingdings"/>
                        <a:buNone/>
                        <a:tabLst/>
                        <a:defRPr/>
                      </a:pPr>
                      <a:r>
                        <a:rPr kumimoji="0" lang="ru-RU" sz="1050" b="1"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Концепция развития школьных информационно-библиотечных центров </a:t>
                      </a:r>
                      <a:r>
                        <a:rPr kumimoji="0" lang="ru-RU" sz="1050" b="0"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(утверждена приказом Министерства образования и науки Российской Федерации от 15.06.2016 года № 715)</a:t>
                      </a:r>
                    </a:p>
                  </a:txBody>
                  <a:tcPr/>
                </a:tc>
              </a:tr>
              <a:tr h="405792">
                <a:tc>
                  <a:txBody>
                    <a:bodyPr/>
                    <a:lstStyle/>
                    <a:p>
                      <a:pPr algn="ctr"/>
                      <a:r>
                        <a:rPr lang="ru-RU" sz="1050" b="0" dirty="0" smtClean="0">
                          <a:latin typeface="Times New Roman" pitchFamily="18" charset="0"/>
                          <a:cs typeface="Times New Roman" pitchFamily="18" charset="0"/>
                        </a:rPr>
                        <a:t>9</a:t>
                      </a:r>
                      <a:endParaRPr lang="ru-RU" sz="1050" b="0" dirty="0">
                        <a:latin typeface="Times New Roman" pitchFamily="18" charset="0"/>
                        <a:cs typeface="Times New Roman" pitchFamily="18" charset="0"/>
                      </a:endParaRPr>
                    </a:p>
                  </a:txBody>
                  <a:tcPr/>
                </a:tc>
                <a:tc>
                  <a:txBody>
                    <a:bodyPr/>
                    <a:lstStyle/>
                    <a:p>
                      <a:pPr algn="just"/>
                      <a:r>
                        <a:rPr lang="ru-RU" sz="1050" b="1" dirty="0" smtClean="0">
                          <a:solidFill>
                            <a:srgbClr val="002060"/>
                          </a:solidFill>
                          <a:latin typeface="Times New Roman" panose="02020603050405020304" pitchFamily="18" charset="0"/>
                          <a:cs typeface="Times New Roman" panose="02020603050405020304" pitchFamily="18" charset="0"/>
                        </a:rPr>
                        <a:t>Национальная стратегия действий в интересах женщин на 2017</a:t>
                      </a:r>
                      <a:r>
                        <a:rPr lang="ru-RU" sz="1050" b="1" baseline="0" dirty="0" smtClean="0">
                          <a:solidFill>
                            <a:schemeClr val="tx1"/>
                          </a:solidFill>
                        </a:rPr>
                        <a:t>–</a:t>
                      </a:r>
                      <a:r>
                        <a:rPr lang="ru-RU" sz="1050" b="1" dirty="0" smtClean="0">
                          <a:solidFill>
                            <a:srgbClr val="002060"/>
                          </a:solidFill>
                          <a:latin typeface="Times New Roman" panose="02020603050405020304" pitchFamily="18" charset="0"/>
                          <a:cs typeface="Times New Roman" panose="02020603050405020304" pitchFamily="18" charset="0"/>
                        </a:rPr>
                        <a:t>2022 годы </a:t>
                      </a:r>
                      <a:r>
                        <a:rPr lang="ru-RU" sz="1050" b="0" dirty="0" smtClean="0">
                          <a:solidFill>
                            <a:srgbClr val="002060"/>
                          </a:solidFill>
                          <a:latin typeface="Times New Roman" panose="02020603050405020304" pitchFamily="18" charset="0"/>
                          <a:cs typeface="Times New Roman" panose="02020603050405020304" pitchFamily="18" charset="0"/>
                        </a:rPr>
                        <a:t>(утверждена распоряжением Правительства РФ от 08.03.2017 года № 410-р)</a:t>
                      </a:r>
                      <a:endParaRPr lang="ru-RU" sz="1050" b="0" dirty="0">
                        <a:solidFill>
                          <a:srgbClr val="002060"/>
                        </a:solidFill>
                        <a:latin typeface="Times New Roman" panose="02020603050405020304" pitchFamily="18" charset="0"/>
                        <a:cs typeface="Times New Roman" panose="02020603050405020304" pitchFamily="18" charset="0"/>
                      </a:endParaRPr>
                    </a:p>
                  </a:txBody>
                  <a:tcPr/>
                </a:tc>
              </a:tr>
              <a:tr h="724629">
                <a:tc>
                  <a:txBody>
                    <a:bodyPr/>
                    <a:lstStyle/>
                    <a:p>
                      <a:pPr algn="ctr"/>
                      <a:r>
                        <a:rPr lang="ru-RU" sz="1050" b="0" dirty="0" smtClean="0">
                          <a:latin typeface="Times New Roman" pitchFamily="18" charset="0"/>
                          <a:cs typeface="Times New Roman" pitchFamily="18" charset="0"/>
                        </a:rPr>
                        <a:t>10</a:t>
                      </a:r>
                      <a:endParaRPr lang="ru-RU" sz="1050" b="0" dirty="0">
                        <a:latin typeface="Times New Roman" pitchFamily="18" charset="0"/>
                        <a:cs typeface="Times New Roman"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1" dirty="0" smtClean="0">
                          <a:solidFill>
                            <a:srgbClr val="002060"/>
                          </a:solidFill>
                          <a:latin typeface="Times New Roman" panose="02020603050405020304" pitchFamily="18" charset="0"/>
                          <a:cs typeface="Times New Roman" panose="02020603050405020304" pitchFamily="18" charset="0"/>
                        </a:rPr>
                        <a:t>Концепция развития системы профилактики безнадзорности и правонарушений несовершеннолетних на период до 2020 года </a:t>
                      </a:r>
                      <a:r>
                        <a:rPr lang="ru-RU" sz="1050" dirty="0" smtClean="0">
                          <a:solidFill>
                            <a:srgbClr val="002060"/>
                          </a:solidFill>
                          <a:latin typeface="Times New Roman" panose="02020603050405020304" pitchFamily="18" charset="0"/>
                          <a:cs typeface="Times New Roman" panose="02020603050405020304" pitchFamily="18" charset="0"/>
                        </a:rPr>
                        <a:t>и план мероприятий на 2017</a:t>
                      </a:r>
                      <a:r>
                        <a:rPr lang="ru-RU" sz="1050" b="1" baseline="0" dirty="0" smtClean="0">
                          <a:solidFill>
                            <a:schemeClr val="tx1"/>
                          </a:solidFill>
                        </a:rPr>
                        <a:t>–</a:t>
                      </a:r>
                      <a:r>
                        <a:rPr lang="ru-RU" sz="1050" dirty="0" smtClean="0">
                          <a:solidFill>
                            <a:srgbClr val="002060"/>
                          </a:solidFill>
                          <a:latin typeface="Times New Roman" panose="02020603050405020304" pitchFamily="18" charset="0"/>
                          <a:cs typeface="Times New Roman" panose="02020603050405020304" pitchFamily="18" charset="0"/>
                        </a:rPr>
                        <a:t>2020 годы по реализации Концепции развития системы профилактики безнадзорности и правонарушений несовершеннолетних на период до 2020 года)  (утверждены распоряжением Правительства РФ от 22.03.2017 года № 520-р)</a:t>
                      </a:r>
                    </a:p>
                  </a:txBody>
                  <a:tcPr/>
                </a:tc>
              </a:tr>
              <a:tr h="405792">
                <a:tc>
                  <a:txBody>
                    <a:bodyPr/>
                    <a:lstStyle/>
                    <a:p>
                      <a:pPr algn="ctr"/>
                      <a:r>
                        <a:rPr lang="ru-RU" sz="1050" dirty="0" smtClean="0">
                          <a:latin typeface="Times New Roman" pitchFamily="18" charset="0"/>
                          <a:cs typeface="Times New Roman" pitchFamily="18" charset="0"/>
                        </a:rPr>
                        <a:t>11</a:t>
                      </a:r>
                      <a:endParaRPr lang="ru-RU" sz="1050" dirty="0">
                        <a:latin typeface="Times New Roman" pitchFamily="18" charset="0"/>
                        <a:cs typeface="Times New Roman"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1" dirty="0" smtClean="0">
                          <a:solidFill>
                            <a:srgbClr val="002060"/>
                          </a:solidFill>
                          <a:latin typeface="Times New Roman" panose="02020603050405020304" pitchFamily="18" charset="0"/>
                          <a:cs typeface="Times New Roman" panose="02020603050405020304" pitchFamily="18" charset="0"/>
                        </a:rPr>
                        <a:t>Стратегия развития информационного общества в Российской Федерации на 2017</a:t>
                      </a:r>
                      <a:r>
                        <a:rPr lang="ru-RU" sz="1050" b="1" baseline="0" dirty="0" smtClean="0">
                          <a:solidFill>
                            <a:schemeClr val="tx1"/>
                          </a:solidFill>
                        </a:rPr>
                        <a:t>–</a:t>
                      </a:r>
                      <a:r>
                        <a:rPr lang="ru-RU" sz="1050" b="1" dirty="0" smtClean="0">
                          <a:solidFill>
                            <a:srgbClr val="002060"/>
                          </a:solidFill>
                          <a:latin typeface="Times New Roman" panose="02020603050405020304" pitchFamily="18" charset="0"/>
                          <a:cs typeface="Times New Roman" panose="02020603050405020304" pitchFamily="18" charset="0"/>
                        </a:rPr>
                        <a:t>2030 годы</a:t>
                      </a:r>
                      <a:r>
                        <a:rPr lang="en-US" sz="1050" b="1" dirty="0" smtClean="0">
                          <a:solidFill>
                            <a:srgbClr val="002060"/>
                          </a:solidFill>
                          <a:latin typeface="Times New Roman" panose="02020603050405020304" pitchFamily="18" charset="0"/>
                          <a:cs typeface="Times New Roman" panose="02020603050405020304" pitchFamily="18" charset="0"/>
                        </a:rPr>
                        <a:t> </a:t>
                      </a:r>
                      <a:r>
                        <a:rPr lang="en-US" sz="1050" dirty="0" smtClean="0">
                          <a:solidFill>
                            <a:srgbClr val="002060"/>
                          </a:solidFill>
                          <a:latin typeface="Times New Roman" panose="02020603050405020304" pitchFamily="18" charset="0"/>
                          <a:cs typeface="Times New Roman" panose="02020603050405020304" pitchFamily="18" charset="0"/>
                        </a:rPr>
                        <a:t>(</a:t>
                      </a:r>
                      <a:r>
                        <a:rPr lang="ru-RU" sz="1050" dirty="0" smtClean="0">
                          <a:solidFill>
                            <a:srgbClr val="002060"/>
                          </a:solidFill>
                          <a:latin typeface="Times New Roman" panose="02020603050405020304" pitchFamily="18" charset="0"/>
                          <a:cs typeface="Times New Roman" panose="02020603050405020304" pitchFamily="18" charset="0"/>
                        </a:rPr>
                        <a:t>утверждена Указом Президента РФ от 09.05.2017 года</a:t>
                      </a:r>
                      <a:r>
                        <a:rPr lang="ru-RU" sz="1050" baseline="0" dirty="0" smtClean="0">
                          <a:solidFill>
                            <a:srgbClr val="002060"/>
                          </a:solidFill>
                          <a:latin typeface="Times New Roman" panose="02020603050405020304" pitchFamily="18" charset="0"/>
                          <a:cs typeface="Times New Roman" panose="02020603050405020304" pitchFamily="18" charset="0"/>
                        </a:rPr>
                        <a:t> № </a:t>
                      </a:r>
                      <a:r>
                        <a:rPr lang="ru-RU" sz="1050" dirty="0" smtClean="0">
                          <a:solidFill>
                            <a:srgbClr val="002060"/>
                          </a:solidFill>
                          <a:latin typeface="Times New Roman" panose="02020603050405020304" pitchFamily="18" charset="0"/>
                          <a:cs typeface="Times New Roman" panose="02020603050405020304" pitchFamily="18" charset="0"/>
                        </a:rPr>
                        <a:t> 203)</a:t>
                      </a:r>
                    </a:p>
                  </a:txBody>
                  <a:tcPr/>
                </a:tc>
              </a:tr>
            </a:tbl>
          </a:graphicData>
        </a:graphic>
      </p:graphicFrame>
      <p:sp>
        <p:nvSpPr>
          <p:cNvPr id="27688"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2FA43AB-D3C6-4EC9-AEEC-FBA6FFA5E881}" type="slidenum">
              <a:rPr lang="ru-RU">
                <a:solidFill>
                  <a:srgbClr val="898989"/>
                </a:solidFill>
              </a:rPr>
              <a:pPr fontAlgn="base">
                <a:spcBef>
                  <a:spcPct val="0"/>
                </a:spcBef>
                <a:spcAft>
                  <a:spcPct val="0"/>
                </a:spcAft>
              </a:pPr>
              <a:t>11</a:t>
            </a:fld>
            <a:endParaRPr lang="ru-RU" dirty="0">
              <a:solidFill>
                <a:srgbClr val="898989"/>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E20DDD6-1045-4D27-B275-DBCD83541EC5}" type="slidenum">
              <a:rPr lang="ru-RU">
                <a:solidFill>
                  <a:srgbClr val="898989"/>
                </a:solidFill>
              </a:rPr>
              <a:pPr fontAlgn="base">
                <a:spcBef>
                  <a:spcPct val="0"/>
                </a:spcBef>
                <a:spcAft>
                  <a:spcPct val="0"/>
                </a:spcAft>
              </a:pPr>
              <a:t>12</a:t>
            </a:fld>
            <a:endParaRPr lang="ru-RU" dirty="0">
              <a:solidFill>
                <a:srgbClr val="898989"/>
              </a:solidFill>
            </a:endParaRPr>
          </a:p>
        </p:txBody>
      </p:sp>
      <p:sp>
        <p:nvSpPr>
          <p:cNvPr id="3" name="Заголовок 1"/>
          <p:cNvSpPr txBox="1">
            <a:spLocks/>
          </p:cNvSpPr>
          <p:nvPr/>
        </p:nvSpPr>
        <p:spPr>
          <a:xfrm>
            <a:off x="179512" y="44624"/>
            <a:ext cx="8640960" cy="576064"/>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300" b="1" dirty="0" smtClean="0">
                <a:solidFill>
                  <a:schemeClr val="accent3">
                    <a:lumMod val="50000"/>
                  </a:schemeClr>
                </a:solidFill>
                <a:effectLst>
                  <a:innerShdw blurRad="63500" dist="50800" dir="13500000">
                    <a:prstClr val="black">
                      <a:alpha val="50000"/>
                    </a:prstClr>
                  </a:innerShdw>
                </a:effectLst>
                <a:latin typeface="Times New Roman" pitchFamily="18" charset="0"/>
                <a:cs typeface="Times New Roman" pitchFamily="18" charset="0"/>
              </a:rPr>
              <a:t>Приоритеты в законотворческой деятельности Комитета определяются с учетом комплекса важнейших стратегических документов,</a:t>
            </a:r>
          </a:p>
          <a:p>
            <a:pPr algn="ctr" fontAlgn="auto">
              <a:spcAft>
                <a:spcPts val="0"/>
              </a:spcAft>
              <a:defRPr/>
            </a:pPr>
            <a:r>
              <a:rPr lang="ru-RU" sz="1300" b="1" dirty="0" smtClean="0">
                <a:solidFill>
                  <a:schemeClr val="accent3">
                    <a:lumMod val="50000"/>
                  </a:schemeClr>
                </a:solidFill>
                <a:effectLst>
                  <a:innerShdw blurRad="63500" dist="50800" dir="13500000">
                    <a:prstClr val="black">
                      <a:alpha val="50000"/>
                    </a:prstClr>
                  </a:innerShdw>
                </a:effectLst>
                <a:latin typeface="Times New Roman" pitchFamily="18" charset="0"/>
                <a:cs typeface="Times New Roman" pitchFamily="18" charset="0"/>
              </a:rPr>
              <a:t>принятых государством в интересах российской семьи и детей</a:t>
            </a:r>
            <a:endParaRPr lang="ru-RU" sz="1300" b="1" dirty="0">
              <a:solidFill>
                <a:schemeClr val="accent3">
                  <a:lumMod val="50000"/>
                </a:schemeClr>
              </a:solidFill>
              <a:effectLst>
                <a:innerShdw blurRad="63500" dist="50800" dir="13500000">
                  <a:prstClr val="black">
                    <a:alpha val="50000"/>
                  </a:prstClr>
                </a:innerShdw>
              </a:effectLst>
              <a:latin typeface="Times New Roman" pitchFamily="18" charset="0"/>
              <a:cs typeface="Times New Roman" pitchFamily="18" charset="0"/>
            </a:endParaRPr>
          </a:p>
        </p:txBody>
      </p:sp>
      <p:pic>
        <p:nvPicPr>
          <p:cNvPr id="28675" name="Picture 2" descr="C:\Users\user1\AppData\Local\Microsoft\Windows Live Mail\WLMDSS.tmp\WLM37FA.tmp\IMG_1499.jpg"/>
          <p:cNvPicPr>
            <a:picLocks noChangeAspect="1" noChangeArrowheads="1"/>
          </p:cNvPicPr>
          <p:nvPr/>
        </p:nvPicPr>
        <p:blipFill>
          <a:blip r:embed="rId2"/>
          <a:srcRect/>
          <a:stretch>
            <a:fillRect/>
          </a:stretch>
        </p:blipFill>
        <p:spPr bwMode="auto">
          <a:xfrm rot="-5821879">
            <a:off x="1227932" y="3707606"/>
            <a:ext cx="2540000" cy="3386137"/>
          </a:xfrm>
          <a:prstGeom prst="rect">
            <a:avLst/>
          </a:prstGeom>
          <a:noFill/>
          <a:ln w="9525">
            <a:noFill/>
            <a:miter lim="800000"/>
            <a:headEnd/>
            <a:tailEnd/>
          </a:ln>
        </p:spPr>
      </p:pic>
      <p:sp>
        <p:nvSpPr>
          <p:cNvPr id="4" name="Прямоугольник 3"/>
          <p:cNvSpPr/>
          <p:nvPr/>
        </p:nvSpPr>
        <p:spPr>
          <a:xfrm>
            <a:off x="251520" y="692696"/>
            <a:ext cx="8496944" cy="3384376"/>
          </a:xfrm>
          <a:prstGeom prst="rect">
            <a:avLst/>
          </a:prstGeom>
          <a:solidFill>
            <a:srgbClr val="F6EED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just" fontAlgn="auto">
              <a:spcBef>
                <a:spcPts val="0"/>
              </a:spcBef>
              <a:spcAft>
                <a:spcPts val="0"/>
              </a:spcAft>
              <a:defRPr/>
            </a:pPr>
            <a:r>
              <a:rPr lang="ru-RU" sz="1600" dirty="0">
                <a:solidFill>
                  <a:srgbClr val="002060"/>
                </a:solidFill>
                <a:latin typeface="Times New Roman" panose="02020603050405020304" pitchFamily="18" charset="0"/>
                <a:cs typeface="Times New Roman" panose="02020603050405020304" pitchFamily="18" charset="0"/>
              </a:rPr>
              <a:t>В последние годы все более настойчиво стал обозначаться общественный запрос на государственную семейную политику, ориентированную на укрепление, развитие и защиту института семьи как фундаментальной основы российского общества, сохранение традиционных семейных ценностей, повышение социальной роли семьи в жизни общества, укрепление нравственных начал семейно-правового регулирования.</a:t>
            </a:r>
          </a:p>
          <a:p>
            <a:pPr indent="266700" algn="just" fontAlgn="auto">
              <a:spcBef>
                <a:spcPts val="0"/>
              </a:spcBef>
              <a:spcAft>
                <a:spcPts val="0"/>
              </a:spcAft>
              <a:defRPr/>
            </a:pPr>
            <a:r>
              <a:rPr lang="ru-RU" sz="1600" dirty="0">
                <a:solidFill>
                  <a:srgbClr val="002060"/>
                </a:solidFill>
                <a:latin typeface="Times New Roman" panose="02020603050405020304" pitchFamily="18" charset="0"/>
                <a:cs typeface="Times New Roman" panose="02020603050405020304" pitchFamily="18" charset="0"/>
              </a:rPr>
              <a:t>Депутаты – члены Комитета по вопросам семьи, женщин и детей, работая в составе </a:t>
            </a:r>
            <a:r>
              <a:rPr lang="ru-RU" sz="1600" dirty="0" smtClean="0">
                <a:solidFill>
                  <a:srgbClr val="002060"/>
                </a:solidFill>
                <a:latin typeface="Times New Roman" panose="02020603050405020304" pitchFamily="18" charset="0"/>
                <a:cs typeface="Times New Roman" panose="02020603050405020304" pitchFamily="18" charset="0"/>
              </a:rPr>
              <a:t>правительственных </a:t>
            </a:r>
            <a:r>
              <a:rPr lang="ru-RU" sz="1600" dirty="0">
                <a:solidFill>
                  <a:srgbClr val="002060"/>
                </a:solidFill>
                <a:latin typeface="Times New Roman" panose="02020603050405020304" pitchFamily="18" charset="0"/>
                <a:cs typeface="Times New Roman" panose="02020603050405020304" pitchFamily="18" charset="0"/>
              </a:rPr>
              <a:t>комиссий, межведомственных рабочих групп федеральных органов государственной </a:t>
            </a:r>
            <a:r>
              <a:rPr lang="ru-RU" sz="1600" dirty="0" smtClean="0">
                <a:solidFill>
                  <a:srgbClr val="002060"/>
                </a:solidFill>
                <a:latin typeface="Times New Roman" panose="02020603050405020304" pitchFamily="18" charset="0"/>
                <a:cs typeface="Times New Roman" panose="02020603050405020304" pitchFamily="18" charset="0"/>
              </a:rPr>
              <a:t>власти, </a:t>
            </a:r>
            <a:r>
              <a:rPr lang="ru-RU" sz="1600" dirty="0">
                <a:solidFill>
                  <a:srgbClr val="002060"/>
                </a:solidFill>
                <a:latin typeface="Times New Roman" panose="02020603050405020304" pitchFamily="18" charset="0"/>
                <a:cs typeface="Times New Roman" panose="02020603050405020304" pitchFamily="18" charset="0"/>
              </a:rPr>
              <a:t>принимали непосредственное участие в разработке указанных документов, в том </a:t>
            </a:r>
            <a:r>
              <a:rPr lang="ru-RU" sz="1600" dirty="0" smtClean="0">
                <a:solidFill>
                  <a:srgbClr val="002060"/>
                </a:solidFill>
                <a:latin typeface="Times New Roman" panose="02020603050405020304" pitchFamily="18" charset="0"/>
                <a:cs typeface="Times New Roman" panose="02020603050405020304" pitchFamily="18" charset="0"/>
              </a:rPr>
              <a:t>числе </a:t>
            </a:r>
            <a:r>
              <a:rPr lang="ru-RU" sz="1600" dirty="0">
                <a:solidFill>
                  <a:srgbClr val="002060"/>
                </a:solidFill>
                <a:latin typeface="Times New Roman" panose="02020603050405020304" pitchFamily="18" charset="0"/>
                <a:cs typeface="Times New Roman" panose="02020603050405020304" pitchFamily="18" charset="0"/>
              </a:rPr>
              <a:t>организовывали </a:t>
            </a:r>
            <a:r>
              <a:rPr lang="ru-RU" sz="1600" dirty="0" smtClean="0">
                <a:solidFill>
                  <a:srgbClr val="002060"/>
                </a:solidFill>
                <a:latin typeface="Times New Roman" panose="02020603050405020304" pitchFamily="18" charset="0"/>
                <a:cs typeface="Times New Roman" panose="02020603050405020304" pitchFamily="18" charset="0"/>
              </a:rPr>
              <a:t>общественное обсуждение </a:t>
            </a:r>
            <a:r>
              <a:rPr lang="ru-RU" sz="1600" dirty="0">
                <a:solidFill>
                  <a:srgbClr val="002060"/>
                </a:solidFill>
                <a:latin typeface="Times New Roman" panose="02020603050405020304" pitchFamily="18" charset="0"/>
                <a:cs typeface="Times New Roman" panose="02020603050405020304" pitchFamily="18" charset="0"/>
              </a:rPr>
              <a:t>в формате парламентских слушаний, «круглых столов», специальных и выездных заседаний Комитета.</a:t>
            </a:r>
          </a:p>
          <a:p>
            <a:pPr indent="266700" algn="just" fontAlgn="auto">
              <a:spcBef>
                <a:spcPts val="0"/>
              </a:spcBef>
              <a:spcAft>
                <a:spcPts val="0"/>
              </a:spcAft>
              <a:defRPr/>
            </a:pPr>
            <a:r>
              <a:rPr lang="ru-RU" sz="1600" dirty="0">
                <a:solidFill>
                  <a:srgbClr val="002060"/>
                </a:solidFill>
                <a:latin typeface="Times New Roman" panose="02020603050405020304" pitchFamily="18" charset="0"/>
                <a:cs typeface="Times New Roman" panose="02020603050405020304" pitchFamily="18" charset="0"/>
              </a:rPr>
              <a:t>Комитет осуществляет </a:t>
            </a:r>
            <a:r>
              <a:rPr lang="ru-RU" sz="1600" b="1" dirty="0">
                <a:solidFill>
                  <a:srgbClr val="002060"/>
                </a:solidFill>
                <a:latin typeface="Times New Roman" panose="02020603050405020304" pitchFamily="18" charset="0"/>
                <a:cs typeface="Times New Roman" panose="02020603050405020304" pitchFamily="18" charset="0"/>
              </a:rPr>
              <a:t>постоянный мониторинг </a:t>
            </a:r>
            <a:r>
              <a:rPr lang="ru-RU" sz="1600" dirty="0">
                <a:solidFill>
                  <a:srgbClr val="002060"/>
                </a:solidFill>
                <a:latin typeface="Times New Roman" panose="02020603050405020304" pitchFamily="18" charset="0"/>
                <a:cs typeface="Times New Roman" panose="02020603050405020304" pitchFamily="18" charset="0"/>
              </a:rPr>
              <a:t>планов реализации указанных документов в соответствии с </a:t>
            </a:r>
            <a:r>
              <a:rPr lang="ru-RU" sz="1600" dirty="0" smtClean="0">
                <a:solidFill>
                  <a:srgbClr val="002060"/>
                </a:solidFill>
                <a:latin typeface="Times New Roman" panose="02020603050405020304" pitchFamily="18" charset="0"/>
                <a:cs typeface="Times New Roman" panose="02020603050405020304" pitchFamily="18" charset="0"/>
              </a:rPr>
              <a:t>социальной </a:t>
            </a:r>
            <a:r>
              <a:rPr lang="ru-RU" sz="1600" dirty="0">
                <a:solidFill>
                  <a:srgbClr val="002060"/>
                </a:solidFill>
                <a:latin typeface="Times New Roman" panose="02020603050405020304" pitchFamily="18" charset="0"/>
                <a:cs typeface="Times New Roman" panose="02020603050405020304" pitchFamily="18" charset="0"/>
              </a:rPr>
              <a:t>«дорожной картой» мероприятий в сфере семьи и </a:t>
            </a:r>
            <a:r>
              <a:rPr lang="ru-RU" sz="1600" dirty="0" smtClean="0">
                <a:solidFill>
                  <a:srgbClr val="002060"/>
                </a:solidFill>
                <a:latin typeface="Times New Roman" panose="02020603050405020304" pitchFamily="18" charset="0"/>
                <a:cs typeface="Times New Roman" panose="02020603050405020304" pitchFamily="18" charset="0"/>
              </a:rPr>
              <a:t>детства, </a:t>
            </a:r>
            <a:r>
              <a:rPr lang="ru-RU" sz="1600" dirty="0">
                <a:solidFill>
                  <a:srgbClr val="002060"/>
                </a:solidFill>
                <a:latin typeface="Times New Roman" panose="02020603050405020304" pitchFamily="18" charset="0"/>
                <a:cs typeface="Times New Roman" panose="02020603050405020304" pitchFamily="18" charset="0"/>
              </a:rPr>
              <a:t>составленной в </a:t>
            </a:r>
            <a:r>
              <a:rPr lang="ru-RU" sz="1600" dirty="0" smtClean="0">
                <a:solidFill>
                  <a:srgbClr val="002060"/>
                </a:solidFill>
                <a:latin typeface="Times New Roman" panose="02020603050405020304" pitchFamily="18" charset="0"/>
                <a:cs typeface="Times New Roman" panose="02020603050405020304" pitchFamily="18" charset="0"/>
              </a:rPr>
              <a:t>Комитете на 2015–2018 годы. </a:t>
            </a:r>
            <a:endParaRPr lang="ru-RU" sz="1600"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19" y="131143"/>
            <a:ext cx="8470805" cy="1079182"/>
          </a:xfrm>
          <a:prstGeom prst="rect">
            <a:avLst/>
          </a:prstGeom>
          <a:solidFill>
            <a:srgbClr val="FEDEBE"/>
          </a:solidFill>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ru-RU" b="1" dirty="0">
                <a:solidFill>
                  <a:srgbClr val="002060"/>
                </a:solidFill>
                <a:latin typeface="Times New Roman" panose="02020603050405020304" pitchFamily="18" charset="0"/>
                <a:cs typeface="Times New Roman" panose="02020603050405020304" pitchFamily="18" charset="0"/>
              </a:rPr>
              <a:t>Президент Российской Федерации В</a:t>
            </a:r>
            <a:r>
              <a:rPr lang="ru-RU" b="1" dirty="0" smtClean="0">
                <a:solidFill>
                  <a:srgbClr val="002060"/>
                </a:solidFill>
                <a:latin typeface="Times New Roman" panose="02020603050405020304" pitchFamily="18" charset="0"/>
                <a:cs typeface="Times New Roman" panose="02020603050405020304" pitchFamily="18" charset="0"/>
              </a:rPr>
              <a:t>. В. Путин Указом </a:t>
            </a:r>
            <a:r>
              <a:rPr lang="ru-RU" b="1" dirty="0">
                <a:solidFill>
                  <a:srgbClr val="002060"/>
                </a:solidFill>
                <a:latin typeface="Times New Roman" panose="02020603050405020304" pitchFamily="18" charset="0"/>
                <a:cs typeface="Times New Roman" panose="02020603050405020304" pitchFamily="18" charset="0"/>
              </a:rPr>
              <a:t>от </a:t>
            </a:r>
            <a:r>
              <a:rPr lang="ru-RU" b="1" dirty="0" smtClean="0">
                <a:solidFill>
                  <a:srgbClr val="002060"/>
                </a:solidFill>
                <a:latin typeface="Times New Roman" panose="02020603050405020304" pitchFamily="18" charset="0"/>
                <a:cs typeface="Times New Roman" panose="02020603050405020304" pitchFamily="18" charset="0"/>
              </a:rPr>
              <a:t>29 мая 2017 года</a:t>
            </a:r>
          </a:p>
          <a:p>
            <a:pPr algn="ctr" fontAlgn="auto">
              <a:spcBef>
                <a:spcPts val="0"/>
              </a:spcBef>
              <a:spcAft>
                <a:spcPts val="0"/>
              </a:spcAft>
              <a:defRPr/>
            </a:pPr>
            <a:r>
              <a:rPr lang="ru-RU" b="1" dirty="0" smtClean="0">
                <a:solidFill>
                  <a:srgbClr val="002060"/>
                </a:solidFill>
                <a:latin typeface="Times New Roman" panose="02020603050405020304" pitchFamily="18" charset="0"/>
                <a:cs typeface="Times New Roman" panose="02020603050405020304" pitchFamily="18" charset="0"/>
              </a:rPr>
              <a:t>№ </a:t>
            </a:r>
            <a:r>
              <a:rPr lang="ru-RU" b="1" dirty="0">
                <a:solidFill>
                  <a:srgbClr val="002060"/>
                </a:solidFill>
                <a:latin typeface="Times New Roman" panose="02020603050405020304" pitchFamily="18" charset="0"/>
                <a:cs typeface="Times New Roman" panose="02020603050405020304" pitchFamily="18" charset="0"/>
              </a:rPr>
              <a:t>240 объявил </a:t>
            </a:r>
            <a:r>
              <a:rPr lang="ru-RU" b="1" dirty="0" smtClean="0">
                <a:solidFill>
                  <a:srgbClr val="002060"/>
                </a:solidFill>
                <a:latin typeface="Times New Roman" panose="02020603050405020304" pitchFamily="18" charset="0"/>
                <a:cs typeface="Times New Roman" panose="02020603050405020304" pitchFamily="18" charset="0"/>
              </a:rPr>
              <a:t>2018</a:t>
            </a:r>
            <a:r>
              <a:rPr lang="ru-RU" b="1" dirty="0">
                <a:solidFill>
                  <a:schemeClr val="tx1"/>
                </a:solidFill>
              </a:rPr>
              <a:t> </a:t>
            </a:r>
            <a:r>
              <a:rPr lang="ru-RU" b="1" dirty="0" smtClean="0">
                <a:solidFill>
                  <a:schemeClr val="tx1"/>
                </a:solidFill>
              </a:rPr>
              <a:t>–</a:t>
            </a:r>
            <a:r>
              <a:rPr lang="ru-RU" b="1" dirty="0" smtClean="0">
                <a:solidFill>
                  <a:srgbClr val="002060"/>
                </a:solidFill>
                <a:latin typeface="Times New Roman" panose="02020603050405020304" pitchFamily="18" charset="0"/>
                <a:cs typeface="Times New Roman" panose="02020603050405020304" pitchFamily="18" charset="0"/>
              </a:rPr>
              <a:t>2027 </a:t>
            </a:r>
            <a:r>
              <a:rPr lang="ru-RU" b="1" dirty="0">
                <a:solidFill>
                  <a:srgbClr val="002060"/>
                </a:solidFill>
                <a:latin typeface="Times New Roman" panose="02020603050405020304" pitchFamily="18" charset="0"/>
                <a:cs typeface="Times New Roman" panose="02020603050405020304" pitchFamily="18" charset="0"/>
              </a:rPr>
              <a:t>годы в Российской </a:t>
            </a:r>
            <a:r>
              <a:rPr lang="ru-RU" b="1" dirty="0" smtClean="0">
                <a:solidFill>
                  <a:srgbClr val="002060"/>
                </a:solidFill>
                <a:latin typeface="Times New Roman" panose="02020603050405020304" pitchFamily="18" charset="0"/>
                <a:cs typeface="Times New Roman" panose="02020603050405020304" pitchFamily="18" charset="0"/>
              </a:rPr>
              <a:t>Федерации</a:t>
            </a:r>
          </a:p>
          <a:p>
            <a:pPr algn="ctr" fontAlgn="auto">
              <a:spcBef>
                <a:spcPts val="0"/>
              </a:spcBef>
              <a:spcAft>
                <a:spcPts val="0"/>
              </a:spcAft>
              <a:defRPr/>
            </a:pPr>
            <a:r>
              <a:rPr lang="ru-RU" sz="2000" b="1" dirty="0" smtClean="0">
                <a:solidFill>
                  <a:srgbClr val="C00000"/>
                </a:solidFill>
                <a:latin typeface="Times New Roman" panose="02020603050405020304" pitchFamily="18" charset="0"/>
                <a:cs typeface="Times New Roman" panose="02020603050405020304" pitchFamily="18" charset="0"/>
              </a:rPr>
              <a:t>ДЕСЯТИЛЕТИЕМ </a:t>
            </a:r>
            <a:r>
              <a:rPr lang="ru-RU" sz="2000" b="1" dirty="0">
                <a:solidFill>
                  <a:srgbClr val="C00000"/>
                </a:solidFill>
                <a:latin typeface="Times New Roman" panose="02020603050405020304" pitchFamily="18" charset="0"/>
                <a:cs typeface="Times New Roman" panose="02020603050405020304" pitchFamily="18" charset="0"/>
              </a:rPr>
              <a:t>ДЕТСТВА</a:t>
            </a:r>
          </a:p>
        </p:txBody>
      </p:sp>
      <p:pic>
        <p:nvPicPr>
          <p:cNvPr id="29700" name="Picture 2"/>
          <p:cNvPicPr>
            <a:picLocks noChangeAspect="1" noChangeArrowheads="1"/>
          </p:cNvPicPr>
          <p:nvPr/>
        </p:nvPicPr>
        <p:blipFill>
          <a:blip r:embed="rId2"/>
          <a:srcRect/>
          <a:stretch>
            <a:fillRect/>
          </a:stretch>
        </p:blipFill>
        <p:spPr bwMode="auto">
          <a:xfrm>
            <a:off x="5364163" y="1320800"/>
            <a:ext cx="3357562" cy="5276850"/>
          </a:xfrm>
          <a:prstGeom prst="rect">
            <a:avLst/>
          </a:prstGeom>
          <a:noFill/>
          <a:ln w="9525">
            <a:solidFill>
              <a:schemeClr val="tx1"/>
            </a:solidFill>
            <a:miter lim="800000"/>
            <a:headEnd/>
            <a:tailEnd/>
          </a:ln>
        </p:spPr>
      </p:pic>
      <p:pic>
        <p:nvPicPr>
          <p:cNvPr id="29701" name="Picture 3" descr="E:\1387274611_putin.jpg"/>
          <p:cNvPicPr>
            <a:picLocks noChangeAspect="1" noChangeArrowheads="1"/>
          </p:cNvPicPr>
          <p:nvPr/>
        </p:nvPicPr>
        <p:blipFill>
          <a:blip r:embed="rId3"/>
          <a:srcRect/>
          <a:stretch>
            <a:fillRect/>
          </a:stretch>
        </p:blipFill>
        <p:spPr bwMode="auto">
          <a:xfrm>
            <a:off x="250825" y="1341438"/>
            <a:ext cx="4968875" cy="3316287"/>
          </a:xfrm>
          <a:prstGeom prst="rect">
            <a:avLst/>
          </a:prstGeom>
          <a:noFill/>
          <a:ln w="9525">
            <a:noFill/>
            <a:miter lim="800000"/>
            <a:headEnd/>
            <a:tailEnd/>
          </a:ln>
        </p:spPr>
      </p:pic>
      <p:sp>
        <p:nvSpPr>
          <p:cNvPr id="3" name="Скругленный прямоугольник 2"/>
          <p:cNvSpPr/>
          <p:nvPr/>
        </p:nvSpPr>
        <p:spPr>
          <a:xfrm>
            <a:off x="179512" y="4869160"/>
            <a:ext cx="5040560" cy="1728192"/>
          </a:xfrm>
          <a:prstGeom prst="roundRect">
            <a:avLst/>
          </a:prstGeom>
          <a:solidFill>
            <a:srgbClr val="FFE8C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400" b="1" dirty="0">
                <a:solidFill>
                  <a:srgbClr val="002060"/>
                </a:solidFill>
                <a:latin typeface="Times New Roman" panose="02020603050405020304" pitchFamily="18" charset="0"/>
                <a:cs typeface="Times New Roman" panose="02020603050405020304" pitchFamily="18" charset="0"/>
              </a:rPr>
              <a:t>Десятилетие детства </a:t>
            </a:r>
            <a:r>
              <a:rPr lang="ru-RU" sz="1400" dirty="0">
                <a:solidFill>
                  <a:srgbClr val="002060"/>
                </a:solidFill>
                <a:latin typeface="Times New Roman" panose="02020603050405020304" pitchFamily="18" charset="0"/>
                <a:cs typeface="Times New Roman" panose="02020603050405020304" pitchFamily="18" charset="0"/>
              </a:rPr>
              <a:t>является закономерным продолжением Национальной стратегии действий в интересах детей на </a:t>
            </a:r>
            <a:r>
              <a:rPr lang="ru-RU" sz="1400" dirty="0" smtClean="0">
                <a:solidFill>
                  <a:srgbClr val="002060"/>
                </a:solidFill>
                <a:latin typeface="Times New Roman" panose="02020603050405020304" pitchFamily="18" charset="0"/>
                <a:cs typeface="Times New Roman" panose="02020603050405020304" pitchFamily="18" charset="0"/>
              </a:rPr>
              <a:t>2012</a:t>
            </a:r>
            <a:r>
              <a:rPr lang="ru-RU" sz="1400" b="1" dirty="0" smtClean="0">
                <a:solidFill>
                  <a:schemeClr val="tx1"/>
                </a:solidFill>
              </a:rPr>
              <a:t>–</a:t>
            </a:r>
            <a:r>
              <a:rPr lang="ru-RU" sz="1400" dirty="0" smtClean="0">
                <a:solidFill>
                  <a:srgbClr val="002060"/>
                </a:solidFill>
                <a:latin typeface="Times New Roman" panose="02020603050405020304" pitchFamily="18" charset="0"/>
                <a:cs typeface="Times New Roman" panose="02020603050405020304" pitchFamily="18" charset="0"/>
              </a:rPr>
              <a:t>2017 </a:t>
            </a:r>
            <a:r>
              <a:rPr lang="ru-RU" sz="1400" dirty="0">
                <a:solidFill>
                  <a:srgbClr val="002060"/>
                </a:solidFill>
                <a:latin typeface="Times New Roman" panose="02020603050405020304" pitchFamily="18" charset="0"/>
                <a:cs typeface="Times New Roman" panose="02020603050405020304" pitchFamily="18" charset="0"/>
              </a:rPr>
              <a:t>годы.</a:t>
            </a:r>
          </a:p>
          <a:p>
            <a:pPr algn="just" fontAlgn="auto">
              <a:spcBef>
                <a:spcPts val="0"/>
              </a:spcBef>
              <a:spcAft>
                <a:spcPts val="0"/>
              </a:spcAft>
              <a:defRPr/>
            </a:pPr>
            <a:r>
              <a:rPr lang="ru-RU" sz="1400" dirty="0">
                <a:solidFill>
                  <a:srgbClr val="002060"/>
                </a:solidFill>
                <a:latin typeface="Times New Roman" panose="02020603050405020304" pitchFamily="18" charset="0"/>
                <a:cs typeface="Times New Roman" panose="02020603050405020304" pitchFamily="18" charset="0"/>
              </a:rPr>
              <a:t>Указ Президента Российской Федерации обеспечивает преемственность и является дополнительной гарантией реализации всех стратегических </a:t>
            </a:r>
            <a:r>
              <a:rPr lang="ru-RU" sz="1400" dirty="0" smtClean="0">
                <a:solidFill>
                  <a:srgbClr val="002060"/>
                </a:solidFill>
                <a:latin typeface="Times New Roman" panose="02020603050405020304" pitchFamily="18" charset="0"/>
                <a:cs typeface="Times New Roman" panose="02020603050405020304" pitchFamily="18" charset="0"/>
              </a:rPr>
              <a:t>документов</a:t>
            </a:r>
            <a:r>
              <a:rPr lang="ru-RU" sz="1400" dirty="0" smtClean="0">
                <a:solidFill>
                  <a:srgbClr val="002060"/>
                </a:solidFill>
                <a:effectLst>
                  <a:innerShdw blurRad="63500" dist="50800" dir="13500000">
                    <a:prstClr val="black">
                      <a:alpha val="50000"/>
                    </a:prstClr>
                  </a:innerShdw>
                </a:effectLst>
                <a:latin typeface="Times New Roman" pitchFamily="18" charset="0"/>
                <a:cs typeface="Times New Roman" pitchFamily="18" charset="0"/>
              </a:rPr>
              <a:t>, </a:t>
            </a:r>
            <a:r>
              <a:rPr lang="ru-RU" sz="1400" dirty="0">
                <a:solidFill>
                  <a:srgbClr val="002060"/>
                </a:solidFill>
                <a:effectLst>
                  <a:innerShdw blurRad="63500" dist="50800" dir="13500000">
                    <a:prstClr val="black">
                      <a:alpha val="50000"/>
                    </a:prstClr>
                  </a:innerShdw>
                </a:effectLst>
                <a:latin typeface="Times New Roman" pitchFamily="18" charset="0"/>
                <a:cs typeface="Times New Roman" pitchFamily="18" charset="0"/>
              </a:rPr>
              <a:t>принятых </a:t>
            </a:r>
            <a:r>
              <a:rPr lang="ru-RU" sz="1400" dirty="0" smtClean="0">
                <a:solidFill>
                  <a:srgbClr val="002060"/>
                </a:solidFill>
                <a:effectLst>
                  <a:innerShdw blurRad="63500" dist="50800" dir="13500000">
                    <a:prstClr val="black">
                      <a:alpha val="50000"/>
                    </a:prstClr>
                  </a:innerShdw>
                </a:effectLst>
                <a:latin typeface="Times New Roman" pitchFamily="18" charset="0"/>
                <a:cs typeface="Times New Roman" pitchFamily="18" charset="0"/>
              </a:rPr>
              <a:t>государством в </a:t>
            </a:r>
            <a:r>
              <a:rPr lang="ru-RU" sz="1400" dirty="0">
                <a:solidFill>
                  <a:srgbClr val="002060"/>
                </a:solidFill>
                <a:effectLst>
                  <a:innerShdw blurRad="63500" dist="50800" dir="13500000">
                    <a:prstClr val="black">
                      <a:alpha val="50000"/>
                    </a:prstClr>
                  </a:innerShdw>
                </a:effectLst>
                <a:latin typeface="Times New Roman" pitchFamily="18" charset="0"/>
                <a:cs typeface="Times New Roman" pitchFamily="18" charset="0"/>
              </a:rPr>
              <a:t>интересах российской семьи и детей.</a:t>
            </a:r>
            <a:endParaRPr lang="ru-RU" sz="1400"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3839463234"/>
              </p:ext>
            </p:extLst>
          </p:nvPr>
        </p:nvGraphicFramePr>
        <p:xfrm>
          <a:off x="2051720" y="260648"/>
          <a:ext cx="6779096"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79512" y="303362"/>
            <a:ext cx="2304254" cy="1815882"/>
          </a:xfrm>
          <a:prstGeom prst="rect">
            <a:avLst/>
          </a:prstGeom>
          <a:solidFill>
            <a:srgbClr val="D2FCFE"/>
          </a:solidFill>
          <a:scene3d>
            <a:camera prst="orthographicFront"/>
            <a:lightRig rig="threePt" dir="t"/>
          </a:scene3d>
          <a:sp3d>
            <a:bevelT/>
          </a:sp3d>
        </p:spPr>
        <p:txBody>
          <a:bodyPr>
            <a:spAutoFit/>
          </a:bodyPr>
          <a:lstStyle/>
          <a:p>
            <a:pPr fontAlgn="auto">
              <a:spcBef>
                <a:spcPts val="0"/>
              </a:spcBef>
              <a:spcAft>
                <a:spcPts val="0"/>
              </a:spcAft>
              <a:defRPr/>
            </a:pPr>
            <a:r>
              <a:rPr lang="ru-RU" sz="1400" dirty="0">
                <a:latin typeface="Times New Roman" panose="02020603050405020304" pitchFamily="18" charset="0"/>
                <a:cs typeface="Times New Roman" panose="02020603050405020304" pitchFamily="18" charset="0"/>
              </a:rPr>
              <a:t>Взаимодействие с органами государственной власти, иными государственными органами и общественными организациями, гражданами</a:t>
            </a:r>
          </a:p>
        </p:txBody>
      </p:sp>
      <p:sp>
        <p:nvSpPr>
          <p:cNvPr id="3" name="Прямоугольник 2"/>
          <p:cNvSpPr/>
          <p:nvPr/>
        </p:nvSpPr>
        <p:spPr>
          <a:xfrm>
            <a:off x="137268" y="3608804"/>
            <a:ext cx="2304255" cy="2880320"/>
          </a:xfrm>
          <a:prstGeom prst="rect">
            <a:avLst/>
          </a:prstGeom>
          <a:solidFill>
            <a:srgbClr val="BCFABC"/>
          </a:solidFill>
          <a:ln>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400" dirty="0">
                <a:solidFill>
                  <a:schemeClr val="accent6">
                    <a:lumMod val="50000"/>
                  </a:schemeClr>
                </a:solidFill>
                <a:latin typeface="Times New Roman" panose="02020603050405020304" pitchFamily="18" charset="0"/>
                <a:cs typeface="Times New Roman" panose="02020603050405020304" pitchFamily="18" charset="0"/>
              </a:rPr>
              <a:t>В портфеле Комитета </a:t>
            </a:r>
            <a:r>
              <a:rPr lang="ru-RU" sz="1400" b="1" dirty="0">
                <a:solidFill>
                  <a:schemeClr val="tx1"/>
                </a:solidFill>
              </a:rPr>
              <a:t>–</a:t>
            </a: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 </a:t>
            </a:r>
            <a:r>
              <a:rPr lang="ru-RU" sz="1400" b="1" dirty="0">
                <a:solidFill>
                  <a:schemeClr val="accent6">
                    <a:lumMod val="50000"/>
                  </a:schemeClr>
                </a:solidFill>
                <a:latin typeface="Times New Roman" panose="02020603050405020304" pitchFamily="18" charset="0"/>
                <a:cs typeface="Times New Roman" panose="02020603050405020304" pitchFamily="18" charset="0"/>
              </a:rPr>
              <a:t>18</a:t>
            </a:r>
            <a:r>
              <a:rPr lang="ru-RU" sz="1400" dirty="0">
                <a:solidFill>
                  <a:schemeClr val="accent6">
                    <a:lumMod val="50000"/>
                  </a:schemeClr>
                </a:solidFill>
                <a:latin typeface="Times New Roman" panose="02020603050405020304" pitchFamily="18" charset="0"/>
                <a:cs typeface="Times New Roman" panose="02020603050405020304" pitchFamily="18" charset="0"/>
              </a:rPr>
              <a:t>  </a:t>
            </a: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законопроектов</a:t>
            </a:r>
            <a:r>
              <a:rPr lang="ru-RU" sz="1400" dirty="0">
                <a:solidFill>
                  <a:schemeClr val="accent6">
                    <a:lumMod val="50000"/>
                  </a:schemeClr>
                </a:solidFill>
                <a:latin typeface="Times New Roman" panose="02020603050405020304" pitchFamily="18" charset="0"/>
                <a:cs typeface="Times New Roman" panose="02020603050405020304" pitchFamily="18" charset="0"/>
              </a:rPr>
              <a:t>, </a:t>
            </a:r>
            <a:r>
              <a:rPr lang="ru-RU" sz="1400" b="1" dirty="0">
                <a:solidFill>
                  <a:schemeClr val="accent6">
                    <a:lumMod val="50000"/>
                  </a:schemeClr>
                </a:solidFill>
                <a:latin typeface="Times New Roman" panose="02020603050405020304" pitchFamily="18" charset="0"/>
                <a:cs typeface="Times New Roman" panose="02020603050405020304" pitchFamily="18" charset="0"/>
              </a:rPr>
              <a:t>внесенных субъектами </a:t>
            </a:r>
            <a:r>
              <a:rPr lang="ru-RU" sz="1400" b="1" dirty="0" smtClean="0">
                <a:solidFill>
                  <a:schemeClr val="accent6">
                    <a:lumMod val="50000"/>
                  </a:schemeClr>
                </a:solidFill>
                <a:latin typeface="Times New Roman" panose="02020603050405020304" pitchFamily="18" charset="0"/>
                <a:cs typeface="Times New Roman" panose="02020603050405020304" pitchFamily="18" charset="0"/>
              </a:rPr>
              <a:t>РФ.</a:t>
            </a:r>
            <a:endParaRPr lang="ru-RU" sz="1400" b="1" dirty="0">
              <a:solidFill>
                <a:schemeClr val="accent6">
                  <a:lumMod val="50000"/>
                </a:schemeClr>
              </a:solidFill>
              <a:latin typeface="Times New Roman" panose="02020603050405020304" pitchFamily="18" charset="0"/>
              <a:cs typeface="Times New Roman" panose="02020603050405020304" pitchFamily="18" charset="0"/>
            </a:endParaRPr>
          </a:p>
          <a:p>
            <a:pPr algn="just" fontAlgn="auto">
              <a:spcBef>
                <a:spcPts val="0"/>
              </a:spcBef>
              <a:spcAft>
                <a:spcPts val="0"/>
              </a:spcAft>
              <a:defRPr/>
            </a:pPr>
            <a:r>
              <a:rPr lang="ru-RU" sz="1400" dirty="0">
                <a:solidFill>
                  <a:schemeClr val="accent6">
                    <a:lumMod val="50000"/>
                  </a:schemeClr>
                </a:solidFill>
                <a:latin typeface="Times New Roman" panose="02020603050405020304" pitchFamily="18" charset="0"/>
                <a:cs typeface="Times New Roman" panose="02020603050405020304" pitchFamily="18" charset="0"/>
              </a:rPr>
              <a:t>На рассмотрении – </a:t>
            </a:r>
            <a:r>
              <a:rPr lang="ru-RU" sz="1400" b="1" dirty="0" smtClean="0">
                <a:solidFill>
                  <a:schemeClr val="accent6">
                    <a:lumMod val="50000"/>
                  </a:schemeClr>
                </a:solidFill>
                <a:latin typeface="Times New Roman" panose="02020603050405020304" pitchFamily="18" charset="0"/>
                <a:cs typeface="Times New Roman" panose="02020603050405020304" pitchFamily="18" charset="0"/>
              </a:rPr>
              <a:t>6;</a:t>
            </a:r>
            <a:endParaRPr lang="ru-RU" sz="1400" dirty="0">
              <a:solidFill>
                <a:schemeClr val="accent6">
                  <a:lumMod val="50000"/>
                </a:schemeClr>
              </a:solidFill>
              <a:latin typeface="Times New Roman" panose="02020603050405020304" pitchFamily="18" charset="0"/>
              <a:cs typeface="Times New Roman" panose="02020603050405020304" pitchFamily="18" charset="0"/>
            </a:endParaRPr>
          </a:p>
          <a:p>
            <a:pPr algn="just" fontAlgn="auto">
              <a:spcBef>
                <a:spcPts val="0"/>
              </a:spcBef>
              <a:spcAft>
                <a:spcPts val="0"/>
              </a:spcAft>
              <a:defRPr/>
            </a:pP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работа </a:t>
            </a:r>
            <a:r>
              <a:rPr lang="ru-RU" sz="1400" dirty="0">
                <a:solidFill>
                  <a:schemeClr val="accent6">
                    <a:lumMod val="50000"/>
                  </a:schemeClr>
                </a:solidFill>
                <a:latin typeface="Times New Roman" panose="02020603050405020304" pitchFamily="18" charset="0"/>
                <a:cs typeface="Times New Roman" panose="02020603050405020304" pitchFamily="18" charset="0"/>
              </a:rPr>
              <a:t>завершена – </a:t>
            </a:r>
            <a:r>
              <a:rPr lang="ru-RU" sz="1400" b="1" dirty="0">
                <a:solidFill>
                  <a:schemeClr val="accent6">
                    <a:lumMod val="50000"/>
                  </a:schemeClr>
                </a:solidFill>
                <a:latin typeface="Times New Roman" panose="02020603050405020304" pitchFamily="18" charset="0"/>
                <a:cs typeface="Times New Roman" panose="02020603050405020304" pitchFamily="18" charset="0"/>
              </a:rPr>
              <a:t>12:</a:t>
            </a:r>
          </a:p>
          <a:p>
            <a:pPr algn="just" fontAlgn="auto">
              <a:spcBef>
                <a:spcPts val="0"/>
              </a:spcBef>
              <a:spcAft>
                <a:spcPts val="0"/>
              </a:spcAft>
              <a:defRPr/>
            </a:pPr>
            <a:r>
              <a:rPr lang="ru-RU" sz="1400" dirty="0">
                <a:solidFill>
                  <a:schemeClr val="accent6">
                    <a:lumMod val="50000"/>
                  </a:schemeClr>
                </a:solidFill>
                <a:latin typeface="Times New Roman" panose="02020603050405020304" pitchFamily="18" charset="0"/>
                <a:cs typeface="Times New Roman" panose="02020603050405020304" pitchFamily="18" charset="0"/>
              </a:rPr>
              <a:t>подписан Президентом </a:t>
            </a: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РФ </a:t>
            </a:r>
            <a:r>
              <a:rPr lang="ru-RU" sz="1400" dirty="0">
                <a:solidFill>
                  <a:schemeClr val="accent6">
                    <a:lumMod val="50000"/>
                  </a:schemeClr>
                </a:solidFill>
                <a:latin typeface="Times New Roman" panose="02020603050405020304" pitchFamily="18" charset="0"/>
                <a:cs typeface="Times New Roman" panose="02020603050405020304" pitchFamily="18" charset="0"/>
              </a:rPr>
              <a:t> – </a:t>
            </a:r>
            <a:r>
              <a:rPr lang="ru-RU" sz="1400" b="1" dirty="0" smtClean="0">
                <a:solidFill>
                  <a:schemeClr val="accent6">
                    <a:lumMod val="50000"/>
                  </a:schemeClr>
                </a:solidFill>
                <a:latin typeface="Times New Roman" panose="02020603050405020304" pitchFamily="18" charset="0"/>
                <a:cs typeface="Times New Roman" panose="02020603050405020304" pitchFamily="18" charset="0"/>
              </a:rPr>
              <a:t>1</a:t>
            </a:r>
            <a:r>
              <a:rPr lang="ru-RU" sz="1400" dirty="0">
                <a:solidFill>
                  <a:schemeClr val="accent6">
                    <a:lumMod val="50000"/>
                  </a:schemeClr>
                </a:solidFill>
                <a:latin typeface="Times New Roman" panose="02020603050405020304" pitchFamily="18" charset="0"/>
                <a:cs typeface="Times New Roman" panose="02020603050405020304" pitchFamily="18" charset="0"/>
              </a:rPr>
              <a:t>, отклонено  – </a:t>
            </a:r>
            <a:r>
              <a:rPr lang="ru-RU" sz="1400" b="1" dirty="0" smtClean="0">
                <a:solidFill>
                  <a:schemeClr val="accent6">
                    <a:lumMod val="50000"/>
                  </a:schemeClr>
                </a:solidFill>
                <a:latin typeface="Times New Roman" panose="02020603050405020304" pitchFamily="18" charset="0"/>
                <a:cs typeface="Times New Roman" panose="02020603050405020304" pitchFamily="18" charset="0"/>
              </a:rPr>
              <a:t>9</a:t>
            </a: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a:t>
            </a:r>
          </a:p>
          <a:p>
            <a:pPr algn="just" fontAlgn="auto">
              <a:spcBef>
                <a:spcPts val="0"/>
              </a:spcBef>
              <a:spcAft>
                <a:spcPts val="0"/>
              </a:spcAft>
              <a:defRPr/>
            </a:pP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снят </a:t>
            </a:r>
            <a:r>
              <a:rPr lang="ru-RU" sz="1400" dirty="0">
                <a:solidFill>
                  <a:schemeClr val="accent6">
                    <a:lumMod val="50000"/>
                  </a:schemeClr>
                </a:solidFill>
                <a:latin typeface="Times New Roman" panose="02020603050405020304" pitchFamily="18" charset="0"/>
                <a:cs typeface="Times New Roman" panose="02020603050405020304" pitchFamily="18" charset="0"/>
              </a:rPr>
              <a:t>с рассмотрения  – </a:t>
            </a:r>
            <a:r>
              <a:rPr lang="ru-RU" sz="1400" b="1" dirty="0" smtClean="0">
                <a:solidFill>
                  <a:schemeClr val="accent6">
                    <a:lumMod val="50000"/>
                  </a:schemeClr>
                </a:solidFill>
                <a:latin typeface="Times New Roman" panose="02020603050405020304" pitchFamily="18" charset="0"/>
                <a:cs typeface="Times New Roman" panose="02020603050405020304" pitchFamily="18" charset="0"/>
              </a:rPr>
              <a:t>1</a:t>
            </a: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a:t>
            </a:r>
            <a:endParaRPr lang="ru-RU" sz="1400" dirty="0">
              <a:solidFill>
                <a:schemeClr val="accent6">
                  <a:lumMod val="50000"/>
                </a:schemeClr>
              </a:solidFill>
              <a:latin typeface="Times New Roman" panose="02020603050405020304" pitchFamily="18" charset="0"/>
              <a:cs typeface="Times New Roman" panose="02020603050405020304" pitchFamily="18" charset="0"/>
            </a:endParaRPr>
          </a:p>
          <a:p>
            <a:pPr algn="just" fontAlgn="auto">
              <a:spcBef>
                <a:spcPts val="0"/>
              </a:spcBef>
              <a:spcAft>
                <a:spcPts val="0"/>
              </a:spcAft>
              <a:defRPr/>
            </a:pPr>
            <a:r>
              <a:rPr lang="ru-RU" sz="1400" dirty="0">
                <a:solidFill>
                  <a:schemeClr val="accent6">
                    <a:lumMod val="50000"/>
                  </a:schemeClr>
                </a:solidFill>
                <a:latin typeface="Times New Roman" panose="02020603050405020304" pitchFamily="18" charset="0"/>
                <a:cs typeface="Times New Roman" panose="02020603050405020304" pitchFamily="18" charset="0"/>
              </a:rPr>
              <a:t>возвращен субъекту  – </a:t>
            </a:r>
            <a:r>
              <a:rPr lang="ru-RU" sz="1400" b="1" dirty="0" smtClean="0">
                <a:solidFill>
                  <a:schemeClr val="accent6">
                    <a:lumMod val="50000"/>
                  </a:schemeClr>
                </a:solidFill>
                <a:latin typeface="Times New Roman" panose="02020603050405020304" pitchFamily="18" charset="0"/>
                <a:cs typeface="Times New Roman" panose="02020603050405020304" pitchFamily="18" charset="0"/>
              </a:rPr>
              <a:t>1</a:t>
            </a:r>
            <a:r>
              <a:rPr lang="ru-RU" sz="1400" dirty="0" smtClean="0">
                <a:solidFill>
                  <a:schemeClr val="accent6">
                    <a:lumMod val="50000"/>
                  </a:schemeClr>
                </a:solidFill>
                <a:latin typeface="Times New Roman" panose="02020603050405020304" pitchFamily="18" charset="0"/>
                <a:cs typeface="Times New Roman" panose="02020603050405020304" pitchFamily="18" charset="0"/>
              </a:rPr>
              <a:t>.</a:t>
            </a:r>
            <a:endParaRPr lang="ru-RU" sz="1400" dirty="0">
              <a:solidFill>
                <a:schemeClr val="accent6">
                  <a:lumMod val="50000"/>
                </a:schemeClr>
              </a:solidFill>
              <a:latin typeface="Times New Roman" panose="02020603050405020304" pitchFamily="18" charset="0"/>
              <a:cs typeface="Times New Roman" panose="02020603050405020304" pitchFamily="18" charset="0"/>
            </a:endParaRPr>
          </a:p>
          <a:p>
            <a:pPr algn="ctr" fontAlgn="auto">
              <a:spcBef>
                <a:spcPts val="0"/>
              </a:spcBef>
              <a:spcAft>
                <a:spcPts val="0"/>
              </a:spcAft>
              <a:defRPr/>
            </a:pPr>
            <a:endParaRPr lang="ru-RU" dirty="0"/>
          </a:p>
        </p:txBody>
      </p:sp>
      <p:sp>
        <p:nvSpPr>
          <p:cNvPr id="30728" name="Номер слайда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FAC014F-1CE1-4319-9A07-7EFFC7A72B3B}" type="slidenum">
              <a:rPr lang="ru-RU">
                <a:solidFill>
                  <a:srgbClr val="898989"/>
                </a:solidFill>
              </a:rPr>
              <a:pPr fontAlgn="base">
                <a:spcBef>
                  <a:spcPct val="0"/>
                </a:spcBef>
                <a:spcAft>
                  <a:spcPct val="0"/>
                </a:spcAft>
              </a:pPr>
              <a:t>14</a:t>
            </a:fld>
            <a:endParaRPr lang="ru-RU" dirty="0">
              <a:solidFill>
                <a:srgbClr val="89898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179388" y="2781300"/>
            <a:ext cx="8362950" cy="4248150"/>
          </a:xfrm>
        </p:spPr>
        <p:txBody>
          <a:bodyPr>
            <a:normAutofit/>
          </a:bodyPr>
          <a:lstStyle/>
          <a:p>
            <a:pPr marL="274320" indent="-274320" algn="just" fontAlgn="auto">
              <a:spcAft>
                <a:spcPts val="0"/>
              </a:spcAft>
              <a:buFont typeface="Wingdings"/>
              <a:buChar char=""/>
              <a:defRPr/>
            </a:pPr>
            <a:r>
              <a:rPr lang="ru-RU" sz="1800" dirty="0"/>
              <a:t>Комитет активно использует возможность получить дополнительную информацию о состоянии и перспективах развития сферы защиты прав семьи и детей, а также демографической ситуации в </a:t>
            </a:r>
            <a:r>
              <a:rPr lang="ru-RU" sz="1800" dirty="0" smtClean="0"/>
              <a:t>рамках </a:t>
            </a:r>
            <a:r>
              <a:rPr lang="ru-RU" sz="1800" dirty="0"/>
              <a:t>проведения в Государственной Думе </a:t>
            </a:r>
            <a:r>
              <a:rPr lang="ru-RU" sz="1800" dirty="0" smtClean="0"/>
              <a:t>«правительственного </a:t>
            </a:r>
            <a:r>
              <a:rPr lang="ru-RU" sz="1800" dirty="0"/>
              <a:t>часа». </a:t>
            </a:r>
            <a:endParaRPr lang="ru-RU" sz="1800" dirty="0" smtClean="0"/>
          </a:p>
          <a:p>
            <a:pPr marL="0" indent="0" fontAlgn="auto">
              <a:spcAft>
                <a:spcPts val="0"/>
              </a:spcAft>
              <a:buFont typeface="Wingdings"/>
              <a:buNone/>
              <a:defRPr/>
            </a:pPr>
            <a:endParaRPr lang="ru-RU" sz="1800" dirty="0" smtClean="0"/>
          </a:p>
          <a:p>
            <a:pPr marL="274320" indent="-274320" algn="just" fontAlgn="auto">
              <a:spcAft>
                <a:spcPts val="0"/>
              </a:spcAft>
              <a:buFont typeface="Wingdings"/>
              <a:buChar char=""/>
              <a:defRPr/>
            </a:pPr>
            <a:r>
              <a:rPr lang="ru-RU" sz="1800" dirty="0" smtClean="0"/>
              <a:t>В 2016</a:t>
            </a:r>
            <a:r>
              <a:rPr lang="ru-RU" sz="1800" b="1" dirty="0" smtClean="0"/>
              <a:t>–</a:t>
            </a:r>
            <a:r>
              <a:rPr lang="ru-RU" sz="1800" dirty="0" smtClean="0"/>
              <a:t>2017 годах </a:t>
            </a:r>
            <a:r>
              <a:rPr lang="ru-RU" sz="1800" dirty="0"/>
              <a:t>соответствующие письменные вопросы были направлены заместителю Председателя Правительства Российской Федерации О</a:t>
            </a:r>
            <a:r>
              <a:rPr lang="ru-RU" sz="1800" dirty="0" smtClean="0"/>
              <a:t>. Ю. Голодец</a:t>
            </a:r>
            <a:r>
              <a:rPr lang="ru-RU" sz="1800" dirty="0"/>
              <a:t>, </a:t>
            </a:r>
            <a:r>
              <a:rPr lang="ru-RU" sz="1800" dirty="0" smtClean="0"/>
              <a:t>министру </a:t>
            </a:r>
            <a:r>
              <a:rPr lang="ru-RU" sz="1800" dirty="0"/>
              <a:t>труда и социальной защиты Российской Федерации </a:t>
            </a:r>
            <a:r>
              <a:rPr lang="ru-RU" sz="1800" dirty="0" smtClean="0"/>
              <a:t>М. А. Топилину, а также подготовлены предложения в постановление Государственной Думы.</a:t>
            </a:r>
            <a:endParaRPr lang="ru-RU" sz="1800" dirty="0"/>
          </a:p>
          <a:p>
            <a:pPr marL="274320" indent="-274320" fontAlgn="auto">
              <a:spcAft>
                <a:spcPts val="0"/>
              </a:spcAft>
              <a:buFont typeface="Wingdings"/>
              <a:buChar char=""/>
              <a:defRPr/>
            </a:pPr>
            <a:endParaRPr lang="ru-RU" dirty="0"/>
          </a:p>
        </p:txBody>
      </p:sp>
      <p:sp>
        <p:nvSpPr>
          <p:cNvPr id="6" name="Заголовок 1"/>
          <p:cNvSpPr txBox="1">
            <a:spLocks noGrp="1"/>
          </p:cNvSpPr>
          <p:nvPr>
            <p:ph type="title"/>
          </p:nvPr>
        </p:nvSpPr>
        <p:spPr>
          <a:xfrm>
            <a:off x="323528" y="116632"/>
            <a:ext cx="8363272" cy="936104"/>
          </a:xfrm>
          <a:solidFill>
            <a:schemeClr val="accent1">
              <a:lumMod val="20000"/>
              <a:lumOff val="80000"/>
            </a:schemeClr>
          </a:solidFill>
          <a:scene3d>
            <a:camera prst="orthographicFront"/>
            <a:lightRig rig="threePt" dir="t"/>
          </a:scene3d>
          <a:sp3d>
            <a:bevelT w="152400" h="50800" prst="softRound"/>
          </a:sp3d>
        </p:spPr>
        <p:txBody>
          <a:bodyPr>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latin typeface="+mn-lt"/>
                <a:cs typeface="Times New Roman" panose="02020603050405020304" pitchFamily="18" charset="0"/>
              </a:rPr>
              <a:t>Взаимодействие Комитета с органами исполнительной власти в  рамках подготовки</a:t>
            </a:r>
            <a:br>
              <a:rPr lang="ru-RU" sz="2000" b="1" dirty="0" smtClean="0">
                <a:latin typeface="+mn-lt"/>
                <a:cs typeface="Times New Roman" panose="02020603050405020304" pitchFamily="18" charset="0"/>
              </a:rPr>
            </a:br>
            <a:r>
              <a:rPr lang="ru-RU" sz="2000" b="1" dirty="0" smtClean="0">
                <a:latin typeface="+mn-lt"/>
                <a:cs typeface="Times New Roman" panose="02020603050405020304" pitchFamily="18" charset="0"/>
              </a:rPr>
              <a:t>к «</a:t>
            </a:r>
            <a:r>
              <a:rPr lang="ru-RU" sz="2000" b="1" dirty="0">
                <a:latin typeface="+mn-lt"/>
                <a:cs typeface="Times New Roman" panose="02020603050405020304" pitchFamily="18" charset="0"/>
              </a:rPr>
              <a:t>п</a:t>
            </a:r>
            <a:r>
              <a:rPr lang="ru-RU" sz="2000" b="1" dirty="0" smtClean="0">
                <a:latin typeface="+mn-lt"/>
                <a:cs typeface="Times New Roman" panose="02020603050405020304" pitchFamily="18" charset="0"/>
              </a:rPr>
              <a:t>равительственному часу»</a:t>
            </a:r>
            <a:endParaRPr lang="ru-RU" sz="2000" b="1" dirty="0">
              <a:latin typeface="+mn-lt"/>
              <a:cs typeface="Times New Roman" panose="02020603050405020304" pitchFamily="18" charset="0"/>
            </a:endParaRPr>
          </a:p>
        </p:txBody>
      </p:sp>
      <p:pic>
        <p:nvPicPr>
          <p:cNvPr id="31749" name="Picture 2" descr="G:\гд.jpg"/>
          <p:cNvPicPr>
            <a:picLocks noChangeAspect="1" noChangeArrowheads="1"/>
          </p:cNvPicPr>
          <p:nvPr/>
        </p:nvPicPr>
        <p:blipFill>
          <a:blip r:embed="rId2"/>
          <a:srcRect/>
          <a:stretch>
            <a:fillRect/>
          </a:stretch>
        </p:blipFill>
        <p:spPr bwMode="auto">
          <a:xfrm>
            <a:off x="1403350" y="1341438"/>
            <a:ext cx="1573213" cy="1222375"/>
          </a:xfrm>
          <a:prstGeom prst="rect">
            <a:avLst/>
          </a:prstGeom>
          <a:noFill/>
          <a:ln w="9525">
            <a:noFill/>
            <a:miter lim="800000"/>
            <a:headEnd/>
            <a:tailEnd/>
          </a:ln>
        </p:spPr>
      </p:pic>
      <p:pic>
        <p:nvPicPr>
          <p:cNvPr id="31750" name="Picture 4" descr="C:\Users\user1\AppData\Local\Microsoft\Windows Live Mail\WLMDSS.tmp\WLM88B3.tmp\IMG_4141.PNG"/>
          <p:cNvPicPr>
            <a:picLocks noChangeAspect="1" noChangeArrowheads="1"/>
          </p:cNvPicPr>
          <p:nvPr/>
        </p:nvPicPr>
        <p:blipFill>
          <a:blip r:embed="rId3"/>
          <a:srcRect/>
          <a:stretch>
            <a:fillRect/>
          </a:stretch>
        </p:blipFill>
        <p:spPr bwMode="auto">
          <a:xfrm>
            <a:off x="5399088" y="1289050"/>
            <a:ext cx="1803400" cy="1274763"/>
          </a:xfrm>
          <a:prstGeom prst="rect">
            <a:avLst/>
          </a:prstGeom>
          <a:noFill/>
          <a:ln w="9525">
            <a:noFill/>
            <a:miter lim="800000"/>
            <a:headEnd/>
            <a:tailEnd/>
          </a:ln>
        </p:spPr>
      </p:pic>
      <p:sp>
        <p:nvSpPr>
          <p:cNvPr id="2" name="Стрелка вправо 1"/>
          <p:cNvSpPr/>
          <p:nvPr/>
        </p:nvSpPr>
        <p:spPr>
          <a:xfrm>
            <a:off x="3294534" y="1693193"/>
            <a:ext cx="2088232" cy="583679"/>
          </a:xfrm>
          <a:prstGeom prst="rightArrow">
            <a:avLst/>
          </a:prstGeom>
          <a:solidFill>
            <a:srgbClr val="0070C0"/>
          </a:solidFill>
          <a:ln>
            <a:solidFill>
              <a:srgbClr val="00206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754" name="Номер слайда 3"/>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4DD1437-E206-48AA-AA94-D1BB9CC92F6A}" type="slidenum">
              <a:rPr lang="ru-RU">
                <a:solidFill>
                  <a:srgbClr val="898989"/>
                </a:solidFill>
              </a:rPr>
              <a:pPr fontAlgn="base">
                <a:spcBef>
                  <a:spcPct val="0"/>
                </a:spcBef>
                <a:spcAft>
                  <a:spcPct val="0"/>
                </a:spcAft>
              </a:pPr>
              <a:t>15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Объект 2"/>
          <p:cNvSpPr>
            <a:spLocks noGrp="1"/>
          </p:cNvSpPr>
          <p:nvPr>
            <p:ph sz="quarter" idx="1"/>
          </p:nvPr>
        </p:nvSpPr>
        <p:spPr>
          <a:xfrm>
            <a:off x="457200" y="1600200"/>
            <a:ext cx="7467600" cy="4873625"/>
          </a:xfrm>
        </p:spPr>
        <p:txBody>
          <a:bodyPr/>
          <a:lstStyle/>
          <a:p>
            <a:pPr marL="0" indent="0" algn="just">
              <a:buFont typeface="Wingdings" pitchFamily="2" charset="2"/>
              <a:buNone/>
            </a:pPr>
            <a:endParaRPr lang="ru-RU" sz="1400" dirty="0" smtClean="0">
              <a:latin typeface="Times New Roman" pitchFamily="18" charset="0"/>
              <a:ea typeface="Calibri" pitchFamily="34" charset="0"/>
              <a:cs typeface="Calibri" pitchFamily="34" charset="0"/>
            </a:endParaRPr>
          </a:p>
          <a:p>
            <a:pPr marL="0" indent="0" algn="just">
              <a:buFont typeface="Wingdings" pitchFamily="2" charset="2"/>
              <a:buNone/>
            </a:pPr>
            <a:endParaRPr lang="ru-RU" sz="1400" dirty="0" smtClean="0">
              <a:latin typeface="Times New Roman" pitchFamily="18" charset="0"/>
              <a:ea typeface="Calibri" pitchFamily="34" charset="0"/>
              <a:cs typeface="Calibri" pitchFamily="34" charset="0"/>
            </a:endParaRPr>
          </a:p>
          <a:p>
            <a:pPr marL="0" indent="0">
              <a:buFont typeface="Wingdings" pitchFamily="2" charset="2"/>
              <a:buNone/>
            </a:pPr>
            <a:endParaRPr lang="ru-RU" dirty="0" smtClean="0"/>
          </a:p>
        </p:txBody>
      </p:sp>
      <p:sp>
        <p:nvSpPr>
          <p:cNvPr id="4" name="Заголовок 1"/>
          <p:cNvSpPr>
            <a:spLocks noGrp="1"/>
          </p:cNvSpPr>
          <p:nvPr>
            <p:ph type="title"/>
          </p:nvPr>
        </p:nvSpPr>
        <p:spPr>
          <a:xfrm>
            <a:off x="107504" y="116632"/>
            <a:ext cx="8640960" cy="792088"/>
          </a:xfrm>
          <a:solidFill>
            <a:schemeClr val="accent2">
              <a:lumMod val="40000"/>
              <a:lumOff val="60000"/>
            </a:schemeClr>
          </a:solidFill>
          <a:scene3d>
            <a:camera prst="orthographicFront"/>
            <a:lightRig rig="threePt" dir="t"/>
          </a:scene3d>
          <a:sp3d>
            <a:bevelT w="152400" h="50800" prst="softRound"/>
          </a:sp3d>
        </p:spPr>
        <p:txBody>
          <a:bodyPr/>
          <a:lstStyle/>
          <a:p>
            <a:pPr algn="ctr" fontAlgn="auto">
              <a:spcAft>
                <a:spcPts val="0"/>
              </a:spcAft>
              <a:defRPr/>
            </a:pPr>
            <a:r>
              <a:rPr lang="ru-RU" sz="2000" b="1" dirty="0" smtClean="0">
                <a:solidFill>
                  <a:schemeClr val="accent3">
                    <a:lumMod val="50000"/>
                  </a:schemeClr>
                </a:solidFill>
                <a:effectLst>
                  <a:innerShdw blurRad="63500" dist="50800" dir="13500000">
                    <a:prstClr val="black">
                      <a:alpha val="50000"/>
                    </a:prstClr>
                  </a:innerShdw>
                </a:effectLst>
              </a:rPr>
              <a:t>Взаимодействие со </a:t>
            </a:r>
            <a:br>
              <a:rPr lang="ru-RU" sz="2000" b="1" dirty="0" smtClean="0">
                <a:solidFill>
                  <a:schemeClr val="accent3">
                    <a:lumMod val="50000"/>
                  </a:schemeClr>
                </a:solidFill>
                <a:effectLst>
                  <a:innerShdw blurRad="63500" dist="50800" dir="13500000">
                    <a:prstClr val="black">
                      <a:alpha val="50000"/>
                    </a:prstClr>
                  </a:innerShdw>
                </a:effectLst>
              </a:rPr>
            </a:br>
            <a:r>
              <a:rPr lang="ru-RU" sz="2000" b="1" dirty="0" smtClean="0">
                <a:solidFill>
                  <a:schemeClr val="accent3">
                    <a:lumMod val="50000"/>
                  </a:schemeClr>
                </a:solidFill>
                <a:effectLst>
                  <a:innerShdw blurRad="63500" dist="50800" dir="13500000">
                    <a:prstClr val="black">
                      <a:alpha val="50000"/>
                    </a:prstClr>
                  </a:innerShdw>
                </a:effectLst>
              </a:rPr>
              <a:t>Счетной палатой Российской Федерации </a:t>
            </a:r>
            <a:endParaRPr lang="ru-RU" sz="2000" dirty="0">
              <a:solidFill>
                <a:schemeClr val="accent3">
                  <a:lumMod val="50000"/>
                </a:scheme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386689123"/>
              </p:ext>
            </p:extLst>
          </p:nvPr>
        </p:nvGraphicFramePr>
        <p:xfrm>
          <a:off x="107950" y="1844675"/>
          <a:ext cx="8640763" cy="3047683"/>
        </p:xfrm>
        <a:graphic>
          <a:graphicData uri="http://schemas.openxmlformats.org/drawingml/2006/table">
            <a:tbl>
              <a:tblPr/>
              <a:tblGrid>
                <a:gridCol w="360363"/>
                <a:gridCol w="8280400"/>
              </a:tblGrid>
              <a:tr h="525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100" b="1" i="0" u="none" strike="noStrike" cap="none" normalizeH="0" baseline="0" dirty="0" smtClean="0">
                        <a:ln>
                          <a:noFill/>
                        </a:ln>
                        <a:solidFill>
                          <a:srgbClr val="FFFFFF"/>
                        </a:solidFill>
                        <a:effectLst/>
                        <a:latin typeface="Century Schoolbook"/>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4458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FFFFFF"/>
                          </a:solidFill>
                          <a:effectLst/>
                          <a:latin typeface="Times New Roman" pitchFamily="18" charset="0"/>
                          <a:ea typeface="Calibri" pitchFamily="34" charset="0"/>
                          <a:cs typeface="Calibri" pitchFamily="34" charset="0"/>
                        </a:rPr>
                        <a:t>В работе Комитета в 2016 году были рассмотрены заключения Счетной палаты Российской Федерации на следующие законопроекты:</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1" i="0" u="none" strike="noStrike" cap="none" normalizeH="0" baseline="0" dirty="0" smtClean="0">
                        <a:ln>
                          <a:noFill/>
                        </a:ln>
                        <a:solidFill>
                          <a:srgbClr val="FFFFFF"/>
                        </a:solidFill>
                        <a:effectLst/>
                        <a:latin typeface="Century Schoolbook"/>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44583"/>
                    </a:solidFill>
                  </a:tcPr>
                </a:tc>
              </a:tr>
              <a:tr h="4556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entury Schoolbook"/>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3EA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 3324-7 «О внесении изменений в отдельные законодательные акты Российской Федерации в части совершенствования государственного регулирования организации отдыха и оздоровления детей»;</a:t>
                      </a:r>
                      <a:endParaRPr kumimoji="0" lang="ru-RU" sz="3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rgbClr val="000000"/>
                        </a:solidFill>
                        <a:effectLst/>
                        <a:latin typeface="Century Schoolbook"/>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3EAF7"/>
                    </a:solidFill>
                  </a:tcPr>
                </a:tc>
              </a:tr>
              <a:tr h="4556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entury Schoolbook"/>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8D6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 923146-6 «О внесении изменения в статью 9 Федерального закона «О дополнительных гарантиях по социальной поддержке детей-сирот и детей, оставшихся без попечения родителей»;</a:t>
                      </a:r>
                      <a:endParaRPr kumimoji="0" lang="ru-RU" sz="3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rgbClr val="000000"/>
                        </a:solidFill>
                        <a:effectLst/>
                        <a:latin typeface="Century Schoolbook"/>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8D6F0"/>
                    </a:solidFill>
                  </a:tcPr>
                </a:tc>
              </a:tr>
              <a:tr h="584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entury Schoolbook"/>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3EA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 </a:t>
                      </a:r>
                      <a:r>
                        <a:rPr kumimoji="0" lang="ru-RU" sz="1000" b="0" i="0" u="none" strike="noStrike" cap="none" normalizeH="0" baseline="0" dirty="0" smtClean="0">
                          <a:ln>
                            <a:noFill/>
                          </a:ln>
                          <a:solidFill>
                            <a:srgbClr val="000000"/>
                          </a:solidFill>
                          <a:effectLst/>
                          <a:latin typeface="Times New Roman" pitchFamily="18" charset="0"/>
                          <a:cs typeface="Times New Roman" pitchFamily="18" charset="0"/>
                        </a:rPr>
                        <a:t>1050269-6 «О внесении изменений в отдельные законодательные акты Российской Федерации» (в части уточнения отдельных положений о предоставлении дополнительных гарантий по социальной поддержке детей-сирот и детей, оставшихся без попечения родителей);</a:t>
                      </a:r>
                      <a:endParaRPr kumimoji="0" lang="ru-RU" sz="3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rgbClr val="000000"/>
                        </a:solidFill>
                        <a:effectLst/>
                        <a:latin typeface="Century Schoolbook"/>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3EAF7"/>
                    </a:solidFill>
                  </a:tcPr>
                </a:tc>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entury Schoolbook"/>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8D6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Times New Roman" pitchFamily="18" charset="0"/>
                          <a:cs typeface="Times New Roman" pitchFamily="18" charset="0"/>
                        </a:rPr>
                        <a:t>№ 1060642-6 «О единовременной выплате за счет средств материнского (семейного) капитала в 2016 году»;</a:t>
                      </a:r>
                      <a:endParaRPr kumimoji="0" lang="ru-RU" sz="3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rgbClr val="000000"/>
                        </a:solidFill>
                        <a:effectLst/>
                        <a:latin typeface="Century Schoolbook"/>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8D6F0"/>
                    </a:solidFill>
                  </a:tcPr>
                </a:tc>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00000"/>
                          </a:solidFill>
                          <a:effectLst/>
                          <a:latin typeface="Century Schoolbook"/>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3EA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entury Schoolbook"/>
                        </a:rPr>
                        <a:t>№ 15455-7 «О федеральном бюджете на 2017 год и на плановый период 2018 и 2019 годов».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3EAF7"/>
                    </a:solidFill>
                  </a:tcPr>
                </a:tc>
              </a:tr>
            </a:tbl>
          </a:graphicData>
        </a:graphic>
      </p:graphicFrame>
      <p:sp>
        <p:nvSpPr>
          <p:cNvPr id="6" name="Прямоугольник 5"/>
          <p:cNvSpPr/>
          <p:nvPr/>
        </p:nvSpPr>
        <p:spPr>
          <a:xfrm>
            <a:off x="107503" y="5013176"/>
            <a:ext cx="7992889" cy="1584176"/>
          </a:xfrm>
          <a:prstGeom prst="rect">
            <a:avLst/>
          </a:prstGeom>
          <a:solidFill>
            <a:schemeClr val="accent5">
              <a:lumMod val="20000"/>
              <a:lumOff val="80000"/>
            </a:schemeClr>
          </a:solidFill>
          <a:ln>
            <a:solidFill>
              <a:schemeClr val="accent2">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200" dirty="0" smtClean="0">
                <a:solidFill>
                  <a:prstClr val="black"/>
                </a:solidFill>
              </a:rPr>
              <a:t>    Кроме </a:t>
            </a:r>
            <a:r>
              <a:rPr lang="ru-RU" sz="1200" dirty="0">
                <a:solidFill>
                  <a:prstClr val="black"/>
                </a:solidFill>
              </a:rPr>
              <a:t>того, Комитет рассматривает:</a:t>
            </a:r>
          </a:p>
          <a:p>
            <a:pPr marL="171450" indent="-171450" algn="just" fontAlgn="auto">
              <a:spcBef>
                <a:spcPts val="0"/>
              </a:spcBef>
              <a:spcAft>
                <a:spcPts val="0"/>
              </a:spcAft>
              <a:buFont typeface="Wingdings" panose="05000000000000000000" pitchFamily="2" charset="2"/>
              <a:buChar char="ü"/>
              <a:defRPr/>
            </a:pPr>
            <a:r>
              <a:rPr lang="ru-RU" sz="1200" dirty="0">
                <a:solidFill>
                  <a:prstClr val="black"/>
                </a:solidFill>
              </a:rPr>
              <a:t>отчеты о работе Счетной палаты </a:t>
            </a:r>
            <a:r>
              <a:rPr lang="ru-RU" sz="1200" dirty="0" smtClean="0">
                <a:solidFill>
                  <a:prstClr val="black"/>
                </a:solidFill>
              </a:rPr>
              <a:t>Российской Федерации, </a:t>
            </a:r>
            <a:endParaRPr lang="ru-RU" sz="1200" dirty="0">
              <a:solidFill>
                <a:prstClr val="black"/>
              </a:solidFill>
            </a:endParaRPr>
          </a:p>
          <a:p>
            <a:pPr marL="171450" indent="-171450" algn="just" fontAlgn="auto">
              <a:spcBef>
                <a:spcPts val="0"/>
              </a:spcBef>
              <a:spcAft>
                <a:spcPts val="0"/>
              </a:spcAft>
              <a:buFont typeface="Wingdings" panose="05000000000000000000" pitchFamily="2" charset="2"/>
              <a:buChar char="ü"/>
              <a:defRPr/>
            </a:pPr>
            <a:r>
              <a:rPr lang="ru-RU" sz="1200" dirty="0">
                <a:solidFill>
                  <a:prstClr val="black"/>
                </a:solidFill>
              </a:rPr>
              <a:t>анализ исполнения поручений Президента </a:t>
            </a:r>
            <a:r>
              <a:rPr lang="ru-RU" sz="1200" dirty="0" smtClean="0">
                <a:solidFill>
                  <a:prstClr val="black"/>
                </a:solidFill>
              </a:rPr>
              <a:t>Российской Федерации </a:t>
            </a:r>
            <a:r>
              <a:rPr lang="ru-RU" sz="1200" dirty="0">
                <a:solidFill>
                  <a:prstClr val="black"/>
                </a:solidFill>
              </a:rPr>
              <a:t>и реализации законодательства </a:t>
            </a:r>
            <a:r>
              <a:rPr lang="ru-RU" sz="1200" dirty="0" smtClean="0">
                <a:solidFill>
                  <a:prstClr val="black"/>
                </a:solidFill>
              </a:rPr>
              <a:t>Российской Федерации </a:t>
            </a:r>
            <a:r>
              <a:rPr lang="ru-RU" sz="1200" dirty="0">
                <a:solidFill>
                  <a:prstClr val="black"/>
                </a:solidFill>
              </a:rPr>
              <a:t>по вопросам совершенствования государственной политики в сфере защиты детей-сирот и детей, оставшихся без попечения родителей,</a:t>
            </a:r>
          </a:p>
          <a:p>
            <a:pPr marL="171450" indent="-171450" algn="just" fontAlgn="auto">
              <a:spcBef>
                <a:spcPts val="0"/>
              </a:spcBef>
              <a:spcAft>
                <a:spcPts val="0"/>
              </a:spcAft>
              <a:buFont typeface="Wingdings" panose="05000000000000000000" pitchFamily="2" charset="2"/>
              <a:buChar char="ü"/>
              <a:defRPr/>
            </a:pPr>
            <a:r>
              <a:rPr lang="ru-RU" sz="1200" dirty="0">
                <a:solidFill>
                  <a:prstClr val="black"/>
                </a:solidFill>
              </a:rPr>
              <a:t>информацию об основных итогах и отчет о результатах </a:t>
            </a:r>
            <a:r>
              <a:rPr lang="ru-RU" sz="1200" dirty="0" smtClean="0">
                <a:solidFill>
                  <a:prstClr val="black"/>
                </a:solidFill>
              </a:rPr>
              <a:t>мониторинга </a:t>
            </a:r>
            <a:r>
              <a:rPr lang="ru-RU" sz="1200" dirty="0">
                <a:solidFill>
                  <a:prstClr val="black"/>
                </a:solidFill>
              </a:rPr>
              <a:t>исполнения указов Президента </a:t>
            </a:r>
            <a:r>
              <a:rPr lang="ru-RU" sz="1200" dirty="0" smtClean="0">
                <a:solidFill>
                  <a:prstClr val="black"/>
                </a:solidFill>
              </a:rPr>
              <a:t>Российской Федерации</a:t>
            </a:r>
            <a:endParaRPr lang="ru-RU" sz="1200" dirty="0">
              <a:solidFill>
                <a:prstClr val="black"/>
              </a:solidFill>
            </a:endParaRPr>
          </a:p>
        </p:txBody>
      </p:sp>
      <p:sp>
        <p:nvSpPr>
          <p:cNvPr id="2" name="TextBox 1"/>
          <p:cNvSpPr txBox="1"/>
          <p:nvPr/>
        </p:nvSpPr>
        <p:spPr>
          <a:xfrm>
            <a:off x="57172" y="980728"/>
            <a:ext cx="8640960" cy="738664"/>
          </a:xfrm>
          <a:prstGeom prst="rect">
            <a:avLst/>
          </a:prstGeom>
          <a:solidFill>
            <a:schemeClr val="accent1">
              <a:lumMod val="20000"/>
              <a:lumOff val="80000"/>
            </a:schemeClr>
          </a:solidFill>
          <a:ln>
            <a:solidFill>
              <a:schemeClr val="accent2">
                <a:lumMod val="50000"/>
              </a:schemeClr>
            </a:solidFill>
          </a:ln>
          <a:scene3d>
            <a:camera prst="orthographicFront"/>
            <a:lightRig rig="threePt" dir="t"/>
          </a:scene3d>
          <a:sp3d>
            <a:bevelT/>
          </a:sp3d>
        </p:spPr>
        <p:txBody>
          <a:bodyPr>
            <a:spAutoFit/>
          </a:bodyPr>
          <a:lstStyle/>
          <a:p>
            <a:pPr algn="ctr" fontAlgn="auto">
              <a:spcBef>
                <a:spcPts val="0"/>
              </a:spcBef>
              <a:spcAft>
                <a:spcPts val="0"/>
              </a:spcAft>
              <a:defRPr/>
            </a:pPr>
            <a:r>
              <a:rPr lang="ru-RU" sz="1400" dirty="0">
                <a:latin typeface="+mn-lt"/>
              </a:rPr>
              <a:t>Комитет работает с аналитическими материалами, иными документами, подготовленными Счетной палатой </a:t>
            </a:r>
            <a:r>
              <a:rPr lang="ru-RU" sz="1400" dirty="0" smtClean="0">
                <a:latin typeface="+mn-lt"/>
              </a:rPr>
              <a:t>Российской Федерации, наиболее </a:t>
            </a:r>
            <a:r>
              <a:rPr lang="ru-RU" sz="1400" dirty="0">
                <a:latin typeface="+mn-lt"/>
              </a:rPr>
              <a:t>значимыми из </a:t>
            </a:r>
            <a:r>
              <a:rPr lang="ru-RU" sz="1400" dirty="0" smtClean="0">
                <a:latin typeface="+mn-lt"/>
              </a:rPr>
              <a:t>которых являются </a:t>
            </a:r>
            <a:r>
              <a:rPr lang="ru-RU" sz="1400" dirty="0">
                <a:latin typeface="+mn-lt"/>
              </a:rPr>
              <a:t>заключения Счетной палаты на проекты федеральных </a:t>
            </a:r>
            <a:r>
              <a:rPr lang="ru-RU" sz="1400" dirty="0" smtClean="0">
                <a:latin typeface="+mn-lt"/>
              </a:rPr>
              <a:t>законов.</a:t>
            </a:r>
            <a:endParaRPr lang="ru-RU" sz="1400" dirty="0">
              <a:latin typeface="+mn-lt"/>
            </a:endParaRPr>
          </a:p>
        </p:txBody>
      </p:sp>
      <p:sp>
        <p:nvSpPr>
          <p:cNvPr id="32800" name="Номер слайда 6"/>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BE2A579-E0C2-4344-A663-B7A4C4DF4A6E}" type="slidenum">
              <a:rPr lang="ru-RU">
                <a:solidFill>
                  <a:srgbClr val="898989"/>
                </a:solidFill>
              </a:rPr>
              <a:pPr fontAlgn="base">
                <a:spcBef>
                  <a:spcPct val="0"/>
                </a:spcBef>
                <a:spcAft>
                  <a:spcPct val="0"/>
                </a:spcAft>
              </a:pPr>
              <a:t>16</a:t>
            </a:fld>
            <a:endParaRPr lang="ru-RU" dirty="0">
              <a:solidFill>
                <a:srgbClr val="898989"/>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07504" y="44624"/>
            <a:ext cx="8856984" cy="1152128"/>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a:t>В</a:t>
            </a:r>
            <a:r>
              <a:rPr lang="ru-RU" sz="2000" b="1" dirty="0" smtClean="0"/>
              <a:t> </a:t>
            </a:r>
            <a:r>
              <a:rPr lang="ru-RU" sz="2000" b="1" dirty="0"/>
              <a:t>Комитете </a:t>
            </a:r>
            <a:r>
              <a:rPr lang="ru-RU" sz="2000" b="1" dirty="0" smtClean="0"/>
              <a:t>работают </a:t>
            </a:r>
            <a:r>
              <a:rPr lang="ru-RU" sz="2000" b="1" dirty="0"/>
              <a:t>Экспертный с</a:t>
            </a:r>
            <a:r>
              <a:rPr lang="ru-RU" sz="2000" b="1" dirty="0" smtClean="0"/>
              <a:t>овет, </a:t>
            </a:r>
            <a:r>
              <a:rPr lang="ru-RU" sz="2000" b="1" dirty="0"/>
              <a:t>межведомственные рабочие группы (МРГ), временные рабочие группы (ВРГ), экспертные группы (ЭГ): </a:t>
            </a:r>
            <a:endParaRPr lang="ru-RU" sz="2000" b="1" dirty="0">
              <a:latin typeface="Times New Roman" panose="02020603050405020304" pitchFamily="18" charset="0"/>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3604632128"/>
              </p:ext>
            </p:extLst>
          </p:nvPr>
        </p:nvGraphicFramePr>
        <p:xfrm>
          <a:off x="107504" y="1412776"/>
          <a:ext cx="2768750" cy="49685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extLst>
              <p:ext uri="{D42A27DB-BD31-4B8C-83A1-F6EECF244321}">
                <p14:modId xmlns:p14="http://schemas.microsoft.com/office/powerpoint/2010/main" val="2803690838"/>
              </p:ext>
            </p:extLst>
          </p:nvPr>
        </p:nvGraphicFramePr>
        <p:xfrm>
          <a:off x="2555776" y="1221929"/>
          <a:ext cx="6168008" cy="52565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3798"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DC2EEBC-4382-4D96-9B0C-FF72C235B179}" type="slidenum">
              <a:rPr lang="ru-RU">
                <a:solidFill>
                  <a:srgbClr val="898989"/>
                </a:solidFill>
              </a:rPr>
              <a:pPr fontAlgn="base">
                <a:spcBef>
                  <a:spcPct val="0"/>
                </a:spcBef>
                <a:spcAft>
                  <a:spcPct val="0"/>
                </a:spcAft>
              </a:pPr>
              <a:t>17</a:t>
            </a:fld>
            <a:endParaRPr lang="ru-RU" dirty="0">
              <a:solidFill>
                <a:srgbClr val="898989"/>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5"/>
          <p:cNvGraphicFramePr>
            <a:graphicFrameLocks/>
          </p:cNvGraphicFramePr>
          <p:nvPr>
            <p:extLst>
              <p:ext uri="{D42A27DB-BD31-4B8C-83A1-F6EECF244321}">
                <p14:modId xmlns:p14="http://schemas.microsoft.com/office/powerpoint/2010/main" val="3377186347"/>
              </p:ext>
            </p:extLst>
          </p:nvPr>
        </p:nvGraphicFramePr>
        <p:xfrm>
          <a:off x="195122" y="980728"/>
          <a:ext cx="8784975" cy="3384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Блок-схема: процесс 3"/>
          <p:cNvSpPr/>
          <p:nvPr/>
        </p:nvSpPr>
        <p:spPr>
          <a:xfrm>
            <a:off x="4362697" y="4509119"/>
            <a:ext cx="3600400" cy="2131243"/>
          </a:xfrm>
          <a:prstGeom prst="flowChartProcess">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200" b="1" dirty="0">
                <a:solidFill>
                  <a:schemeClr val="bg2">
                    <a:lumMod val="25000"/>
                  </a:schemeClr>
                </a:solidFill>
                <a:effectLst>
                  <a:outerShdw blurRad="38100" dist="38100" dir="2700000" algn="tl">
                    <a:srgbClr val="000000">
                      <a:alpha val="43137"/>
                    </a:srgbClr>
                  </a:outerShdw>
                </a:effectLst>
              </a:rPr>
              <a:t>ЦЕЛЬ:</a:t>
            </a:r>
            <a:r>
              <a:rPr lang="ru-RU" sz="1200" dirty="0">
                <a:solidFill>
                  <a:schemeClr val="bg2">
                    <a:lumMod val="25000"/>
                  </a:schemeClr>
                </a:solidFill>
              </a:rPr>
              <a:t> выработка согласованных позиций федеральных органов государственной власти, научных организаций, СМИ и общественности по совершенствованию законодательства в указанной сфере, а также по проектам федеральных законов, находящихся на рассмотрении в Комитете.</a:t>
            </a:r>
          </a:p>
          <a:p>
            <a:pPr algn="ctr" fontAlgn="auto">
              <a:spcBef>
                <a:spcPts val="0"/>
              </a:spcBef>
              <a:spcAft>
                <a:spcPts val="0"/>
              </a:spcAft>
              <a:defRPr/>
            </a:pPr>
            <a:endParaRPr lang="ru-RU" sz="1400" dirty="0"/>
          </a:p>
        </p:txBody>
      </p:sp>
      <p:pic>
        <p:nvPicPr>
          <p:cNvPr id="34821" name="Picture 2" descr="C:\Users\user1\Desktop\IMG_1404.jpg"/>
          <p:cNvPicPr>
            <a:picLocks noChangeAspect="1" noChangeArrowheads="1"/>
          </p:cNvPicPr>
          <p:nvPr/>
        </p:nvPicPr>
        <p:blipFill>
          <a:blip r:embed="rId8"/>
          <a:srcRect/>
          <a:stretch>
            <a:fillRect/>
          </a:stretch>
        </p:blipFill>
        <p:spPr bwMode="auto">
          <a:xfrm>
            <a:off x="611188" y="4292600"/>
            <a:ext cx="3673475" cy="2520950"/>
          </a:xfrm>
          <a:prstGeom prst="rect">
            <a:avLst/>
          </a:prstGeom>
          <a:noFill/>
          <a:ln w="9525">
            <a:noFill/>
            <a:miter lim="800000"/>
            <a:headEnd/>
            <a:tailEnd/>
          </a:ln>
        </p:spPr>
      </p:pic>
      <p:pic>
        <p:nvPicPr>
          <p:cNvPr id="34822" name="Picture 2" descr="G:\185b7e080c3d1a33c6564d55fdde3891.png"/>
          <p:cNvPicPr>
            <a:picLocks noChangeAspect="1" noChangeArrowheads="1"/>
          </p:cNvPicPr>
          <p:nvPr/>
        </p:nvPicPr>
        <p:blipFill>
          <a:blip r:embed="rId9"/>
          <a:srcRect/>
          <a:stretch>
            <a:fillRect/>
          </a:stretch>
        </p:blipFill>
        <p:spPr bwMode="auto">
          <a:xfrm>
            <a:off x="7524750" y="5935663"/>
            <a:ext cx="576263" cy="704850"/>
          </a:xfrm>
          <a:prstGeom prst="rect">
            <a:avLst/>
          </a:prstGeom>
          <a:noFill/>
          <a:ln w="9525">
            <a:noFill/>
            <a:miter lim="800000"/>
            <a:headEnd/>
            <a:tailEnd/>
          </a:ln>
        </p:spPr>
      </p:pic>
      <p:sp>
        <p:nvSpPr>
          <p:cNvPr id="7" name="Заголовок 1"/>
          <p:cNvSpPr txBox="1">
            <a:spLocks/>
          </p:cNvSpPr>
          <p:nvPr/>
        </p:nvSpPr>
        <p:spPr>
          <a:xfrm>
            <a:off x="107504" y="0"/>
            <a:ext cx="8712968" cy="908720"/>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400" dirty="0"/>
              <a:t>Межведомственная  рабочая </a:t>
            </a:r>
            <a:r>
              <a:rPr lang="ru-RU" sz="1400" dirty="0" smtClean="0"/>
              <a:t>группа по </a:t>
            </a:r>
            <a:r>
              <a:rPr lang="ru-RU" sz="1400" dirty="0"/>
              <a:t>мониторингу законодательства в сфере </a:t>
            </a:r>
            <a:r>
              <a:rPr lang="ru-RU" sz="1400" dirty="0" smtClean="0"/>
              <a:t>защиты детей от </a:t>
            </a:r>
            <a:r>
              <a:rPr lang="ru-RU" sz="1400" dirty="0"/>
              <a:t>информации, причиняющей вред их здоровью и </a:t>
            </a:r>
            <a:r>
              <a:rPr lang="ru-RU" sz="1400" dirty="0" smtClean="0"/>
              <a:t>развитию в государственной думе седьмого созыва </a:t>
            </a:r>
            <a:r>
              <a:rPr lang="ru-RU" sz="1400" dirty="0"/>
              <a:t>провела </a:t>
            </a:r>
            <a:r>
              <a:rPr lang="ru-RU" sz="1400" dirty="0" smtClean="0"/>
              <a:t>3 </a:t>
            </a:r>
            <a:r>
              <a:rPr lang="ru-RU" sz="1400" dirty="0"/>
              <a:t>заседания и 5 рабочих </a:t>
            </a:r>
            <a:r>
              <a:rPr lang="ru-RU" sz="1400" dirty="0" smtClean="0"/>
              <a:t>встреч.</a:t>
            </a:r>
            <a:endParaRPr lang="ru-RU" sz="1400" dirty="0"/>
          </a:p>
        </p:txBody>
      </p:sp>
      <p:sp>
        <p:nvSpPr>
          <p:cNvPr id="34826"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E6C19FA-B190-4F72-8E18-F7F4312260D1}" type="slidenum">
              <a:rPr lang="ru-RU">
                <a:solidFill>
                  <a:srgbClr val="898989"/>
                </a:solidFill>
              </a:rPr>
              <a:pPr fontAlgn="base">
                <a:spcBef>
                  <a:spcPct val="0"/>
                </a:spcBef>
                <a:spcAft>
                  <a:spcPct val="0"/>
                </a:spcAft>
              </a:pPr>
              <a:t>18</a:t>
            </a:fld>
            <a:endParaRPr lang="ru-RU" dirty="0">
              <a:solidFill>
                <a:srgbClr val="89898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txBox="1">
            <a:spLocks/>
          </p:cNvSpPr>
          <p:nvPr/>
        </p:nvSpPr>
        <p:spPr>
          <a:xfrm>
            <a:off x="485775" y="692696"/>
            <a:ext cx="7921625" cy="5971629"/>
          </a:xfrm>
          <a:prstGeom prst="rect">
            <a:avLst/>
          </a:prstGeom>
        </p:spPr>
        <p:txBody>
          <a:bodyPr>
            <a:normAutofit fontScale="62500" lnSpcReduction="2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lgn="ctr" fontAlgn="auto">
              <a:spcAft>
                <a:spcPts val="0"/>
              </a:spcAft>
              <a:buClr>
                <a:srgbClr val="FE8637"/>
              </a:buClr>
              <a:buFont typeface="Wingdings"/>
              <a:buNone/>
              <a:defRPr/>
            </a:pPr>
            <a:r>
              <a:rPr lang="ru-RU" b="1" dirty="0" smtClean="0">
                <a:solidFill>
                  <a:srgbClr val="7A0000"/>
                </a:solidFill>
              </a:rPr>
              <a:t>Депутаты, работающие в Комитете, считают необходимым направить свои усилия на решение </a:t>
            </a:r>
            <a:r>
              <a:rPr lang="ru-RU" sz="3200" b="1" dirty="0" smtClean="0">
                <a:solidFill>
                  <a:srgbClr val="7A0000"/>
                </a:solidFill>
              </a:rPr>
              <a:t>следующих вопросов</a:t>
            </a:r>
            <a:r>
              <a:rPr lang="ru-RU" dirty="0" smtClean="0">
                <a:solidFill>
                  <a:srgbClr val="7A0000"/>
                </a:solidFill>
              </a:rPr>
              <a:t>:</a:t>
            </a:r>
          </a:p>
          <a:p>
            <a:pPr marL="514350" indent="-514350" algn="just" fontAlgn="auto">
              <a:spcAft>
                <a:spcPts val="0"/>
              </a:spcAft>
              <a:buClr>
                <a:srgbClr val="FE8637"/>
              </a:buClr>
              <a:buFont typeface="+mj-lt"/>
              <a:buAutoNum type="romanUcPeriod"/>
              <a:defRPr/>
            </a:pPr>
            <a:r>
              <a:rPr lang="ru-RU" dirty="0" smtClean="0">
                <a:solidFill>
                  <a:srgbClr val="002060"/>
                </a:solidFill>
              </a:rPr>
              <a:t>Продление </a:t>
            </a:r>
            <a:r>
              <a:rPr lang="ru-RU" dirty="0">
                <a:solidFill>
                  <a:srgbClr val="002060"/>
                </a:solidFill>
              </a:rPr>
              <a:t>срока действия материнского </a:t>
            </a:r>
            <a:r>
              <a:rPr lang="ru-RU" dirty="0" smtClean="0">
                <a:solidFill>
                  <a:srgbClr val="002060"/>
                </a:solidFill>
              </a:rPr>
              <a:t>(семейного</a:t>
            </a:r>
            <a:r>
              <a:rPr lang="ru-RU" dirty="0">
                <a:solidFill>
                  <a:srgbClr val="002060"/>
                </a:solidFill>
              </a:rPr>
              <a:t>) капитала</a:t>
            </a:r>
            <a:r>
              <a:rPr lang="ru-RU" dirty="0" smtClean="0">
                <a:solidFill>
                  <a:srgbClr val="002060"/>
                </a:solidFill>
              </a:rPr>
              <a:t>;</a:t>
            </a:r>
          </a:p>
          <a:p>
            <a:pPr marL="514350" indent="-514350" algn="just" fontAlgn="auto">
              <a:spcAft>
                <a:spcPts val="0"/>
              </a:spcAft>
              <a:buClr>
                <a:srgbClr val="FE8637"/>
              </a:buClr>
              <a:buFont typeface="+mj-lt"/>
              <a:buAutoNum type="romanUcPeriod"/>
              <a:defRPr/>
            </a:pPr>
            <a:r>
              <a:rPr lang="ru-RU" dirty="0">
                <a:solidFill>
                  <a:srgbClr val="002060"/>
                </a:solidFill>
              </a:rPr>
              <a:t>Индексация материнского </a:t>
            </a:r>
            <a:r>
              <a:rPr lang="ru-RU" dirty="0" smtClean="0">
                <a:solidFill>
                  <a:srgbClr val="002060"/>
                </a:solidFill>
              </a:rPr>
              <a:t>(семейного</a:t>
            </a:r>
            <a:r>
              <a:rPr lang="ru-RU" dirty="0">
                <a:solidFill>
                  <a:srgbClr val="002060"/>
                </a:solidFill>
              </a:rPr>
              <a:t>) </a:t>
            </a:r>
            <a:r>
              <a:rPr lang="ru-RU" dirty="0" smtClean="0">
                <a:solidFill>
                  <a:srgbClr val="002060"/>
                </a:solidFill>
              </a:rPr>
              <a:t>капитала;</a:t>
            </a:r>
          </a:p>
          <a:p>
            <a:pPr marL="514350" indent="-514350" algn="just" fontAlgn="auto">
              <a:spcAft>
                <a:spcPts val="0"/>
              </a:spcAft>
              <a:buClr>
                <a:srgbClr val="FE8637"/>
              </a:buClr>
              <a:buFont typeface="+mj-lt"/>
              <a:buAutoNum type="romanUcPeriod"/>
              <a:defRPr/>
            </a:pPr>
            <a:r>
              <a:rPr lang="ru-RU" dirty="0" smtClean="0">
                <a:solidFill>
                  <a:srgbClr val="002060"/>
                </a:solidFill>
              </a:rPr>
              <a:t>Повторная </a:t>
            </a:r>
            <a:r>
              <a:rPr lang="ru-RU" dirty="0">
                <a:solidFill>
                  <a:srgbClr val="002060"/>
                </a:solidFill>
              </a:rPr>
              <a:t>выплата </a:t>
            </a:r>
            <a:r>
              <a:rPr lang="ru-RU" dirty="0" smtClean="0">
                <a:solidFill>
                  <a:srgbClr val="002060"/>
                </a:solidFill>
              </a:rPr>
              <a:t>материнского </a:t>
            </a:r>
            <a:r>
              <a:rPr lang="ru-RU" dirty="0">
                <a:solidFill>
                  <a:srgbClr val="002060"/>
                </a:solidFill>
              </a:rPr>
              <a:t>(семейного) капитала </a:t>
            </a:r>
            <a:r>
              <a:rPr lang="ru-RU" dirty="0" smtClean="0">
                <a:solidFill>
                  <a:srgbClr val="002060"/>
                </a:solidFill>
              </a:rPr>
              <a:t>в </a:t>
            </a:r>
            <a:r>
              <a:rPr lang="ru-RU" dirty="0">
                <a:solidFill>
                  <a:srgbClr val="002060"/>
                </a:solidFill>
              </a:rPr>
              <a:t>случае рождения (усыновления) пятого и последующих </a:t>
            </a:r>
            <a:r>
              <a:rPr lang="ru-RU" dirty="0" smtClean="0">
                <a:solidFill>
                  <a:srgbClr val="002060"/>
                </a:solidFill>
              </a:rPr>
              <a:t>детей;</a:t>
            </a:r>
            <a:endParaRPr lang="ru-RU" dirty="0">
              <a:solidFill>
                <a:srgbClr val="002060"/>
              </a:solidFill>
            </a:endParaRPr>
          </a:p>
          <a:p>
            <a:pPr marL="514350" indent="-514350" algn="just" fontAlgn="auto">
              <a:spcAft>
                <a:spcPts val="0"/>
              </a:spcAft>
              <a:buClr>
                <a:srgbClr val="FE8637"/>
              </a:buClr>
              <a:buFont typeface="+mj-lt"/>
              <a:buAutoNum type="romanUcPeriod"/>
              <a:defRPr/>
            </a:pPr>
            <a:r>
              <a:rPr lang="ru-RU" dirty="0" smtClean="0">
                <a:solidFill>
                  <a:srgbClr val="002060"/>
                </a:solidFill>
              </a:rPr>
              <a:t>Увеличение </a:t>
            </a:r>
            <a:r>
              <a:rPr lang="ru-RU" dirty="0">
                <a:solidFill>
                  <a:srgbClr val="002060"/>
                </a:solidFill>
              </a:rPr>
              <a:t>размера материнского (семейного) </a:t>
            </a:r>
            <a:r>
              <a:rPr lang="ru-RU" dirty="0" smtClean="0">
                <a:solidFill>
                  <a:srgbClr val="002060"/>
                </a:solidFill>
              </a:rPr>
              <a:t>капитала </a:t>
            </a:r>
            <a:r>
              <a:rPr lang="ru-RU" dirty="0">
                <a:solidFill>
                  <a:srgbClr val="002060"/>
                </a:solidFill>
              </a:rPr>
              <a:t>в случае рождения не одного ребёнка, а нескольких (при многоплодной беременности</a:t>
            </a:r>
            <a:r>
              <a:rPr lang="ru-RU" dirty="0" smtClean="0">
                <a:solidFill>
                  <a:srgbClr val="002060"/>
                </a:solidFill>
              </a:rPr>
              <a:t>);</a:t>
            </a:r>
          </a:p>
          <a:p>
            <a:pPr marL="514350" indent="-514350" algn="just" fontAlgn="auto">
              <a:spcAft>
                <a:spcPts val="0"/>
              </a:spcAft>
              <a:buClr>
                <a:srgbClr val="FE8637"/>
              </a:buClr>
              <a:buFont typeface="+mj-lt"/>
              <a:buAutoNum type="romanUcPeriod"/>
              <a:defRPr/>
            </a:pPr>
            <a:r>
              <a:rPr lang="ru-RU" dirty="0">
                <a:solidFill>
                  <a:srgbClr val="002060"/>
                </a:solidFill>
              </a:rPr>
              <a:t>Обеспечение жильем молодых семей</a:t>
            </a:r>
            <a:r>
              <a:rPr lang="ru-RU" dirty="0" smtClean="0">
                <a:solidFill>
                  <a:srgbClr val="002060"/>
                </a:solidFill>
              </a:rPr>
              <a:t>;</a:t>
            </a:r>
          </a:p>
          <a:p>
            <a:pPr marL="514350" indent="-514350" algn="just" fontAlgn="auto">
              <a:spcAft>
                <a:spcPts val="0"/>
              </a:spcAft>
              <a:buClr>
                <a:srgbClr val="FE8637"/>
              </a:buClr>
              <a:buFont typeface="+mj-lt"/>
              <a:buAutoNum type="romanUcPeriod"/>
              <a:defRPr/>
            </a:pPr>
            <a:r>
              <a:rPr lang="ru-RU" dirty="0">
                <a:solidFill>
                  <a:srgbClr val="002060"/>
                </a:solidFill>
              </a:rPr>
              <a:t>Предоставление многодетным семьям земельных </a:t>
            </a:r>
            <a:r>
              <a:rPr lang="ru-RU" dirty="0" smtClean="0">
                <a:solidFill>
                  <a:srgbClr val="002060"/>
                </a:solidFill>
              </a:rPr>
              <a:t>участков, </a:t>
            </a:r>
            <a:r>
              <a:rPr lang="ru-RU" dirty="0">
                <a:solidFill>
                  <a:srgbClr val="002060"/>
                </a:solidFill>
              </a:rPr>
              <a:t>пригодных для строительства и ведения хозяйства</a:t>
            </a:r>
            <a:r>
              <a:rPr lang="ru-RU" dirty="0" smtClean="0">
                <a:solidFill>
                  <a:srgbClr val="002060"/>
                </a:solidFill>
              </a:rPr>
              <a:t>;</a:t>
            </a:r>
          </a:p>
          <a:p>
            <a:pPr marL="514350" indent="-514350" algn="just" fontAlgn="auto">
              <a:spcAft>
                <a:spcPts val="0"/>
              </a:spcAft>
              <a:buClr>
                <a:srgbClr val="FE8637"/>
              </a:buClr>
              <a:buFont typeface="+mj-lt"/>
              <a:buAutoNum type="romanUcPeriod"/>
              <a:defRPr/>
            </a:pPr>
            <a:r>
              <a:rPr lang="ru-RU" dirty="0" smtClean="0">
                <a:solidFill>
                  <a:srgbClr val="002060"/>
                </a:solidFill>
              </a:rPr>
              <a:t>Увеличение числа мест в дошкольных </a:t>
            </a:r>
            <a:r>
              <a:rPr lang="ru-RU" dirty="0">
                <a:solidFill>
                  <a:srgbClr val="002060"/>
                </a:solidFill>
              </a:rPr>
              <a:t>образовательных организациях</a:t>
            </a:r>
            <a:r>
              <a:rPr lang="ru-RU" dirty="0" smtClean="0">
                <a:solidFill>
                  <a:srgbClr val="002060"/>
                </a:solidFill>
              </a:rPr>
              <a:t> для детей в возрасте от 1,5 </a:t>
            </a:r>
            <a:r>
              <a:rPr lang="ru-RU" dirty="0">
                <a:solidFill>
                  <a:srgbClr val="002060"/>
                </a:solidFill>
              </a:rPr>
              <a:t>до 3 </a:t>
            </a:r>
            <a:r>
              <a:rPr lang="ru-RU" dirty="0" smtClean="0">
                <a:solidFill>
                  <a:srgbClr val="002060"/>
                </a:solidFill>
              </a:rPr>
              <a:t>лет;</a:t>
            </a:r>
          </a:p>
          <a:p>
            <a:pPr marL="514350" indent="-514350" algn="just" fontAlgn="auto">
              <a:spcAft>
                <a:spcPts val="0"/>
              </a:spcAft>
              <a:buClr>
                <a:srgbClr val="FE8637"/>
              </a:buClr>
              <a:buFont typeface="+mj-lt"/>
              <a:buAutoNum type="romanUcPeriod"/>
              <a:defRPr/>
            </a:pPr>
            <a:r>
              <a:rPr lang="ru-RU" dirty="0">
                <a:solidFill>
                  <a:srgbClr val="002060"/>
                </a:solidFill>
              </a:rPr>
              <a:t>Изменение размера компенсационных выплат гражданам, находящимся в отпуске по уходу за ребенком до достижения им 3-летнего возраста;</a:t>
            </a:r>
          </a:p>
          <a:p>
            <a:pPr marL="514350" indent="-514350" algn="just" fontAlgn="auto">
              <a:spcAft>
                <a:spcPts val="0"/>
              </a:spcAft>
              <a:buClr>
                <a:srgbClr val="FE8637"/>
              </a:buClr>
              <a:buFont typeface="+mj-lt"/>
              <a:buAutoNum type="romanUcPeriod"/>
              <a:defRPr/>
            </a:pPr>
            <a:r>
              <a:rPr lang="ru-RU" dirty="0">
                <a:solidFill>
                  <a:srgbClr val="002060"/>
                </a:solidFill>
              </a:rPr>
              <a:t>Увеличение расходов федерального бюджета на предоставление жилых помещений детям-сиротам и детям, оставшимся без попечения родителей; </a:t>
            </a:r>
          </a:p>
          <a:p>
            <a:pPr marL="514350" indent="-514350" algn="just" fontAlgn="auto">
              <a:spcAft>
                <a:spcPts val="0"/>
              </a:spcAft>
              <a:buClr>
                <a:srgbClr val="FE8637"/>
              </a:buClr>
              <a:buFont typeface="+mj-lt"/>
              <a:buAutoNum type="romanUcPeriod"/>
              <a:defRPr/>
            </a:pPr>
            <a:r>
              <a:rPr lang="ru-RU" dirty="0">
                <a:solidFill>
                  <a:srgbClr val="002060"/>
                </a:solidFill>
              </a:rPr>
              <a:t>Устройство в семьи российских граждан </a:t>
            </a:r>
            <a:r>
              <a:rPr lang="ru-RU" dirty="0" smtClean="0">
                <a:solidFill>
                  <a:srgbClr val="002060"/>
                </a:solidFill>
              </a:rPr>
              <a:t>детей-сирот, </a:t>
            </a:r>
            <a:r>
              <a:rPr lang="ru-RU" dirty="0">
                <a:solidFill>
                  <a:srgbClr val="002060"/>
                </a:solidFill>
              </a:rPr>
              <a:t>которые являются братьями и (или) сестрами, детей подросткового возраста и </a:t>
            </a:r>
            <a:r>
              <a:rPr lang="ru-RU" dirty="0" smtClean="0">
                <a:solidFill>
                  <a:srgbClr val="002060"/>
                </a:solidFill>
              </a:rPr>
              <a:t>детей-инвалидов, которые являются сиротами или остались без попечения родителей; </a:t>
            </a:r>
            <a:endParaRPr lang="ru-RU" dirty="0">
              <a:solidFill>
                <a:srgbClr val="002060"/>
              </a:solidFill>
            </a:endParaRPr>
          </a:p>
          <a:p>
            <a:pPr marL="514350" indent="-514350" algn="just" fontAlgn="auto">
              <a:spcAft>
                <a:spcPts val="0"/>
              </a:spcAft>
              <a:buClr>
                <a:srgbClr val="FE8637"/>
              </a:buClr>
              <a:buFont typeface="+mj-lt"/>
              <a:buAutoNum type="romanUcPeriod"/>
              <a:defRPr/>
            </a:pPr>
            <a:r>
              <a:rPr lang="ru-RU" dirty="0" smtClean="0">
                <a:solidFill>
                  <a:srgbClr val="002060"/>
                </a:solidFill>
              </a:rPr>
              <a:t>Выделение </a:t>
            </a:r>
            <a:r>
              <a:rPr lang="ru-RU" dirty="0">
                <a:solidFill>
                  <a:srgbClr val="002060"/>
                </a:solidFill>
              </a:rPr>
              <a:t>средств </a:t>
            </a:r>
            <a:r>
              <a:rPr lang="ru-RU" dirty="0" smtClean="0">
                <a:solidFill>
                  <a:srgbClr val="002060"/>
                </a:solidFill>
              </a:rPr>
              <a:t>из федерального </a:t>
            </a:r>
            <a:r>
              <a:rPr lang="ru-RU" dirty="0">
                <a:solidFill>
                  <a:srgbClr val="002060"/>
                </a:solidFill>
              </a:rPr>
              <a:t>бюджета на летний отдых для детей, находящихся в трудной жизненной </a:t>
            </a:r>
            <a:r>
              <a:rPr lang="ru-RU" dirty="0" smtClean="0">
                <a:solidFill>
                  <a:srgbClr val="002060"/>
                </a:solidFill>
              </a:rPr>
              <a:t>ситуации;</a:t>
            </a:r>
          </a:p>
          <a:p>
            <a:pPr marL="514350" indent="-514350" algn="just" fontAlgn="auto">
              <a:spcAft>
                <a:spcPts val="0"/>
              </a:spcAft>
              <a:buClr>
                <a:srgbClr val="FE8637"/>
              </a:buClr>
              <a:buFont typeface="+mj-lt"/>
              <a:buAutoNum type="romanUcPeriod"/>
              <a:defRPr/>
            </a:pPr>
            <a:r>
              <a:rPr lang="ru-RU" dirty="0" smtClean="0">
                <a:solidFill>
                  <a:srgbClr val="002060"/>
                </a:solidFill>
              </a:rPr>
              <a:t>Установление минимального федерального стандарта </a:t>
            </a:r>
            <a:r>
              <a:rPr lang="ru-RU" dirty="0">
                <a:solidFill>
                  <a:srgbClr val="002060"/>
                </a:solidFill>
              </a:rPr>
              <a:t>социальной поддержки семей с детьми, не </a:t>
            </a:r>
            <a:r>
              <a:rPr lang="ru-RU" dirty="0" smtClean="0">
                <a:solidFill>
                  <a:srgbClr val="002060"/>
                </a:solidFill>
              </a:rPr>
              <a:t>зависящего </a:t>
            </a:r>
            <a:r>
              <a:rPr lang="ru-RU" dirty="0">
                <a:solidFill>
                  <a:srgbClr val="002060"/>
                </a:solidFill>
              </a:rPr>
              <a:t>от регионального законодательства</a:t>
            </a:r>
          </a:p>
          <a:p>
            <a:pPr marL="457200" indent="-457200" algn="just" fontAlgn="auto">
              <a:spcAft>
                <a:spcPts val="0"/>
              </a:spcAft>
              <a:buClr>
                <a:srgbClr val="FE8637"/>
              </a:buClr>
              <a:buFont typeface="Wingdings"/>
              <a:buAutoNum type="romanUcPeriod"/>
              <a:defRPr/>
            </a:pPr>
            <a:endParaRPr lang="ru-RU" dirty="0">
              <a:solidFill>
                <a:prstClr val="black"/>
              </a:solidFill>
            </a:endParaRPr>
          </a:p>
          <a:p>
            <a:pPr marL="457200" indent="-457200" algn="just" fontAlgn="auto">
              <a:spcAft>
                <a:spcPts val="0"/>
              </a:spcAft>
              <a:buClr>
                <a:srgbClr val="FE8637"/>
              </a:buClr>
              <a:buFont typeface="Wingdings"/>
              <a:buAutoNum type="romanUcPeriod"/>
              <a:defRPr/>
            </a:pPr>
            <a:endParaRPr lang="ru-RU" dirty="0">
              <a:solidFill>
                <a:prstClr val="black"/>
              </a:solidFill>
            </a:endParaRPr>
          </a:p>
          <a:p>
            <a:pPr marL="457200" indent="-457200" algn="just" fontAlgn="auto">
              <a:spcAft>
                <a:spcPts val="0"/>
              </a:spcAft>
              <a:buClr>
                <a:srgbClr val="FE8637"/>
              </a:buClr>
              <a:buFont typeface="Wingdings"/>
              <a:buAutoNum type="romanUcPeriod"/>
              <a:defRPr/>
            </a:pPr>
            <a:endParaRPr lang="ru-RU" dirty="0" smtClean="0">
              <a:solidFill>
                <a:prstClr val="black"/>
              </a:solidFill>
            </a:endParaRPr>
          </a:p>
        </p:txBody>
      </p:sp>
      <p:pic>
        <p:nvPicPr>
          <p:cNvPr id="36869" name="Picture 2" descr="G:\185b7e080c3d1a33c6564d55fdde3891.png"/>
          <p:cNvPicPr>
            <a:picLocks noChangeAspect="1" noChangeArrowheads="1"/>
          </p:cNvPicPr>
          <p:nvPr/>
        </p:nvPicPr>
        <p:blipFill>
          <a:blip r:embed="rId2"/>
          <a:srcRect/>
          <a:stretch>
            <a:fillRect/>
          </a:stretch>
        </p:blipFill>
        <p:spPr bwMode="auto">
          <a:xfrm>
            <a:off x="8005763" y="-4763"/>
            <a:ext cx="801687" cy="981076"/>
          </a:xfrm>
          <a:prstGeom prst="rect">
            <a:avLst/>
          </a:prstGeom>
          <a:noFill/>
          <a:ln w="9525">
            <a:noFill/>
            <a:miter lim="800000"/>
            <a:headEnd/>
            <a:tailEnd/>
          </a:ln>
        </p:spPr>
      </p:pic>
      <p:sp>
        <p:nvSpPr>
          <p:cNvPr id="36870" name="Номер слайда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BF91DF3-4005-46F2-85C7-75F3EE3968E3}" type="slidenum">
              <a:rPr lang="ru-RU">
                <a:solidFill>
                  <a:srgbClr val="898989"/>
                </a:solidFill>
              </a:rPr>
              <a:pPr fontAlgn="base">
                <a:spcBef>
                  <a:spcPct val="0"/>
                </a:spcBef>
                <a:spcAft>
                  <a:spcPct val="0"/>
                </a:spcAft>
              </a:pPr>
              <a:t>19</a:t>
            </a:fld>
            <a:endParaRPr lang="ru-RU"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457200" y="260350"/>
            <a:ext cx="8147050" cy="6213475"/>
          </a:xfrm>
        </p:spPr>
        <p:txBody>
          <a:bodyPr>
            <a:normAutofit/>
          </a:bodyPr>
          <a:lstStyle/>
          <a:p>
            <a:pPr marL="0" indent="0" algn="ctr">
              <a:buFont typeface="Wingdings" pitchFamily="2" charset="2"/>
              <a:buNone/>
            </a:pPr>
            <a:r>
              <a:rPr lang="ru-RU" sz="1800" b="1" dirty="0" smtClean="0"/>
              <a:t>Под общей редакцией</a:t>
            </a:r>
          </a:p>
          <a:p>
            <a:pPr marL="0" indent="0" algn="ctr">
              <a:buFont typeface="Wingdings" pitchFamily="2" charset="2"/>
              <a:buNone/>
            </a:pPr>
            <a:r>
              <a:rPr lang="ru-RU" sz="1800" dirty="0"/>
              <a:t>п</a:t>
            </a:r>
            <a:r>
              <a:rPr lang="ru-RU" sz="1800" dirty="0" smtClean="0"/>
              <a:t>редседателя </a:t>
            </a:r>
            <a:r>
              <a:rPr lang="ru-RU" sz="1800" dirty="0"/>
              <a:t>Комитета</a:t>
            </a:r>
            <a:r>
              <a:rPr lang="ru-RU" sz="1800" dirty="0" smtClean="0"/>
              <a:t> Государственной Думы</a:t>
            </a:r>
            <a:endParaRPr lang="en-US" sz="1800" dirty="0" smtClean="0"/>
          </a:p>
          <a:p>
            <a:pPr marL="0" indent="0" algn="ctr">
              <a:buFont typeface="Wingdings" pitchFamily="2" charset="2"/>
              <a:buNone/>
            </a:pPr>
            <a:r>
              <a:rPr lang="ru-RU" sz="1800" dirty="0" smtClean="0"/>
              <a:t>по вопросам семьи, женщин и детей </a:t>
            </a:r>
          </a:p>
          <a:p>
            <a:pPr marL="0" indent="0" algn="ctr">
              <a:buFont typeface="Wingdings" pitchFamily="2" charset="2"/>
              <a:buNone/>
            </a:pPr>
            <a:r>
              <a:rPr lang="ru-RU" sz="1800" b="1" dirty="0" smtClean="0"/>
              <a:t>Т.</a:t>
            </a:r>
            <a:r>
              <a:rPr lang="en-US" sz="1800" b="1" dirty="0" smtClean="0"/>
              <a:t> </a:t>
            </a:r>
            <a:r>
              <a:rPr lang="ru-RU" sz="1800" b="1" dirty="0" smtClean="0"/>
              <a:t>В.</a:t>
            </a:r>
            <a:r>
              <a:rPr lang="en-US" sz="1800" b="1" dirty="0" smtClean="0"/>
              <a:t> </a:t>
            </a:r>
            <a:r>
              <a:rPr lang="ru-RU" sz="1800" b="1" dirty="0" smtClean="0"/>
              <a:t>Плетневой</a:t>
            </a:r>
          </a:p>
          <a:p>
            <a:pPr marL="0" indent="0" algn="ctr">
              <a:buFont typeface="Wingdings" pitchFamily="2" charset="2"/>
              <a:buNone/>
            </a:pPr>
            <a:endParaRPr lang="ru-RU" dirty="0" smtClean="0"/>
          </a:p>
          <a:p>
            <a:pPr marL="0" indent="0" algn="ctr">
              <a:buFont typeface="Wingdings" pitchFamily="2" charset="2"/>
              <a:buNone/>
            </a:pPr>
            <a:r>
              <a:rPr lang="ru-RU" sz="1800" b="1" dirty="0" smtClean="0"/>
              <a:t>Составители:</a:t>
            </a:r>
          </a:p>
          <a:p>
            <a:pPr marL="0" indent="0" algn="ctr">
              <a:buFont typeface="Wingdings" pitchFamily="2" charset="2"/>
              <a:buNone/>
            </a:pPr>
            <a:r>
              <a:rPr lang="ru-RU" sz="1800" dirty="0" smtClean="0"/>
              <a:t>И.</a:t>
            </a:r>
            <a:r>
              <a:rPr lang="en-US" sz="1800" dirty="0" smtClean="0"/>
              <a:t> </a:t>
            </a:r>
            <a:r>
              <a:rPr lang="ru-RU" sz="1800" dirty="0" smtClean="0"/>
              <a:t>Ф.</a:t>
            </a:r>
            <a:r>
              <a:rPr lang="en-US" sz="1800" dirty="0" smtClean="0"/>
              <a:t> </a:t>
            </a:r>
            <a:r>
              <a:rPr lang="ru-RU" sz="1800" dirty="0" smtClean="0"/>
              <a:t>Ковтуненко, руководитель аппарата Комитета,</a:t>
            </a:r>
          </a:p>
          <a:p>
            <a:pPr marL="0" indent="0" algn="ctr">
              <a:buFont typeface="Wingdings" pitchFamily="2" charset="2"/>
              <a:buNone/>
            </a:pPr>
            <a:r>
              <a:rPr lang="ru-RU" sz="1800" dirty="0" smtClean="0"/>
              <a:t>Е.</a:t>
            </a:r>
            <a:r>
              <a:rPr lang="en-US" sz="1800" dirty="0" smtClean="0"/>
              <a:t> </a:t>
            </a:r>
            <a:r>
              <a:rPr lang="ru-RU" sz="1800" dirty="0" smtClean="0"/>
              <a:t>А.</a:t>
            </a:r>
            <a:r>
              <a:rPr lang="en-US" sz="1800" dirty="0" smtClean="0"/>
              <a:t> </a:t>
            </a:r>
            <a:r>
              <a:rPr lang="ru-RU" sz="1800" dirty="0" smtClean="0"/>
              <a:t>Сложеникина, Е.</a:t>
            </a:r>
            <a:r>
              <a:rPr lang="en-US" sz="1800" dirty="0" smtClean="0"/>
              <a:t> </a:t>
            </a:r>
            <a:r>
              <a:rPr lang="ru-RU" sz="1800" dirty="0" smtClean="0"/>
              <a:t>А.</a:t>
            </a:r>
            <a:r>
              <a:rPr lang="en-US" sz="1800" dirty="0" smtClean="0"/>
              <a:t> </a:t>
            </a:r>
            <a:r>
              <a:rPr lang="ru-RU" sz="1800" dirty="0" smtClean="0"/>
              <a:t>Позднякова, И.</a:t>
            </a:r>
            <a:r>
              <a:rPr lang="en-US" sz="1800" dirty="0" smtClean="0"/>
              <a:t> </a:t>
            </a:r>
            <a:r>
              <a:rPr lang="ru-RU" sz="1800" dirty="0" smtClean="0"/>
              <a:t>А.</a:t>
            </a:r>
            <a:r>
              <a:rPr lang="en-US" sz="1800" dirty="0" smtClean="0"/>
              <a:t> </a:t>
            </a:r>
            <a:r>
              <a:rPr lang="ru-RU" sz="1800" dirty="0" smtClean="0"/>
              <a:t>Фокин</a:t>
            </a:r>
          </a:p>
          <a:p>
            <a:pPr marL="0" indent="0" algn="ctr">
              <a:buFont typeface="Wingdings" pitchFamily="2" charset="2"/>
              <a:buNone/>
            </a:pPr>
            <a:endParaRPr lang="ru-RU" sz="1800" dirty="0" smtClean="0"/>
          </a:p>
          <a:p>
            <a:pPr marL="0" indent="0" algn="ctr">
              <a:buFont typeface="Wingdings" pitchFamily="2" charset="2"/>
              <a:buNone/>
            </a:pPr>
            <a:endParaRPr lang="ru-RU" sz="1800" dirty="0" smtClean="0"/>
          </a:p>
          <a:p>
            <a:pPr marL="0" indent="0" algn="ctr">
              <a:buFont typeface="Wingdings" pitchFamily="2" charset="2"/>
              <a:buNone/>
            </a:pPr>
            <a:endParaRPr lang="ru-RU" sz="2000" dirty="0" smtClean="0"/>
          </a:p>
          <a:p>
            <a:pPr marL="0" indent="0" algn="ctr">
              <a:buFont typeface="Wingdings" pitchFamily="2" charset="2"/>
              <a:buNone/>
            </a:pPr>
            <a:endParaRPr lang="ru-RU" dirty="0" smtClean="0"/>
          </a:p>
          <a:p>
            <a:pPr marL="0" indent="0" algn="ctr"/>
            <a:endParaRPr lang="ru-RU" dirty="0" smtClean="0"/>
          </a:p>
        </p:txBody>
      </p:sp>
      <p:sp>
        <p:nvSpPr>
          <p:cNvPr id="16386" name="Номер слайда 3"/>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71C980B-76FF-4A2A-8FE7-9FE6BCDC301C}" type="slidenum">
              <a:rPr lang="ru-RU">
                <a:solidFill>
                  <a:srgbClr val="898989"/>
                </a:solidFill>
              </a:rPr>
              <a:pPr fontAlgn="base">
                <a:spcBef>
                  <a:spcPct val="0"/>
                </a:spcBef>
                <a:spcAft>
                  <a:spcPct val="0"/>
                </a:spcAft>
              </a:pPr>
              <a:t>2</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26087" y="404664"/>
            <a:ext cx="8640960" cy="360040"/>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800" b="1" dirty="0" smtClean="0">
                <a:solidFill>
                  <a:schemeClr val="accent3">
                    <a:lumMod val="50000"/>
                  </a:schemeClr>
                </a:solidFill>
                <a:effectLst>
                  <a:innerShdw blurRad="63500" dist="50800" dir="13500000">
                    <a:prstClr val="black">
                      <a:alpha val="50000"/>
                    </a:prstClr>
                  </a:innerShdw>
                </a:effectLst>
              </a:rPr>
              <a:t>Направления </a:t>
            </a:r>
            <a:r>
              <a:rPr lang="ru-RU" sz="1800" b="1" dirty="0">
                <a:solidFill>
                  <a:schemeClr val="accent3">
                    <a:lumMod val="50000"/>
                  </a:schemeClr>
                </a:solidFill>
                <a:effectLst>
                  <a:innerShdw blurRad="63500" dist="50800" dir="13500000">
                    <a:prstClr val="black">
                      <a:alpha val="50000"/>
                    </a:prstClr>
                  </a:innerShdw>
                </a:effectLst>
              </a:rPr>
              <a:t>работы Комитета</a:t>
            </a:r>
          </a:p>
        </p:txBody>
      </p:sp>
      <p:pic>
        <p:nvPicPr>
          <p:cNvPr id="37890" name="Picture 2"/>
          <p:cNvPicPr>
            <a:picLocks noChangeAspect="1" noChangeArrowheads="1"/>
          </p:cNvPicPr>
          <p:nvPr/>
        </p:nvPicPr>
        <p:blipFill>
          <a:blip r:embed="rId3"/>
          <a:srcRect/>
          <a:stretch>
            <a:fillRect/>
          </a:stretch>
        </p:blipFill>
        <p:spPr bwMode="auto">
          <a:xfrm>
            <a:off x="109538" y="671513"/>
            <a:ext cx="8640762" cy="347662"/>
          </a:xfrm>
          <a:prstGeom prst="rect">
            <a:avLst/>
          </a:prstGeom>
          <a:noFill/>
          <a:ln w="9525">
            <a:noFill/>
            <a:miter lim="800000"/>
            <a:headEnd/>
            <a:tailEnd/>
          </a:ln>
        </p:spPr>
      </p:pic>
      <p:graphicFrame>
        <p:nvGraphicFramePr>
          <p:cNvPr id="4" name="Таблица 3"/>
          <p:cNvGraphicFramePr>
            <a:graphicFrameLocks noGrp="1"/>
          </p:cNvGraphicFramePr>
          <p:nvPr/>
        </p:nvGraphicFramePr>
        <p:xfrm>
          <a:off x="179388" y="1019175"/>
          <a:ext cx="8640960" cy="914400"/>
        </p:xfrm>
        <a:graphic>
          <a:graphicData uri="http://schemas.openxmlformats.org/drawingml/2006/table">
            <a:tbl>
              <a:tblPr firstRow="1" bandRow="1">
                <a:tableStyleId>{5C22544A-7EE6-4342-B048-85BDC9FD1C3A}</a:tableStyleId>
              </a:tblPr>
              <a:tblGrid>
                <a:gridCol w="2880320"/>
                <a:gridCol w="2880320"/>
                <a:gridCol w="2880320"/>
              </a:tblGrid>
              <a:tr h="370840">
                <a:tc>
                  <a:txBody>
                    <a:bodyPr/>
                    <a:lstStyle/>
                    <a:p>
                      <a:r>
                        <a:rPr lang="ru-RU" sz="1200" b="1" dirty="0" smtClean="0">
                          <a:solidFill>
                            <a:srgbClr val="002060"/>
                          </a:solidFill>
                          <a:latin typeface="Times New Roman" panose="02020603050405020304" pitchFamily="18" charset="0"/>
                          <a:cs typeface="Times New Roman" panose="02020603050405020304" pitchFamily="18" charset="0"/>
                        </a:rPr>
                        <a:t>БЫЛО В «ПОРТФЕЛЕ» – 46</a:t>
                      </a:r>
                      <a:endParaRPr lang="ru-RU" sz="1200" b="1" dirty="0">
                        <a:solidFill>
                          <a:srgbClr val="002060"/>
                        </a:solidFill>
                        <a:latin typeface="Times New Roman" panose="02020603050405020304" pitchFamily="18" charset="0"/>
                        <a:cs typeface="Times New Roman" panose="02020603050405020304" pitchFamily="18" charset="0"/>
                      </a:endParaRPr>
                    </a:p>
                  </a:txBody>
                  <a:tcPr>
                    <a:solidFill>
                      <a:srgbClr val="88DFF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ВНЕСЕНО в текущем созыве </a:t>
                      </a:r>
                      <a:r>
                        <a:rPr lang="ru-RU" sz="1200" b="1" dirty="0" smtClean="0">
                          <a:solidFill>
                            <a:srgbClr val="002060"/>
                          </a:solidFill>
                          <a:latin typeface="Times New Roman" panose="02020603050405020304" pitchFamily="18" charset="0"/>
                          <a:cs typeface="Times New Roman" panose="02020603050405020304" pitchFamily="18" charset="0"/>
                        </a:rPr>
                        <a:t>–</a:t>
                      </a:r>
                      <a:r>
                        <a:rPr kumimoji="0" lang="ru-RU" sz="1200" b="1" i="0" u="none" strike="noStrike" kern="1200" cap="none" spc="0" normalizeH="0" baseline="0" noProof="0" dirty="0" smtClean="0">
                          <a:ln>
                            <a:noFill/>
                          </a:ln>
                          <a:solidFill>
                            <a:srgbClr val="002060"/>
                          </a:solidFill>
                          <a:effectLst/>
                          <a:uLnTx/>
                          <a:uFillTx/>
                          <a:latin typeface="Times New Roman" panose="02020603050405020304" pitchFamily="18" charset="0"/>
                          <a:cs typeface="Times New Roman" panose="02020603050405020304" pitchFamily="18" charset="0"/>
                        </a:rPr>
                        <a:t> 14</a:t>
                      </a:r>
                    </a:p>
                    <a:p>
                      <a:endParaRPr lang="ru-RU" sz="1200" b="1" dirty="0">
                        <a:solidFill>
                          <a:srgbClr val="002060"/>
                        </a:solidFill>
                        <a:latin typeface="Times New Roman" panose="02020603050405020304" pitchFamily="18" charset="0"/>
                        <a:cs typeface="Times New Roman" panose="02020603050405020304" pitchFamily="18" charset="0"/>
                      </a:endParaRPr>
                    </a:p>
                  </a:txBody>
                  <a:tcPr>
                    <a:solidFill>
                      <a:srgbClr val="88DFF0"/>
                    </a:solidFill>
                  </a:tcPr>
                </a:tc>
                <a:tc>
                  <a:txBody>
                    <a:bodyPr/>
                    <a:lstStyle/>
                    <a:p>
                      <a:r>
                        <a:rPr lang="ru-RU" sz="1200" b="1" dirty="0" smtClean="0">
                          <a:solidFill>
                            <a:srgbClr val="002060"/>
                          </a:solidFill>
                          <a:latin typeface="Times New Roman" panose="02020603050405020304" pitchFamily="18" charset="0"/>
                          <a:cs typeface="Times New Roman" panose="02020603050405020304" pitchFamily="18" charset="0"/>
                        </a:rPr>
                        <a:t>НАЗНАЧЕН ОТВЕТСТВЕННЫМ – 60</a:t>
                      </a:r>
                    </a:p>
                    <a:p>
                      <a:endParaRPr lang="ru-RU" sz="1200" b="1" dirty="0">
                        <a:solidFill>
                          <a:srgbClr val="002060"/>
                        </a:solidFill>
                        <a:latin typeface="Times New Roman" panose="02020603050405020304" pitchFamily="18" charset="0"/>
                        <a:cs typeface="Times New Roman" panose="02020603050405020304" pitchFamily="18" charset="0"/>
                      </a:endParaRPr>
                    </a:p>
                  </a:txBody>
                  <a:tcPr>
                    <a:solidFill>
                      <a:srgbClr val="88DFF0"/>
                    </a:solidFill>
                  </a:tcPr>
                </a:tc>
              </a:tr>
              <a:tr h="370840">
                <a:tc>
                  <a:txBody>
                    <a:bodyPr/>
                    <a:lstStyle/>
                    <a:p>
                      <a:r>
                        <a:rPr lang="ru-RU" sz="1200" b="1" dirty="0" smtClean="0">
                          <a:solidFill>
                            <a:srgbClr val="002060"/>
                          </a:solidFill>
                          <a:latin typeface="Times New Roman" panose="02020603050405020304" pitchFamily="18" charset="0"/>
                          <a:cs typeface="Times New Roman" panose="02020603050405020304" pitchFamily="18" charset="0"/>
                        </a:rPr>
                        <a:t>СОИСПОЛНИТЕЛЬСТВО – 37</a:t>
                      </a:r>
                      <a:endParaRPr lang="ru-RU" sz="1200" b="1" dirty="0">
                        <a:solidFill>
                          <a:srgbClr val="002060"/>
                        </a:solidFill>
                        <a:latin typeface="Times New Roman" panose="02020603050405020304" pitchFamily="18" charset="0"/>
                        <a:cs typeface="Times New Roman" panose="02020603050405020304" pitchFamily="18" charset="0"/>
                      </a:endParaRPr>
                    </a:p>
                  </a:txBody>
                  <a:tcPr>
                    <a:solidFill>
                      <a:srgbClr val="C6F2EB"/>
                    </a:solidFill>
                  </a:tcPr>
                </a:tc>
                <a:tc>
                  <a:txBody>
                    <a:bodyPr/>
                    <a:lstStyle/>
                    <a:p>
                      <a:r>
                        <a:rPr lang="ru-RU" sz="1200" b="1" dirty="0" smtClean="0">
                          <a:solidFill>
                            <a:srgbClr val="002060"/>
                          </a:solidFill>
                          <a:latin typeface="Times New Roman" panose="02020603050405020304" pitchFamily="18" charset="0"/>
                          <a:cs typeface="Times New Roman" panose="02020603050405020304" pitchFamily="18" charset="0"/>
                        </a:rPr>
                        <a:t>ЗАКОНОДАТЕЛЬНЫЕ ИНИЦИАТИВЫ</a:t>
                      </a:r>
                      <a:r>
                        <a:rPr lang="ru-RU" sz="1200" b="1" baseline="0" dirty="0" smtClean="0">
                          <a:solidFill>
                            <a:srgbClr val="002060"/>
                          </a:solidFill>
                          <a:latin typeface="Times New Roman" panose="02020603050405020304" pitchFamily="18" charset="0"/>
                          <a:cs typeface="Times New Roman" panose="02020603050405020304" pitchFamily="18" charset="0"/>
                        </a:rPr>
                        <a:t> </a:t>
                      </a:r>
                      <a:r>
                        <a:rPr lang="ru-RU" sz="1200" b="1" dirty="0" smtClean="0">
                          <a:solidFill>
                            <a:srgbClr val="002060"/>
                          </a:solidFill>
                          <a:latin typeface="Times New Roman" panose="02020603050405020304" pitchFamily="18" charset="0"/>
                          <a:cs typeface="Times New Roman" panose="02020603050405020304" pitchFamily="18" charset="0"/>
                        </a:rPr>
                        <a:t>–</a:t>
                      </a:r>
                      <a:r>
                        <a:rPr lang="ru-RU" sz="1200" b="1" baseline="0" dirty="0" smtClean="0">
                          <a:solidFill>
                            <a:srgbClr val="002060"/>
                          </a:solidFill>
                          <a:latin typeface="Times New Roman" panose="02020603050405020304" pitchFamily="18" charset="0"/>
                          <a:cs typeface="Times New Roman" panose="02020603050405020304" pitchFamily="18" charset="0"/>
                        </a:rPr>
                        <a:t> 6</a:t>
                      </a:r>
                      <a:endParaRPr lang="ru-RU" sz="1200" b="1" dirty="0">
                        <a:solidFill>
                          <a:srgbClr val="002060"/>
                        </a:solidFill>
                        <a:latin typeface="Times New Roman" panose="02020603050405020304" pitchFamily="18" charset="0"/>
                        <a:cs typeface="Times New Roman" panose="02020603050405020304" pitchFamily="18" charset="0"/>
                      </a:endParaRPr>
                    </a:p>
                  </a:txBody>
                  <a:tcPr>
                    <a:solidFill>
                      <a:srgbClr val="C6F2EB"/>
                    </a:solidFill>
                  </a:tcPr>
                </a:tc>
                <a:tc>
                  <a:txBody>
                    <a:bodyPr/>
                    <a:lstStyle/>
                    <a:p>
                      <a:r>
                        <a:rPr lang="ru-RU" sz="1200" b="1" dirty="0" smtClean="0">
                          <a:solidFill>
                            <a:srgbClr val="002060"/>
                          </a:solidFill>
                          <a:latin typeface="Times New Roman" panose="02020603050405020304" pitchFamily="18" charset="0"/>
                          <a:cs typeface="Times New Roman" panose="02020603050405020304" pitchFamily="18" charset="0"/>
                        </a:rPr>
                        <a:t>ВСЕГО рассмотрено – 97</a:t>
                      </a:r>
                      <a:endParaRPr lang="ru-RU" sz="1200" b="1" dirty="0">
                        <a:solidFill>
                          <a:srgbClr val="002060"/>
                        </a:solidFill>
                        <a:latin typeface="Times New Roman" panose="02020603050405020304" pitchFamily="18" charset="0"/>
                        <a:cs typeface="Times New Roman" panose="02020603050405020304" pitchFamily="18" charset="0"/>
                      </a:endParaRPr>
                    </a:p>
                  </a:txBody>
                  <a:tcPr>
                    <a:solidFill>
                      <a:srgbClr val="C6F2EB"/>
                    </a:solidFill>
                  </a:tcPr>
                </a:tc>
              </a:tr>
            </a:tbl>
          </a:graphicData>
        </a:graphic>
      </p:graphicFrame>
      <p:pic>
        <p:nvPicPr>
          <p:cNvPr id="37905" name="Picture 3"/>
          <p:cNvPicPr>
            <a:picLocks noChangeAspect="1" noChangeArrowheads="1"/>
          </p:cNvPicPr>
          <p:nvPr/>
        </p:nvPicPr>
        <p:blipFill>
          <a:blip r:embed="rId4"/>
          <a:srcRect/>
          <a:stretch>
            <a:fillRect/>
          </a:stretch>
        </p:blipFill>
        <p:spPr bwMode="auto">
          <a:xfrm>
            <a:off x="142875" y="2003425"/>
            <a:ext cx="8607425" cy="1712913"/>
          </a:xfrm>
          <a:prstGeom prst="rect">
            <a:avLst/>
          </a:prstGeom>
          <a:noFill/>
          <a:ln w="9525">
            <a:noFill/>
            <a:miter lim="800000"/>
            <a:headEnd/>
            <a:tailEnd/>
          </a:ln>
        </p:spPr>
      </p:pic>
      <p:graphicFrame>
        <p:nvGraphicFramePr>
          <p:cNvPr id="37906" name="Диаграмма 4"/>
          <p:cNvGraphicFramePr>
            <a:graphicFrameLocks/>
          </p:cNvGraphicFramePr>
          <p:nvPr/>
        </p:nvGraphicFramePr>
        <p:xfrm>
          <a:off x="190500" y="3860800"/>
          <a:ext cx="4273550" cy="2016125"/>
        </p:xfrm>
        <a:graphic>
          <a:graphicData uri="http://schemas.openxmlformats.org/presentationml/2006/ole">
            <mc:AlternateContent xmlns:mc="http://schemas.openxmlformats.org/markup-compatibility/2006">
              <mc:Choice xmlns:v="urn:schemas-microsoft-com:vml" Requires="v">
                <p:oleObj spid="_x0000_s38263" r:id="rId5" imgW="4273666" imgH="2017951" progId="Excel.Chart.8">
                  <p:embed/>
                </p:oleObj>
              </mc:Choice>
              <mc:Fallback>
                <p:oleObj r:id="rId5" imgW="4273666" imgH="2017951" progId="Excel.Chart.8">
                  <p:embed/>
                  <p:pic>
                    <p:nvPicPr>
                      <p:cNvPr id="0" name="Диаграмма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 y="3860800"/>
                        <a:ext cx="4273550" cy="2016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907" name="Диаграмма 5"/>
          <p:cNvGraphicFramePr>
            <a:graphicFrameLocks/>
          </p:cNvGraphicFramePr>
          <p:nvPr/>
        </p:nvGraphicFramePr>
        <p:xfrm>
          <a:off x="4283075" y="3716338"/>
          <a:ext cx="4537075" cy="2233612"/>
        </p:xfrm>
        <a:graphic>
          <a:graphicData uri="http://schemas.openxmlformats.org/presentationml/2006/ole">
            <mc:AlternateContent xmlns:mc="http://schemas.openxmlformats.org/markup-compatibility/2006">
              <mc:Choice xmlns:v="urn:schemas-microsoft-com:vml" Requires="v">
                <p:oleObj spid="_x0000_s38264" r:id="rId7" imgW="4535817" imgH="2231329" progId="Excel.Chart.8">
                  <p:embed/>
                </p:oleObj>
              </mc:Choice>
              <mc:Fallback>
                <p:oleObj r:id="rId7" imgW="4535817" imgH="2231329" progId="Excel.Chart.8">
                  <p:embed/>
                  <p:pic>
                    <p:nvPicPr>
                      <p:cNvPr id="0" name="Диаграмма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3075" y="3716338"/>
                        <a:ext cx="4537075" cy="2233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720586055"/>
              </p:ext>
            </p:extLst>
          </p:nvPr>
        </p:nvGraphicFramePr>
        <p:xfrm>
          <a:off x="827088" y="5876925"/>
          <a:ext cx="6337300" cy="630936"/>
        </p:xfrm>
        <a:graphic>
          <a:graphicData uri="http://schemas.openxmlformats.org/drawingml/2006/table">
            <a:tbl>
              <a:tblPr/>
              <a:tblGrid>
                <a:gridCol w="5040312"/>
                <a:gridCol w="1296988"/>
              </a:tblGrid>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Подготовлено и </a:t>
                      </a:r>
                      <a:r>
                        <a:rPr kumimoji="0" lang="ru-RU" sz="1200" b="1" i="0" u="none" strike="noStrike" cap="none" normalizeH="0" baseline="0" dirty="0" smtClean="0">
                          <a:ln>
                            <a:noFill/>
                          </a:ln>
                          <a:solidFill>
                            <a:schemeClr val="tx1"/>
                          </a:solidFill>
                          <a:effectLst/>
                          <a:latin typeface="Times New Roman" pitchFamily="18" charset="0"/>
                          <a:cs typeface="Times New Roman" pitchFamily="18" charset="0"/>
                        </a:rPr>
                        <a:t>проведено заседаний</a:t>
                      </a: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 Комитета</a:t>
                      </a:r>
                      <a:endParaRPr kumimoji="0" lang="ru-RU" sz="1200" b="0" i="0" u="none" strike="noStrike" cap="none" normalizeH="0" baseline="0" dirty="0" smtClean="0">
                        <a:ln>
                          <a:noFill/>
                        </a:ln>
                        <a:solidFill>
                          <a:schemeClr val="tx1"/>
                        </a:solidFill>
                        <a:effectLst/>
                        <a:latin typeface="Calibri" pitchFamily="34"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8DFF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Times New Roman" pitchFamily="18" charset="0"/>
                          <a:cs typeface="Times New Roman" pitchFamily="18" charset="0"/>
                        </a:rPr>
                        <a:t>31</a:t>
                      </a:r>
                      <a:endParaRPr kumimoji="0" lang="ru-RU" sz="1200" b="1" i="0" u="none" strike="noStrike" cap="none" normalizeH="0" baseline="0" dirty="0" smtClean="0">
                        <a:ln>
                          <a:noFill/>
                        </a:ln>
                        <a:solidFill>
                          <a:schemeClr val="tx1"/>
                        </a:solidFill>
                        <a:effectLst/>
                        <a:latin typeface="Calibri" pitchFamily="34"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F2EB"/>
                    </a:solid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Подготовлено вопросов к рассмотрению на заседаниях Комитета</a:t>
                      </a:r>
                      <a:endParaRPr kumimoji="0" lang="ru-RU" sz="1200" b="0" i="0" u="none" strike="noStrike" cap="none" normalizeH="0" baseline="0" dirty="0" smtClean="0">
                        <a:ln>
                          <a:noFill/>
                        </a:ln>
                        <a:solidFill>
                          <a:schemeClr val="tx1"/>
                        </a:solidFill>
                        <a:effectLst/>
                        <a:latin typeface="Calibri" pitchFamily="34"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8DFF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Times New Roman" pitchFamily="18" charset="0"/>
                          <a:cs typeface="Times New Roman" pitchFamily="18" charset="0"/>
                        </a:rPr>
                        <a:t>163</a:t>
                      </a:r>
                      <a:endParaRPr kumimoji="0" lang="ru-RU" sz="1200" b="1" i="0" u="none" strike="noStrike" cap="none" normalizeH="0" baseline="0" dirty="0" smtClean="0">
                        <a:ln>
                          <a:noFill/>
                        </a:ln>
                        <a:solidFill>
                          <a:schemeClr val="tx1"/>
                        </a:solidFill>
                        <a:effectLst/>
                        <a:latin typeface="Calibri" pitchFamily="34"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F2EB"/>
                    </a:solid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в т. ч. проектов решений Комитета</a:t>
                      </a:r>
                      <a:endParaRPr kumimoji="0" lang="ru-RU" sz="1200" b="0" i="0" u="none" strike="noStrike" cap="none" normalizeH="0" baseline="0" dirty="0" smtClean="0">
                        <a:ln>
                          <a:noFill/>
                        </a:ln>
                        <a:solidFill>
                          <a:schemeClr val="tx1"/>
                        </a:solidFill>
                        <a:effectLst/>
                        <a:latin typeface="Calibri" pitchFamily="34"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8DFF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Times New Roman" pitchFamily="18" charset="0"/>
                          <a:cs typeface="Times New Roman" pitchFamily="18" charset="0"/>
                        </a:rPr>
                        <a:t>154</a:t>
                      </a:r>
                      <a:endParaRPr kumimoji="0" lang="ru-RU" sz="1200" b="1" i="0" u="none" strike="noStrike" cap="none" normalizeH="0" baseline="0" dirty="0" smtClean="0">
                        <a:ln>
                          <a:noFill/>
                        </a:ln>
                        <a:solidFill>
                          <a:schemeClr val="tx1"/>
                        </a:solidFill>
                        <a:effectLst/>
                        <a:latin typeface="Calibri" pitchFamily="34" charset="0"/>
                        <a:cs typeface="Times New Roman" pitchFamily="18" charset="0"/>
                      </a:endParaRPr>
                    </a:p>
                  </a:txBody>
                  <a:tcPr marL="45085" marR="4508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F2EB"/>
                    </a:solidFill>
                  </a:tcPr>
                </a:tc>
              </a:tr>
            </a:tbl>
          </a:graphicData>
        </a:graphic>
      </p:graphicFrame>
      <p:sp>
        <p:nvSpPr>
          <p:cNvPr id="37922"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B92EAD2-F7D6-46CD-9EB4-1C6D598D82DF}" type="slidenum">
              <a:rPr lang="ru-RU">
                <a:solidFill>
                  <a:srgbClr val="898989"/>
                </a:solidFill>
              </a:rPr>
              <a:pPr fontAlgn="base">
                <a:spcBef>
                  <a:spcPct val="0"/>
                </a:spcBef>
                <a:spcAft>
                  <a:spcPct val="0"/>
                </a:spcAft>
              </a:pPr>
              <a:t>20</a:t>
            </a:fld>
            <a:endParaRPr lang="ru-RU" dirty="0">
              <a:solidFill>
                <a:srgbClr val="898989"/>
              </a:solidFill>
            </a:endParaRPr>
          </a:p>
        </p:txBody>
      </p:sp>
      <p:sp>
        <p:nvSpPr>
          <p:cNvPr id="10" name="Заголовок 1"/>
          <p:cNvSpPr txBox="1">
            <a:spLocks/>
          </p:cNvSpPr>
          <p:nvPr/>
        </p:nvSpPr>
        <p:spPr>
          <a:xfrm>
            <a:off x="142836" y="44624"/>
            <a:ext cx="8640960" cy="360040"/>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solidFill>
                  <a:schemeClr val="accent3">
                    <a:lumMod val="50000"/>
                  </a:schemeClr>
                </a:solidFill>
                <a:effectLst>
                  <a:innerShdw blurRad="63500" dist="50800" dir="13500000">
                    <a:prstClr val="black">
                      <a:alpha val="50000"/>
                    </a:prstClr>
                  </a:innerShdw>
                </a:effectLst>
              </a:rPr>
              <a:t>  </a:t>
            </a:r>
            <a:r>
              <a:rPr lang="en-US" sz="2000" b="1" dirty="0" smtClean="0">
                <a:solidFill>
                  <a:schemeClr val="accent3">
                    <a:lumMod val="50000"/>
                  </a:schemeClr>
                </a:solidFill>
                <a:effectLst>
                  <a:innerShdw blurRad="63500" dist="50800" dir="13500000">
                    <a:prstClr val="black">
                      <a:alpha val="50000"/>
                    </a:prstClr>
                  </a:innerShdw>
                </a:effectLst>
              </a:rPr>
              <a:t>II. </a:t>
            </a:r>
            <a:r>
              <a:rPr lang="ru-RU" sz="2000" b="1" dirty="0" smtClean="0">
                <a:solidFill>
                  <a:schemeClr val="accent3">
                    <a:lumMod val="50000"/>
                  </a:schemeClr>
                </a:solidFill>
                <a:effectLst>
                  <a:innerShdw blurRad="63500" dist="50800" dir="13500000">
                    <a:prstClr val="black">
                      <a:alpha val="50000"/>
                    </a:prstClr>
                  </a:innerShdw>
                </a:effectLst>
              </a:rPr>
              <a:t>ЗАКОНОДАТЕЛЬНАЯ ДЕЯТЕЛЬНОСТЬ</a:t>
            </a:r>
            <a:endParaRPr lang="ru-RU" sz="2000" b="1" dirty="0">
              <a:solidFill>
                <a:schemeClr val="accent3">
                  <a:lumMod val="50000"/>
                </a:schemeClr>
              </a:solidFill>
              <a:effectLst>
                <a:innerShdw blurRad="63500" dist="50800" dir="13500000">
                  <a:prstClr val="black">
                    <a:alpha val="50000"/>
                  </a:prstClr>
                </a:inn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395536" y="72008"/>
            <a:ext cx="7776864" cy="3326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600" b="1" dirty="0" smtClean="0">
                <a:latin typeface="Times New Roman" panose="02020603050405020304" pitchFamily="18" charset="0"/>
                <a:cs typeface="Times New Roman" panose="02020603050405020304" pitchFamily="18" charset="0"/>
              </a:rPr>
              <a:t>ТЕМАТИЧЕСКИЕ БЛОКИ ЗАКОНОПРОЕКТНОЙ ДЕЯТЕЛЬНОСТИ</a:t>
            </a:r>
            <a:endParaRPr lang="ru-RU" sz="1600" b="1" dirty="0">
              <a:solidFill>
                <a:schemeClr val="accent3">
                  <a:lumMod val="50000"/>
                </a:schemeClr>
              </a:solidFill>
              <a:effectLst>
                <a:innerShdw blurRad="63500" dist="50800" dir="13500000">
                  <a:prstClr val="black">
                    <a:alpha val="50000"/>
                  </a:prstClr>
                </a:innerShdw>
              </a:effectLst>
            </a:endParaRPr>
          </a:p>
        </p:txBody>
      </p:sp>
      <p:sp>
        <p:nvSpPr>
          <p:cNvPr id="38916"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6F1F9397-D841-42C8-842E-637D1E94E989}" type="slidenum">
              <a:rPr lang="ru-RU">
                <a:solidFill>
                  <a:srgbClr val="898989"/>
                </a:solidFill>
              </a:rPr>
              <a:pPr fontAlgn="base">
                <a:spcBef>
                  <a:spcPct val="0"/>
                </a:spcBef>
                <a:spcAft>
                  <a:spcPct val="0"/>
                </a:spcAft>
              </a:pPr>
              <a:t>21</a:t>
            </a:fld>
            <a:endParaRPr lang="ru-RU" dirty="0">
              <a:solidFill>
                <a:srgbClr val="898989"/>
              </a:solidFill>
            </a:endParaRPr>
          </a:p>
        </p:txBody>
      </p:sp>
      <p:sp>
        <p:nvSpPr>
          <p:cNvPr id="2" name="Объект 1"/>
          <p:cNvSpPr>
            <a:spLocks noGrp="1"/>
          </p:cNvSpPr>
          <p:nvPr>
            <p:ph sz="quarter" idx="1"/>
          </p:nvPr>
        </p:nvSpPr>
        <p:spPr/>
        <p:txBody>
          <a:bodyPr/>
          <a:lstStyle/>
          <a:p>
            <a:endParaRPr lang="ru-RU" dirty="0"/>
          </a:p>
        </p:txBody>
      </p:sp>
      <p:graphicFrame>
        <p:nvGraphicFramePr>
          <p:cNvPr id="8" name="Объект 5"/>
          <p:cNvGraphicFramePr>
            <a:graphicFrameLocks/>
          </p:cNvGraphicFramePr>
          <p:nvPr>
            <p:extLst>
              <p:ext uri="{D42A27DB-BD31-4B8C-83A1-F6EECF244321}">
                <p14:modId xmlns:p14="http://schemas.microsoft.com/office/powerpoint/2010/main" val="1850731543"/>
              </p:ext>
            </p:extLst>
          </p:nvPr>
        </p:nvGraphicFramePr>
        <p:xfrm>
          <a:off x="251520" y="476672"/>
          <a:ext cx="8496944" cy="32403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Объект 5"/>
          <p:cNvGraphicFramePr>
            <a:graphicFrameLocks/>
          </p:cNvGraphicFramePr>
          <p:nvPr>
            <p:extLst>
              <p:ext uri="{D42A27DB-BD31-4B8C-83A1-F6EECF244321}">
                <p14:modId xmlns:p14="http://schemas.microsoft.com/office/powerpoint/2010/main" val="8483064"/>
              </p:ext>
            </p:extLst>
          </p:nvPr>
        </p:nvGraphicFramePr>
        <p:xfrm>
          <a:off x="251520" y="3789040"/>
          <a:ext cx="8496944" cy="302433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p:cNvSpPr/>
          <p:nvPr/>
        </p:nvSpPr>
        <p:spPr>
          <a:xfrm>
            <a:off x="323528" y="1628800"/>
            <a:ext cx="8424936" cy="575126"/>
          </a:xfrm>
          <a:prstGeom prst="rect">
            <a:avLst/>
          </a:prstGeom>
          <a:solidFill>
            <a:srgbClr val="FEDEBE"/>
          </a:solidFill>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ru-RU" b="1" dirty="0">
                <a:solidFill>
                  <a:srgbClr val="002060"/>
                </a:solidFill>
              </a:rPr>
              <a:t>ОСНОВНЫЕ НАПРАВЛЕНИЯ РАБОТЫ КОМИТЕТА </a:t>
            </a:r>
          </a:p>
        </p:txBody>
      </p:sp>
      <p:cxnSp>
        <p:nvCxnSpPr>
          <p:cNvPr id="18" name="Прямая со стрелкой 17"/>
          <p:cNvCxnSpPr>
            <a:endCxn id="0" idx="0"/>
          </p:cNvCxnSpPr>
          <p:nvPr/>
        </p:nvCxnSpPr>
        <p:spPr>
          <a:xfrm flipH="1">
            <a:off x="1150938" y="2265363"/>
            <a:ext cx="3506787" cy="5159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2"/>
          <p:cNvSpPr/>
          <p:nvPr/>
        </p:nvSpPr>
        <p:spPr>
          <a:xfrm>
            <a:off x="323528" y="2780928"/>
            <a:ext cx="1656184" cy="1224136"/>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100000" b="100000"/>
            </a:path>
            <a:tileRect t="-100000" r="-10000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rgbClr val="002060"/>
                </a:solidFill>
              </a:rPr>
              <a:t>СЕМЬЯ</a:t>
            </a:r>
          </a:p>
        </p:txBody>
      </p:sp>
      <p:sp>
        <p:nvSpPr>
          <p:cNvPr id="12" name="Скругленный прямоугольник 11"/>
          <p:cNvSpPr/>
          <p:nvPr/>
        </p:nvSpPr>
        <p:spPr>
          <a:xfrm>
            <a:off x="3800240" y="2780928"/>
            <a:ext cx="1656184" cy="1224136"/>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2700000" scaled="1"/>
            <a:tileRect/>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rgbClr val="002060"/>
                </a:solidFill>
              </a:rPr>
              <a:t>ЖЕНЩИНЫ</a:t>
            </a:r>
          </a:p>
        </p:txBody>
      </p:sp>
      <p:sp>
        <p:nvSpPr>
          <p:cNvPr id="14" name="Скругленный прямоугольник 13"/>
          <p:cNvSpPr/>
          <p:nvPr/>
        </p:nvSpPr>
        <p:spPr>
          <a:xfrm>
            <a:off x="7018862" y="2751275"/>
            <a:ext cx="1656184" cy="1224136"/>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100000" t="100000"/>
            </a:path>
            <a:tileRect r="-100000" b="-10000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rgbClr val="002060"/>
                </a:solidFill>
              </a:rPr>
              <a:t>ДЕТИ</a:t>
            </a:r>
          </a:p>
        </p:txBody>
      </p:sp>
      <p:cxnSp>
        <p:nvCxnSpPr>
          <p:cNvPr id="4" name="Прямая со стрелкой 3"/>
          <p:cNvCxnSpPr>
            <a:endCxn id="0" idx="0"/>
          </p:cNvCxnSpPr>
          <p:nvPr/>
        </p:nvCxnSpPr>
        <p:spPr>
          <a:xfrm>
            <a:off x="4614863" y="2278063"/>
            <a:ext cx="12700" cy="5032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a:off x="4664075" y="2276475"/>
            <a:ext cx="3201988" cy="466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9952" name="Picture 3" descr="C:\Users\user1\Desktop\СЕМЬЯ\733196_kartinki-dlya-doshkolnikov-pro-semu[1].jpg"/>
          <p:cNvPicPr>
            <a:picLocks noChangeAspect="1" noChangeArrowheads="1"/>
          </p:cNvPicPr>
          <p:nvPr/>
        </p:nvPicPr>
        <p:blipFill>
          <a:blip r:embed="rId2"/>
          <a:srcRect/>
          <a:stretch>
            <a:fillRect/>
          </a:stretch>
        </p:blipFill>
        <p:spPr bwMode="auto">
          <a:xfrm>
            <a:off x="395288" y="4194175"/>
            <a:ext cx="4038600" cy="2708275"/>
          </a:xfrm>
          <a:prstGeom prst="rect">
            <a:avLst/>
          </a:prstGeom>
          <a:noFill/>
          <a:ln w="9525">
            <a:noFill/>
            <a:miter lim="800000"/>
            <a:headEnd/>
            <a:tailEnd/>
          </a:ln>
        </p:spPr>
      </p:pic>
      <p:sp>
        <p:nvSpPr>
          <p:cNvPr id="7" name="TextBox 6"/>
          <p:cNvSpPr txBox="1"/>
          <p:nvPr/>
        </p:nvSpPr>
        <p:spPr>
          <a:xfrm>
            <a:off x="5148064" y="44624"/>
            <a:ext cx="3600400" cy="1492716"/>
          </a:xfrm>
          <a:prstGeom prst="rect">
            <a:avLst/>
          </a:prstGeom>
          <a:solidFill>
            <a:srgbClr val="D2F2CA"/>
          </a:solidFill>
          <a:effectLst>
            <a:outerShdw blurRad="50800" dist="38100" dir="5400000" algn="t" rotWithShape="0">
              <a:prstClr val="black">
                <a:alpha val="40000"/>
              </a:prstClr>
            </a:outerShdw>
          </a:effectLst>
          <a:scene3d>
            <a:camera prst="orthographicFront"/>
            <a:lightRig rig="threePt" dir="t"/>
          </a:scene3d>
          <a:sp3d>
            <a:bevelT/>
          </a:sp3d>
        </p:spPr>
        <p:txBody>
          <a:bodyPr wrap="square">
            <a:spAutoFit/>
          </a:bodyPr>
          <a:lstStyle/>
          <a:p>
            <a:pPr algn="just" fontAlgn="auto">
              <a:spcBef>
                <a:spcPts val="0"/>
              </a:spcBef>
              <a:spcAft>
                <a:spcPts val="0"/>
              </a:spcAft>
              <a:defRPr/>
            </a:pPr>
            <a:r>
              <a:rPr lang="ru-RU" sz="1300" b="1" dirty="0" smtClean="0">
                <a:latin typeface="+mn-lt"/>
              </a:rPr>
              <a:t>Семьи </a:t>
            </a:r>
            <a:r>
              <a:rPr lang="ru-RU" sz="1300" b="1" dirty="0">
                <a:latin typeface="+mn-lt"/>
              </a:rPr>
              <a:t>хотят растить детей, верят в их будущее, верят в свою страну, рассчитывают на поддержку </a:t>
            </a:r>
            <a:r>
              <a:rPr lang="ru-RU" sz="1300" b="1" dirty="0" smtClean="0">
                <a:latin typeface="+mn-lt"/>
              </a:rPr>
              <a:t>государства.</a:t>
            </a:r>
            <a:endParaRPr lang="ru-RU" sz="1300" b="1" dirty="0">
              <a:latin typeface="+mn-lt"/>
            </a:endParaRPr>
          </a:p>
          <a:p>
            <a:pPr algn="r" fontAlgn="auto">
              <a:spcBef>
                <a:spcPts val="0"/>
              </a:spcBef>
              <a:spcAft>
                <a:spcPts val="0"/>
              </a:spcAft>
              <a:defRPr/>
            </a:pPr>
            <a:endParaRPr lang="ru-RU" sz="1300" dirty="0">
              <a:latin typeface="+mn-lt"/>
            </a:endParaRPr>
          </a:p>
          <a:p>
            <a:pPr algn="r" fontAlgn="auto">
              <a:spcBef>
                <a:spcPts val="0"/>
              </a:spcBef>
              <a:spcAft>
                <a:spcPts val="0"/>
              </a:spcAft>
              <a:defRPr/>
            </a:pPr>
            <a:r>
              <a:rPr lang="ru-RU" sz="1300" b="1" i="1" dirty="0">
                <a:latin typeface="+mn-lt"/>
              </a:rPr>
              <a:t>Президент Российской Федерации</a:t>
            </a:r>
          </a:p>
          <a:p>
            <a:pPr algn="r" fontAlgn="auto">
              <a:spcBef>
                <a:spcPts val="0"/>
              </a:spcBef>
              <a:spcAft>
                <a:spcPts val="0"/>
              </a:spcAft>
              <a:defRPr/>
            </a:pPr>
            <a:r>
              <a:rPr lang="ru-RU" sz="1300" b="1" i="1" dirty="0">
                <a:latin typeface="+mn-lt"/>
              </a:rPr>
              <a:t>В</a:t>
            </a:r>
            <a:r>
              <a:rPr lang="ru-RU" sz="1300" b="1" i="1" dirty="0" smtClean="0">
                <a:latin typeface="+mn-lt"/>
              </a:rPr>
              <a:t>. В. Путин</a:t>
            </a:r>
            <a:endParaRPr lang="ru-RU" sz="1300" b="1" i="1" dirty="0">
              <a:latin typeface="+mn-lt"/>
            </a:endParaRPr>
          </a:p>
        </p:txBody>
      </p:sp>
      <p:sp>
        <p:nvSpPr>
          <p:cNvPr id="39956"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8FDFCEB-B662-4BEC-A884-361C3ACF69D9}" type="slidenum">
              <a:rPr lang="ru-RU">
                <a:solidFill>
                  <a:srgbClr val="898989"/>
                </a:solidFill>
              </a:rPr>
              <a:pPr fontAlgn="base">
                <a:spcBef>
                  <a:spcPct val="0"/>
                </a:spcBef>
                <a:spcAft>
                  <a:spcPct val="0"/>
                </a:spcAft>
              </a:pPr>
              <a:t>22</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49242" y="980728"/>
            <a:ext cx="1872208" cy="1105264"/>
          </a:xfrm>
          <a:prstGeom prst="rect">
            <a:avLst/>
          </a:prstGeom>
          <a:solidFill>
            <a:srgbClr val="FFEEDD"/>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ru-RU" b="1" dirty="0">
                <a:solidFill>
                  <a:srgbClr val="7030A0"/>
                </a:solidFill>
                <a:latin typeface="Times New Roman" panose="02020603050405020304" pitchFamily="18" charset="0"/>
                <a:cs typeface="Times New Roman" panose="02020603050405020304" pitchFamily="18" charset="0"/>
              </a:rPr>
              <a:t>Укрепление института семьи</a:t>
            </a:r>
          </a:p>
        </p:txBody>
      </p:sp>
      <p:sp>
        <p:nvSpPr>
          <p:cNvPr id="10" name="Прямоугольник 9"/>
          <p:cNvSpPr/>
          <p:nvPr/>
        </p:nvSpPr>
        <p:spPr>
          <a:xfrm>
            <a:off x="3637616" y="980728"/>
            <a:ext cx="1845655" cy="1122793"/>
          </a:xfrm>
          <a:prstGeom prst="rect">
            <a:avLst/>
          </a:prstGeom>
          <a:solidFill>
            <a:srgbClr val="FFEEDD"/>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fontAlgn="auto">
              <a:lnSpc>
                <a:spcPts val="1400"/>
              </a:lnSpc>
              <a:spcBef>
                <a:spcPts val="0"/>
              </a:spcBef>
              <a:spcAft>
                <a:spcPts val="0"/>
              </a:spcAft>
              <a:defRPr/>
            </a:pPr>
            <a:r>
              <a:rPr lang="ru-RU" b="1" dirty="0">
                <a:solidFill>
                  <a:srgbClr val="7030A0"/>
                </a:solidFill>
                <a:latin typeface="Times New Roman" panose="02020603050405020304" pitchFamily="18" charset="0"/>
                <a:cs typeface="Times New Roman" panose="02020603050405020304" pitchFamily="18" charset="0"/>
              </a:rPr>
              <a:t>Поддержка института материнства, </a:t>
            </a:r>
            <a:r>
              <a:rPr lang="ru-RU" b="1" dirty="0" smtClean="0">
                <a:solidFill>
                  <a:srgbClr val="7030A0"/>
                </a:solidFill>
                <a:latin typeface="Times New Roman" panose="02020603050405020304" pitchFamily="18" charset="0"/>
                <a:cs typeface="Times New Roman" panose="02020603050405020304" pitchFamily="18" charset="0"/>
              </a:rPr>
              <a:t>отцовства</a:t>
            </a:r>
          </a:p>
          <a:p>
            <a:pPr algn="ctr" fontAlgn="auto">
              <a:lnSpc>
                <a:spcPts val="1400"/>
              </a:lnSpc>
              <a:spcBef>
                <a:spcPts val="0"/>
              </a:spcBef>
              <a:spcAft>
                <a:spcPts val="0"/>
              </a:spcAft>
              <a:defRPr/>
            </a:pPr>
            <a:r>
              <a:rPr lang="ru-RU" b="1" dirty="0" smtClean="0">
                <a:solidFill>
                  <a:srgbClr val="7030A0"/>
                </a:solidFill>
                <a:latin typeface="Times New Roman" panose="02020603050405020304" pitchFamily="18" charset="0"/>
                <a:cs typeface="Times New Roman" panose="02020603050405020304" pitchFamily="18" charset="0"/>
              </a:rPr>
              <a:t>и </a:t>
            </a:r>
            <a:r>
              <a:rPr lang="ru-RU" b="1" dirty="0">
                <a:solidFill>
                  <a:srgbClr val="7030A0"/>
                </a:solidFill>
                <a:latin typeface="Times New Roman" panose="02020603050405020304" pitchFamily="18" charset="0"/>
                <a:cs typeface="Times New Roman" panose="02020603050405020304" pitchFamily="18" charset="0"/>
              </a:rPr>
              <a:t>детства</a:t>
            </a:r>
          </a:p>
        </p:txBody>
      </p:sp>
      <p:sp>
        <p:nvSpPr>
          <p:cNvPr id="11" name="Прямоугольник 10"/>
          <p:cNvSpPr/>
          <p:nvPr/>
        </p:nvSpPr>
        <p:spPr>
          <a:xfrm>
            <a:off x="6630006" y="938055"/>
            <a:ext cx="1849096" cy="1122793"/>
          </a:xfrm>
          <a:prstGeom prst="rect">
            <a:avLst/>
          </a:prstGeom>
          <a:solidFill>
            <a:srgbClr val="FFEEDD"/>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ru-RU" b="1" dirty="0">
                <a:solidFill>
                  <a:srgbClr val="7030A0"/>
                </a:solidFill>
                <a:latin typeface="Times New Roman" panose="02020603050405020304" pitchFamily="18" charset="0"/>
                <a:cs typeface="Times New Roman" panose="02020603050405020304" pitchFamily="18" charset="0"/>
              </a:rPr>
              <a:t>Укрепление института брака</a:t>
            </a:r>
          </a:p>
        </p:txBody>
      </p:sp>
      <p:sp>
        <p:nvSpPr>
          <p:cNvPr id="12" name="Прямоугольник 11"/>
          <p:cNvSpPr/>
          <p:nvPr/>
        </p:nvSpPr>
        <p:spPr>
          <a:xfrm>
            <a:off x="113850" y="2348406"/>
            <a:ext cx="1406451" cy="2210544"/>
          </a:xfrm>
          <a:prstGeom prst="rect">
            <a:avLst/>
          </a:prstGeom>
          <a:solidFill>
            <a:schemeClr val="accent3">
              <a:lumMod val="20000"/>
              <a:lumOff val="80000"/>
            </a:schemeClr>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fontAlgn="auto">
              <a:lnSpc>
                <a:spcPts val="1200"/>
              </a:lnSpc>
              <a:spcBef>
                <a:spcPts val="0"/>
              </a:spcBef>
              <a:spcAft>
                <a:spcPts val="0"/>
              </a:spcAft>
              <a:buFont typeface="Wingdings" panose="05000000000000000000" pitchFamily="2" charset="2"/>
              <a:buChar char="v"/>
              <a:defRPr/>
            </a:pPr>
            <a:r>
              <a:rPr lang="ru-RU" sz="1000" b="1" dirty="0" smtClean="0">
                <a:solidFill>
                  <a:prstClr val="black"/>
                </a:solidFill>
              </a:rPr>
              <a:t>Утверждение </a:t>
            </a:r>
            <a:r>
              <a:rPr lang="ru-RU" sz="1000" b="1" dirty="0">
                <a:solidFill>
                  <a:srgbClr val="7030A0"/>
                </a:solidFill>
              </a:rPr>
              <a:t>традиционных семейных </a:t>
            </a:r>
            <a:r>
              <a:rPr lang="ru-RU" sz="1000" b="1" dirty="0" smtClean="0">
                <a:solidFill>
                  <a:srgbClr val="7030A0"/>
                </a:solidFill>
              </a:rPr>
              <a:t>ценностей</a:t>
            </a:r>
            <a:br>
              <a:rPr lang="ru-RU" sz="1000" b="1" dirty="0" smtClean="0">
                <a:solidFill>
                  <a:srgbClr val="7030A0"/>
                </a:solidFill>
              </a:rPr>
            </a:br>
            <a:r>
              <a:rPr lang="ru-RU" sz="1000" b="1" dirty="0" smtClean="0">
                <a:solidFill>
                  <a:srgbClr val="7030A0"/>
                </a:solidFill>
              </a:rPr>
              <a:t>и </a:t>
            </a:r>
            <a:r>
              <a:rPr lang="ru-RU" sz="1000" b="1" dirty="0">
                <a:solidFill>
                  <a:srgbClr val="7030A0"/>
                </a:solidFill>
              </a:rPr>
              <a:t>семейного образа жизни, возрождение и сохранение духовно-нравственных </a:t>
            </a:r>
            <a:r>
              <a:rPr lang="ru-RU" sz="1000" b="1" dirty="0" smtClean="0">
                <a:solidFill>
                  <a:srgbClr val="7030A0"/>
                </a:solidFill>
              </a:rPr>
              <a:t>традиций</a:t>
            </a:r>
            <a:br>
              <a:rPr lang="ru-RU" sz="1000" b="1" dirty="0" smtClean="0">
                <a:solidFill>
                  <a:srgbClr val="7030A0"/>
                </a:solidFill>
              </a:rPr>
            </a:br>
            <a:r>
              <a:rPr lang="ru-RU" sz="1000" b="1" dirty="0" smtClean="0">
                <a:solidFill>
                  <a:srgbClr val="7030A0"/>
                </a:solidFill>
              </a:rPr>
              <a:t>в </a:t>
            </a:r>
            <a:r>
              <a:rPr lang="ru-RU" sz="1000" b="1" dirty="0">
                <a:solidFill>
                  <a:srgbClr val="7030A0"/>
                </a:solidFill>
              </a:rPr>
              <a:t>семье</a:t>
            </a:r>
          </a:p>
        </p:txBody>
      </p:sp>
      <p:sp>
        <p:nvSpPr>
          <p:cNvPr id="24" name="Прямоугольник 23"/>
          <p:cNvSpPr/>
          <p:nvPr/>
        </p:nvSpPr>
        <p:spPr>
          <a:xfrm>
            <a:off x="1546002" y="2348880"/>
            <a:ext cx="1456949" cy="1976051"/>
          </a:xfrm>
          <a:prstGeom prst="rect">
            <a:avLst/>
          </a:prstGeom>
          <a:solidFill>
            <a:schemeClr val="accent3">
              <a:lumMod val="20000"/>
              <a:lumOff val="80000"/>
            </a:schemeClr>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fontAlgn="auto">
              <a:lnSpc>
                <a:spcPts val="1200"/>
              </a:lnSpc>
              <a:spcBef>
                <a:spcPts val="0"/>
              </a:spcBef>
              <a:spcAft>
                <a:spcPts val="0"/>
              </a:spcAft>
              <a:buFont typeface="Wingdings" panose="05000000000000000000" pitchFamily="2" charset="2"/>
              <a:buChar char="v"/>
              <a:defRPr/>
            </a:pPr>
            <a:r>
              <a:rPr lang="ru-RU" sz="1000" b="1" dirty="0" smtClean="0">
                <a:solidFill>
                  <a:prstClr val="black"/>
                </a:solidFill>
              </a:rPr>
              <a:t>Развитие </a:t>
            </a:r>
            <a:r>
              <a:rPr lang="ru-RU" sz="1000" b="1" dirty="0">
                <a:solidFill>
                  <a:srgbClr val="7030A0"/>
                </a:solidFill>
              </a:rPr>
              <a:t>партнерства </a:t>
            </a:r>
            <a:r>
              <a:rPr lang="ru-RU" sz="1000" b="1" dirty="0" smtClean="0">
                <a:solidFill>
                  <a:srgbClr val="7030A0"/>
                </a:solidFill>
              </a:rPr>
              <a:t>семьи и государства </a:t>
            </a:r>
            <a:endParaRPr lang="ru-RU" sz="1000" b="1" dirty="0">
              <a:solidFill>
                <a:srgbClr val="7030A0"/>
              </a:solidFill>
            </a:endParaRPr>
          </a:p>
          <a:p>
            <a:pPr marL="171450" indent="-171450" algn="just" fontAlgn="auto">
              <a:lnSpc>
                <a:spcPts val="1200"/>
              </a:lnSpc>
              <a:spcBef>
                <a:spcPts val="0"/>
              </a:spcBef>
              <a:spcAft>
                <a:spcPts val="0"/>
              </a:spcAft>
              <a:buFont typeface="Wingdings" panose="05000000000000000000" pitchFamily="2" charset="2"/>
              <a:buChar char="v"/>
              <a:defRPr/>
            </a:pPr>
            <a:r>
              <a:rPr lang="ru-RU" sz="1000" b="1" dirty="0">
                <a:solidFill>
                  <a:prstClr val="black"/>
                </a:solidFill>
              </a:rPr>
              <a:t>С</a:t>
            </a:r>
            <a:r>
              <a:rPr lang="ru-RU" sz="1000" b="1" dirty="0" smtClean="0">
                <a:solidFill>
                  <a:prstClr val="black"/>
                </a:solidFill>
              </a:rPr>
              <a:t>одействие </a:t>
            </a:r>
            <a:r>
              <a:rPr lang="ru-RU" sz="1000" b="1" dirty="0">
                <a:solidFill>
                  <a:srgbClr val="7030A0"/>
                </a:solidFill>
              </a:rPr>
              <a:t>обеспечению социальной защиты семей, </a:t>
            </a:r>
            <a:r>
              <a:rPr lang="ru-RU" sz="1000" b="1" dirty="0" smtClean="0">
                <a:solidFill>
                  <a:srgbClr val="7030A0"/>
                </a:solidFill>
              </a:rPr>
              <a:t>нуждающихся</a:t>
            </a:r>
            <a:br>
              <a:rPr lang="ru-RU" sz="1000" b="1" dirty="0" smtClean="0">
                <a:solidFill>
                  <a:srgbClr val="7030A0"/>
                </a:solidFill>
              </a:rPr>
            </a:br>
            <a:r>
              <a:rPr lang="ru-RU" sz="1000" b="1" dirty="0" smtClean="0">
                <a:solidFill>
                  <a:srgbClr val="7030A0"/>
                </a:solidFill>
              </a:rPr>
              <a:t>в </a:t>
            </a:r>
            <a:r>
              <a:rPr lang="ru-RU" sz="1000" b="1" dirty="0">
                <a:solidFill>
                  <a:srgbClr val="7030A0"/>
                </a:solidFill>
              </a:rPr>
              <a:t>особой заботе государства</a:t>
            </a:r>
          </a:p>
        </p:txBody>
      </p:sp>
      <p:sp>
        <p:nvSpPr>
          <p:cNvPr id="25" name="Прямоугольник 24"/>
          <p:cNvSpPr/>
          <p:nvPr/>
        </p:nvSpPr>
        <p:spPr>
          <a:xfrm>
            <a:off x="7508789" y="2348406"/>
            <a:ext cx="1455699" cy="1800201"/>
          </a:xfrm>
          <a:prstGeom prst="rect">
            <a:avLst/>
          </a:prstGeom>
          <a:solidFill>
            <a:schemeClr val="accent5">
              <a:lumMod val="40000"/>
              <a:lumOff val="60000"/>
            </a:schemeClr>
          </a:solidFill>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anchor="ctr"/>
          <a:lstStyle/>
          <a:p>
            <a:pPr indent="9525" fontAlgn="auto">
              <a:lnSpc>
                <a:spcPts val="1200"/>
              </a:lnSpc>
              <a:spcBef>
                <a:spcPts val="0"/>
              </a:spcBef>
              <a:spcAft>
                <a:spcPts val="0"/>
              </a:spcAft>
              <a:buFont typeface="Wingdings" panose="05000000000000000000" pitchFamily="2" charset="2"/>
              <a:buChar char="v"/>
              <a:defRPr/>
            </a:pPr>
            <a:r>
              <a:rPr lang="ru-RU" sz="1000" b="1" dirty="0">
                <a:solidFill>
                  <a:prstClr val="black"/>
                </a:solidFill>
              </a:rPr>
              <a:t>С</a:t>
            </a:r>
            <a:r>
              <a:rPr lang="ru-RU" sz="1000" b="1" dirty="0" smtClean="0">
                <a:solidFill>
                  <a:prstClr val="black"/>
                </a:solidFill>
              </a:rPr>
              <a:t>одействие </a:t>
            </a:r>
            <a:r>
              <a:rPr lang="ru-RU" sz="1000" b="1" dirty="0">
                <a:solidFill>
                  <a:srgbClr val="7030A0"/>
                </a:solidFill>
              </a:rPr>
              <a:t>формированию ответственного отношения молодежи к браку и семье, </a:t>
            </a:r>
            <a:br>
              <a:rPr lang="ru-RU" sz="1000" b="1" dirty="0">
                <a:solidFill>
                  <a:srgbClr val="7030A0"/>
                </a:solidFill>
              </a:rPr>
            </a:br>
            <a:r>
              <a:rPr lang="ru-RU" sz="1000" b="1" dirty="0">
                <a:solidFill>
                  <a:srgbClr val="7030A0"/>
                </a:solidFill>
              </a:rPr>
              <a:t>старшему поколению, репродуктивному здоровью</a:t>
            </a:r>
          </a:p>
        </p:txBody>
      </p:sp>
      <p:sp>
        <p:nvSpPr>
          <p:cNvPr id="26" name="Прямоугольник 25"/>
          <p:cNvSpPr/>
          <p:nvPr/>
        </p:nvSpPr>
        <p:spPr>
          <a:xfrm>
            <a:off x="6009271" y="2390302"/>
            <a:ext cx="1371041" cy="1474169"/>
          </a:xfrm>
          <a:prstGeom prst="rect">
            <a:avLst/>
          </a:prstGeom>
          <a:solidFill>
            <a:schemeClr val="accent5">
              <a:lumMod val="40000"/>
              <a:lumOff val="60000"/>
            </a:schemeClr>
          </a:solidFill>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anchor="ctr"/>
          <a:lstStyle/>
          <a:p>
            <a:pPr fontAlgn="auto">
              <a:lnSpc>
                <a:spcPts val="1400"/>
              </a:lnSpc>
              <a:spcBef>
                <a:spcPts val="0"/>
              </a:spcBef>
              <a:spcAft>
                <a:spcPts val="0"/>
              </a:spcAft>
              <a:buFont typeface="Wingdings" panose="05000000000000000000" pitchFamily="2" charset="2"/>
              <a:buChar char="v"/>
              <a:defRPr/>
            </a:pPr>
            <a:r>
              <a:rPr lang="ru-RU" sz="1000" b="1" dirty="0">
                <a:solidFill>
                  <a:prstClr val="black"/>
                </a:solidFill>
              </a:rPr>
              <a:t>П</a:t>
            </a:r>
            <a:r>
              <a:rPr lang="ru-RU" sz="1000" b="1" dirty="0" smtClean="0">
                <a:solidFill>
                  <a:prstClr val="black"/>
                </a:solidFill>
              </a:rPr>
              <a:t>оддержка </a:t>
            </a:r>
            <a:r>
              <a:rPr lang="ru-RU" sz="1000" b="1" dirty="0">
                <a:solidFill>
                  <a:srgbClr val="7030A0"/>
                </a:solidFill>
              </a:rPr>
              <a:t>традиционных ценностей брака, морали и нравственности</a:t>
            </a:r>
          </a:p>
        </p:txBody>
      </p:sp>
      <p:sp>
        <p:nvSpPr>
          <p:cNvPr id="27" name="Прямоугольник 26"/>
          <p:cNvSpPr/>
          <p:nvPr/>
        </p:nvSpPr>
        <p:spPr>
          <a:xfrm>
            <a:off x="3048271" y="2677085"/>
            <a:ext cx="1415717" cy="1760027"/>
          </a:xfrm>
          <a:prstGeom prst="rect">
            <a:avLst/>
          </a:prstGeom>
          <a:solidFill>
            <a:srgbClr val="C6F2EB"/>
          </a:solidFill>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chor="ctr"/>
          <a:lstStyle/>
          <a:p>
            <a:pPr indent="9525" fontAlgn="auto">
              <a:spcBef>
                <a:spcPts val="0"/>
              </a:spcBef>
              <a:spcAft>
                <a:spcPts val="0"/>
              </a:spcAft>
              <a:buFont typeface="Wingdings" panose="05000000000000000000" pitchFamily="2" charset="2"/>
              <a:buChar char="v"/>
              <a:defRPr/>
            </a:pPr>
            <a:r>
              <a:rPr lang="ru-RU" sz="1000" b="1" dirty="0" smtClean="0">
                <a:solidFill>
                  <a:prstClr val="black"/>
                </a:solidFill>
              </a:rPr>
              <a:t>Усиление </a:t>
            </a:r>
            <a:r>
              <a:rPr lang="ru-RU" sz="1000" b="1" dirty="0">
                <a:solidFill>
                  <a:srgbClr val="7030A0"/>
                </a:solidFill>
              </a:rPr>
              <a:t>государственной поддержки семей, в том числе при рождении и воспитании </a:t>
            </a:r>
            <a:r>
              <a:rPr lang="ru-RU" sz="1000" b="1" dirty="0" smtClean="0">
                <a:solidFill>
                  <a:srgbClr val="7030A0"/>
                </a:solidFill>
              </a:rPr>
              <a:t>детей</a:t>
            </a:r>
            <a:endParaRPr lang="ru-RU" sz="1000" b="1" dirty="0">
              <a:solidFill>
                <a:srgbClr val="7030A0"/>
              </a:solidFill>
            </a:endParaRPr>
          </a:p>
          <a:p>
            <a:pPr indent="9525" fontAlgn="auto">
              <a:spcBef>
                <a:spcPts val="0"/>
              </a:spcBef>
              <a:spcAft>
                <a:spcPts val="0"/>
              </a:spcAft>
              <a:buFont typeface="Wingdings" panose="05000000000000000000" pitchFamily="2" charset="2"/>
              <a:buChar char="v"/>
              <a:defRPr/>
            </a:pPr>
            <a:r>
              <a:rPr lang="ru-RU" sz="1000" b="1" dirty="0">
                <a:solidFill>
                  <a:srgbClr val="7030A0"/>
                </a:solidFill>
              </a:rPr>
              <a:t>С</a:t>
            </a:r>
            <a:r>
              <a:rPr lang="ru-RU" sz="1000" b="1" dirty="0" smtClean="0">
                <a:solidFill>
                  <a:srgbClr val="7030A0"/>
                </a:solidFill>
              </a:rPr>
              <a:t>емейный </a:t>
            </a:r>
            <a:r>
              <a:rPr lang="ru-RU" sz="1000" b="1" dirty="0">
                <a:solidFill>
                  <a:srgbClr val="7030A0"/>
                </a:solidFill>
              </a:rPr>
              <a:t>бюджет </a:t>
            </a:r>
            <a:endParaRPr lang="ru-RU" sz="1000" dirty="0">
              <a:solidFill>
                <a:srgbClr val="7030A0"/>
              </a:solidFill>
            </a:endParaRPr>
          </a:p>
        </p:txBody>
      </p:sp>
      <p:sp>
        <p:nvSpPr>
          <p:cNvPr id="28" name="Прямоугольник 27"/>
          <p:cNvSpPr/>
          <p:nvPr/>
        </p:nvSpPr>
        <p:spPr>
          <a:xfrm>
            <a:off x="4596035" y="2677084"/>
            <a:ext cx="1437271" cy="2210544"/>
          </a:xfrm>
          <a:prstGeom prst="rect">
            <a:avLst/>
          </a:prstGeom>
          <a:solidFill>
            <a:srgbClr val="C6F2EB"/>
          </a:solidFill>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chor="ctr"/>
          <a:lstStyle/>
          <a:p>
            <a:pPr indent="9525" algn="just" fontAlgn="auto">
              <a:spcBef>
                <a:spcPts val="0"/>
              </a:spcBef>
              <a:spcAft>
                <a:spcPts val="0"/>
              </a:spcAft>
              <a:buFont typeface="Wingdings" panose="05000000000000000000" pitchFamily="2" charset="2"/>
              <a:buChar char="v"/>
              <a:defRPr/>
            </a:pPr>
            <a:r>
              <a:rPr lang="ru-RU" sz="1000" b="1" dirty="0" smtClean="0">
                <a:solidFill>
                  <a:prstClr val="black"/>
                </a:solidFill>
              </a:rPr>
              <a:t>Усиление </a:t>
            </a:r>
            <a:r>
              <a:rPr lang="ru-RU" sz="1000" b="1" dirty="0">
                <a:solidFill>
                  <a:srgbClr val="7030A0"/>
                </a:solidFill>
              </a:rPr>
              <a:t>стимулирующей роли дополнительных мер государственной поддержки семей, имеющих </a:t>
            </a:r>
            <a:r>
              <a:rPr lang="ru-RU" sz="1000" b="1" dirty="0" smtClean="0">
                <a:solidFill>
                  <a:srgbClr val="7030A0"/>
                </a:solidFill>
              </a:rPr>
              <a:t>детей,  в форме </a:t>
            </a:r>
            <a:r>
              <a:rPr lang="ru-RU" sz="1000" b="1" dirty="0">
                <a:solidFill>
                  <a:srgbClr val="7030A0"/>
                </a:solidFill>
              </a:rPr>
              <a:t>предоставления материнского (семейного) капитала</a:t>
            </a:r>
          </a:p>
        </p:txBody>
      </p:sp>
      <p:sp>
        <p:nvSpPr>
          <p:cNvPr id="29" name="Прямоугольник 28"/>
          <p:cNvSpPr/>
          <p:nvPr/>
        </p:nvSpPr>
        <p:spPr>
          <a:xfrm>
            <a:off x="251520" y="4895290"/>
            <a:ext cx="1415705" cy="988366"/>
          </a:xfrm>
          <a:prstGeom prst="rect">
            <a:avLst/>
          </a:prstGeom>
          <a:solidFill>
            <a:schemeClr val="accent3">
              <a:lumMod val="20000"/>
              <a:lumOff val="80000"/>
            </a:schemeClr>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algn="ctr" fontAlgn="auto">
              <a:lnSpc>
                <a:spcPts val="1400"/>
              </a:lnSpc>
              <a:spcBef>
                <a:spcPts val="0"/>
              </a:spcBef>
              <a:spcAft>
                <a:spcPts val="0"/>
              </a:spcAft>
              <a:buFont typeface="Wingdings" panose="05000000000000000000" pitchFamily="2" charset="2"/>
              <a:buChar char="v"/>
              <a:defRPr/>
            </a:pPr>
            <a:endParaRPr lang="ru-RU" sz="1000" b="1" dirty="0">
              <a:solidFill>
                <a:prstClr val="black"/>
              </a:solidFill>
            </a:endParaRPr>
          </a:p>
          <a:p>
            <a:pPr marL="171450" indent="-171450" fontAlgn="auto">
              <a:lnSpc>
                <a:spcPts val="1400"/>
              </a:lnSpc>
              <a:spcBef>
                <a:spcPts val="0"/>
              </a:spcBef>
              <a:spcAft>
                <a:spcPts val="0"/>
              </a:spcAft>
              <a:buFont typeface="Wingdings" panose="05000000000000000000" pitchFamily="2" charset="2"/>
              <a:buChar char="v"/>
              <a:defRPr/>
            </a:pPr>
            <a:r>
              <a:rPr lang="ru-RU" sz="1000" b="1" dirty="0" smtClean="0">
                <a:solidFill>
                  <a:prstClr val="black"/>
                </a:solidFill>
              </a:rPr>
              <a:t>Содействие </a:t>
            </a:r>
            <a:endParaRPr lang="ru-RU" sz="1000" b="1" dirty="0">
              <a:solidFill>
                <a:prstClr val="black"/>
              </a:solidFill>
            </a:endParaRPr>
          </a:p>
          <a:p>
            <a:pPr fontAlgn="auto">
              <a:lnSpc>
                <a:spcPts val="1400"/>
              </a:lnSpc>
              <a:spcBef>
                <a:spcPts val="0"/>
              </a:spcBef>
              <a:spcAft>
                <a:spcPts val="0"/>
              </a:spcAft>
              <a:defRPr/>
            </a:pPr>
            <a:r>
              <a:rPr lang="ru-RU" sz="1000" b="1" dirty="0">
                <a:solidFill>
                  <a:srgbClr val="7030A0"/>
                </a:solidFill>
              </a:rPr>
              <a:t>профилактике семейного неблагополучия</a:t>
            </a:r>
          </a:p>
        </p:txBody>
      </p:sp>
      <p:sp>
        <p:nvSpPr>
          <p:cNvPr id="30" name="Прямоугольник 29"/>
          <p:cNvSpPr/>
          <p:nvPr/>
        </p:nvSpPr>
        <p:spPr>
          <a:xfrm>
            <a:off x="3419872" y="5013176"/>
            <a:ext cx="2448272" cy="1094919"/>
          </a:xfrm>
          <a:prstGeom prst="rect">
            <a:avLst/>
          </a:prstGeom>
          <a:solidFill>
            <a:srgbClr val="C6F2EB"/>
          </a:solidFill>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anchor="ctr"/>
          <a:lstStyle/>
          <a:p>
            <a:pPr marL="171450" indent="-171450" fontAlgn="auto">
              <a:lnSpc>
                <a:spcPts val="1400"/>
              </a:lnSpc>
              <a:spcBef>
                <a:spcPts val="0"/>
              </a:spcBef>
              <a:spcAft>
                <a:spcPts val="0"/>
              </a:spcAft>
              <a:buFont typeface="Wingdings" panose="05000000000000000000" pitchFamily="2" charset="2"/>
              <a:buChar char="v"/>
              <a:defRPr/>
            </a:pPr>
            <a:r>
              <a:rPr lang="ru-RU" sz="1000" b="1" dirty="0">
                <a:solidFill>
                  <a:prstClr val="black"/>
                </a:solidFill>
              </a:rPr>
              <a:t>О</a:t>
            </a:r>
            <a:r>
              <a:rPr lang="ru-RU" sz="1000" b="1" dirty="0" smtClean="0">
                <a:solidFill>
                  <a:prstClr val="black"/>
                </a:solidFill>
              </a:rPr>
              <a:t>беспечение </a:t>
            </a:r>
            <a:endParaRPr lang="ru-RU" sz="1000" b="1" dirty="0">
              <a:solidFill>
                <a:prstClr val="black"/>
              </a:solidFill>
            </a:endParaRPr>
          </a:p>
          <a:p>
            <a:pPr fontAlgn="auto">
              <a:lnSpc>
                <a:spcPts val="1400"/>
              </a:lnSpc>
              <a:spcBef>
                <a:spcPts val="0"/>
              </a:spcBef>
              <a:spcAft>
                <a:spcPts val="0"/>
              </a:spcAft>
              <a:defRPr/>
            </a:pPr>
            <a:r>
              <a:rPr lang="ru-RU" sz="1000" b="1" dirty="0" smtClean="0">
                <a:solidFill>
                  <a:srgbClr val="7030A0"/>
                </a:solidFill>
              </a:rPr>
              <a:t>     потребности </a:t>
            </a:r>
            <a:r>
              <a:rPr lang="ru-RU" sz="1000" b="1" dirty="0">
                <a:solidFill>
                  <a:srgbClr val="7030A0"/>
                </a:solidFill>
              </a:rPr>
              <a:t>семей в </a:t>
            </a:r>
            <a:r>
              <a:rPr lang="ru-RU" sz="1000" b="1" dirty="0" smtClean="0">
                <a:solidFill>
                  <a:srgbClr val="7030A0"/>
                </a:solidFill>
              </a:rPr>
              <a:t>услугах</a:t>
            </a:r>
          </a:p>
          <a:p>
            <a:pPr fontAlgn="auto">
              <a:lnSpc>
                <a:spcPts val="1400"/>
              </a:lnSpc>
              <a:spcBef>
                <a:spcPts val="0"/>
              </a:spcBef>
              <a:spcAft>
                <a:spcPts val="0"/>
              </a:spcAft>
              <a:defRPr/>
            </a:pPr>
            <a:r>
              <a:rPr lang="ru-RU" sz="1000" b="1" dirty="0" smtClean="0">
                <a:solidFill>
                  <a:srgbClr val="7030A0"/>
                </a:solidFill>
              </a:rPr>
              <a:t>     дошкольного </a:t>
            </a:r>
            <a:r>
              <a:rPr lang="ru-RU" sz="1000" b="1" dirty="0">
                <a:solidFill>
                  <a:srgbClr val="7030A0"/>
                </a:solidFill>
              </a:rPr>
              <a:t>и </a:t>
            </a:r>
            <a:r>
              <a:rPr lang="ru-RU" sz="1000" b="1" dirty="0" smtClean="0">
                <a:solidFill>
                  <a:srgbClr val="7030A0"/>
                </a:solidFill>
              </a:rPr>
              <a:t>  </a:t>
            </a:r>
          </a:p>
          <a:p>
            <a:pPr fontAlgn="auto">
              <a:lnSpc>
                <a:spcPts val="1400"/>
              </a:lnSpc>
              <a:spcBef>
                <a:spcPts val="0"/>
              </a:spcBef>
              <a:spcAft>
                <a:spcPts val="0"/>
              </a:spcAft>
              <a:defRPr/>
            </a:pPr>
            <a:r>
              <a:rPr lang="ru-RU" sz="1000" b="1" dirty="0">
                <a:solidFill>
                  <a:srgbClr val="7030A0"/>
                </a:solidFill>
              </a:rPr>
              <a:t> </a:t>
            </a:r>
            <a:r>
              <a:rPr lang="ru-RU" sz="1000" b="1" dirty="0" smtClean="0">
                <a:solidFill>
                  <a:srgbClr val="7030A0"/>
                </a:solidFill>
              </a:rPr>
              <a:t>   дополнительного </a:t>
            </a:r>
            <a:r>
              <a:rPr lang="ru-RU" sz="1000" b="1" dirty="0">
                <a:solidFill>
                  <a:srgbClr val="7030A0"/>
                </a:solidFill>
              </a:rPr>
              <a:t>образования</a:t>
            </a:r>
          </a:p>
        </p:txBody>
      </p:sp>
      <p:sp>
        <p:nvSpPr>
          <p:cNvPr id="31" name="Прямоугольник 30"/>
          <p:cNvSpPr/>
          <p:nvPr/>
        </p:nvSpPr>
        <p:spPr>
          <a:xfrm>
            <a:off x="6114394" y="4589981"/>
            <a:ext cx="2885572" cy="1112635"/>
          </a:xfrm>
          <a:prstGeom prst="rect">
            <a:avLst/>
          </a:prstGeom>
          <a:solidFill>
            <a:schemeClr val="accent5">
              <a:lumMod val="40000"/>
              <a:lumOff val="60000"/>
            </a:schemeClr>
          </a:solidFill>
          <a:scene3d>
            <a:camera prst="orthographicFront"/>
            <a:lightRig rig="threePt" dir="t"/>
          </a:scene3d>
          <a:sp3d>
            <a:bevelT/>
          </a:sp3d>
        </p:spPr>
        <p:style>
          <a:lnRef idx="1">
            <a:schemeClr val="accent5"/>
          </a:lnRef>
          <a:fillRef idx="2">
            <a:schemeClr val="accent5"/>
          </a:fillRef>
          <a:effectRef idx="1">
            <a:schemeClr val="accent5"/>
          </a:effectRef>
          <a:fontRef idx="minor">
            <a:schemeClr val="dk1"/>
          </a:fontRef>
        </p:style>
        <p:txBody>
          <a:bodyPr anchor="ctr"/>
          <a:lstStyle/>
          <a:p>
            <a:pPr marL="171450" indent="-171450" fontAlgn="auto">
              <a:lnSpc>
                <a:spcPts val="1100"/>
              </a:lnSpc>
              <a:spcBef>
                <a:spcPts val="0"/>
              </a:spcBef>
              <a:spcAft>
                <a:spcPts val="0"/>
              </a:spcAft>
              <a:buFont typeface="Wingdings" panose="05000000000000000000" pitchFamily="2" charset="2"/>
              <a:buChar char="v"/>
              <a:defRPr/>
            </a:pPr>
            <a:r>
              <a:rPr lang="ru-RU" sz="1000" b="1" dirty="0">
                <a:solidFill>
                  <a:prstClr val="black"/>
                </a:solidFill>
              </a:rPr>
              <a:t>С</a:t>
            </a:r>
            <a:r>
              <a:rPr lang="ru-RU" sz="1000" b="1" dirty="0" smtClean="0">
                <a:solidFill>
                  <a:prstClr val="black"/>
                </a:solidFill>
              </a:rPr>
              <a:t>одействие </a:t>
            </a:r>
            <a:endParaRPr lang="ru-RU" sz="1000" b="1" dirty="0">
              <a:solidFill>
                <a:prstClr val="black"/>
              </a:solidFill>
            </a:endParaRPr>
          </a:p>
          <a:p>
            <a:pPr fontAlgn="auto">
              <a:lnSpc>
                <a:spcPts val="1100"/>
              </a:lnSpc>
              <a:spcBef>
                <a:spcPts val="0"/>
              </a:spcBef>
              <a:spcAft>
                <a:spcPts val="0"/>
              </a:spcAft>
              <a:defRPr/>
            </a:pPr>
            <a:r>
              <a:rPr lang="ru-RU" sz="1000" b="1" dirty="0">
                <a:solidFill>
                  <a:srgbClr val="7030A0"/>
                </a:solidFill>
              </a:rPr>
              <a:t>внедрению института посредничества (медиации) при разрешении </a:t>
            </a:r>
            <a:br>
              <a:rPr lang="ru-RU" sz="1000" b="1" dirty="0">
                <a:solidFill>
                  <a:srgbClr val="7030A0"/>
                </a:solidFill>
              </a:rPr>
            </a:br>
            <a:r>
              <a:rPr lang="ru-RU" sz="1000" b="1" dirty="0">
                <a:solidFill>
                  <a:srgbClr val="7030A0"/>
                </a:solidFill>
              </a:rPr>
              <a:t>семейно-правовых споров, в том числе связанных с расторжением </a:t>
            </a:r>
            <a:r>
              <a:rPr lang="ru-RU" sz="1000" b="1" dirty="0" smtClean="0">
                <a:solidFill>
                  <a:srgbClr val="7030A0"/>
                </a:solidFill>
              </a:rPr>
              <a:t>брака</a:t>
            </a:r>
            <a:endParaRPr lang="ru-RU" sz="1000" b="1" dirty="0">
              <a:solidFill>
                <a:srgbClr val="7030A0"/>
              </a:solidFill>
            </a:endParaRPr>
          </a:p>
        </p:txBody>
      </p:sp>
      <p:cxnSp>
        <p:nvCxnSpPr>
          <p:cNvPr id="19" name="Прямая со стрелкой 18"/>
          <p:cNvCxnSpPr>
            <a:stCxn id="0" idx="2"/>
            <a:endCxn id="0" idx="0"/>
          </p:cNvCxnSpPr>
          <p:nvPr/>
        </p:nvCxnSpPr>
        <p:spPr>
          <a:xfrm flipH="1">
            <a:off x="782638" y="2085975"/>
            <a:ext cx="703262" cy="26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97" name="Прямая со стрелкой 4096"/>
          <p:cNvCxnSpPr>
            <a:stCxn id="0" idx="2"/>
            <a:endCxn id="0" idx="0"/>
          </p:cNvCxnSpPr>
          <p:nvPr/>
        </p:nvCxnSpPr>
        <p:spPr>
          <a:xfrm>
            <a:off x="1485900" y="2085975"/>
            <a:ext cx="788988" cy="26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12" name="Прямая со стрелкой 4111"/>
          <p:cNvCxnSpPr/>
          <p:nvPr/>
        </p:nvCxnSpPr>
        <p:spPr>
          <a:xfrm flipH="1">
            <a:off x="4505325" y="2128838"/>
            <a:ext cx="36513" cy="2865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16" name="Прямая со стрелкой 4115"/>
          <p:cNvCxnSpPr/>
          <p:nvPr/>
        </p:nvCxnSpPr>
        <p:spPr>
          <a:xfrm flipH="1">
            <a:off x="7431088" y="2103438"/>
            <a:ext cx="0" cy="24558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0" name="Прямая со стрелкой 4119"/>
          <p:cNvCxnSpPr>
            <a:stCxn id="0" idx="2"/>
            <a:endCxn id="0" idx="0"/>
          </p:cNvCxnSpPr>
          <p:nvPr/>
        </p:nvCxnSpPr>
        <p:spPr>
          <a:xfrm flipH="1">
            <a:off x="3756025" y="2103438"/>
            <a:ext cx="804863" cy="5730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2" name="Прямая со стрелкой 4121"/>
          <p:cNvCxnSpPr>
            <a:stCxn id="0" idx="2"/>
            <a:endCxn id="0" idx="0"/>
          </p:cNvCxnSpPr>
          <p:nvPr/>
        </p:nvCxnSpPr>
        <p:spPr>
          <a:xfrm>
            <a:off x="4560888" y="2103438"/>
            <a:ext cx="754062" cy="5730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4" name="Прямая со стрелкой 4123"/>
          <p:cNvCxnSpPr/>
          <p:nvPr/>
        </p:nvCxnSpPr>
        <p:spPr>
          <a:xfrm flipH="1">
            <a:off x="6519863" y="2085975"/>
            <a:ext cx="860425" cy="33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6" name="Прямая со стрелкой 4125"/>
          <p:cNvCxnSpPr/>
          <p:nvPr/>
        </p:nvCxnSpPr>
        <p:spPr>
          <a:xfrm>
            <a:off x="7502525" y="2085975"/>
            <a:ext cx="682625" cy="2873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8" name="Прямая со стрелкой 4127"/>
          <p:cNvCxnSpPr>
            <a:endCxn id="0" idx="0"/>
          </p:cNvCxnSpPr>
          <p:nvPr/>
        </p:nvCxnSpPr>
        <p:spPr>
          <a:xfrm flipH="1">
            <a:off x="1485900" y="733425"/>
            <a:ext cx="2978150" cy="2476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30" name="Прямая со стрелкой 4129"/>
          <p:cNvCxnSpPr>
            <a:endCxn id="0" idx="0"/>
          </p:cNvCxnSpPr>
          <p:nvPr/>
        </p:nvCxnSpPr>
        <p:spPr>
          <a:xfrm>
            <a:off x="4464050" y="722313"/>
            <a:ext cx="96838" cy="2587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32" name="Прямая со стрелкой 4131"/>
          <p:cNvCxnSpPr>
            <a:endCxn id="0" idx="0"/>
          </p:cNvCxnSpPr>
          <p:nvPr/>
        </p:nvCxnSpPr>
        <p:spPr>
          <a:xfrm>
            <a:off x="4464050" y="679450"/>
            <a:ext cx="3090863" cy="2587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04" name="Прямоугольник 4103"/>
          <p:cNvSpPr/>
          <p:nvPr/>
        </p:nvSpPr>
        <p:spPr>
          <a:xfrm>
            <a:off x="1763688" y="4659519"/>
            <a:ext cx="1456949" cy="1224137"/>
          </a:xfrm>
          <a:prstGeom prst="rect">
            <a:avLst/>
          </a:prstGeom>
          <a:solidFill>
            <a:schemeClr val="accent3">
              <a:lumMod val="20000"/>
              <a:lumOff val="80000"/>
            </a:schemeClr>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fontAlgn="auto">
              <a:lnSpc>
                <a:spcPts val="1200"/>
              </a:lnSpc>
              <a:spcBef>
                <a:spcPts val="0"/>
              </a:spcBef>
              <a:spcAft>
                <a:spcPts val="0"/>
              </a:spcAft>
              <a:buFont typeface="Wingdings" panose="05000000000000000000" pitchFamily="2" charset="2"/>
              <a:buChar char="v"/>
              <a:defRPr/>
            </a:pPr>
            <a:r>
              <a:rPr lang="ru-RU" sz="1000" b="1" dirty="0" smtClean="0">
                <a:solidFill>
                  <a:prstClr val="black"/>
                </a:solidFill>
              </a:rPr>
              <a:t>Совершенство-</a:t>
            </a:r>
            <a:r>
              <a:rPr lang="ru-RU" sz="1000" b="1" dirty="0" err="1" smtClean="0">
                <a:solidFill>
                  <a:prstClr val="black"/>
                </a:solidFill>
              </a:rPr>
              <a:t>вание</a:t>
            </a:r>
            <a:r>
              <a:rPr lang="ru-RU" sz="1000" b="1" dirty="0" smtClean="0">
                <a:solidFill>
                  <a:prstClr val="black"/>
                </a:solidFill>
              </a:rPr>
              <a:t>  </a:t>
            </a:r>
            <a:r>
              <a:rPr lang="ru-RU" sz="1000" b="1" dirty="0">
                <a:solidFill>
                  <a:srgbClr val="7030A0"/>
                </a:solidFill>
              </a:rPr>
              <a:t>работы комиссий по делам </a:t>
            </a:r>
            <a:r>
              <a:rPr lang="ru-RU" sz="1000" b="1" dirty="0" smtClean="0">
                <a:solidFill>
                  <a:srgbClr val="7030A0"/>
                </a:solidFill>
              </a:rPr>
              <a:t>несовершенно-летних </a:t>
            </a:r>
            <a:r>
              <a:rPr lang="ru-RU" sz="1000" b="1" dirty="0">
                <a:solidFill>
                  <a:srgbClr val="7030A0"/>
                </a:solidFill>
              </a:rPr>
              <a:t>и защите их прав </a:t>
            </a:r>
          </a:p>
        </p:txBody>
      </p:sp>
      <p:sp>
        <p:nvSpPr>
          <p:cNvPr id="32" name="Заголовок 1"/>
          <p:cNvSpPr txBox="1">
            <a:spLocks/>
          </p:cNvSpPr>
          <p:nvPr/>
        </p:nvSpPr>
        <p:spPr>
          <a:xfrm>
            <a:off x="434914" y="188640"/>
            <a:ext cx="8291264" cy="576064"/>
          </a:xfrm>
          <a:prstGeom prst="rect">
            <a:avLst/>
          </a:prstGeom>
          <a:solidFill>
            <a:schemeClr val="accent1">
              <a:lumMod val="20000"/>
              <a:lumOff val="80000"/>
            </a:schemeClr>
          </a:solidFill>
          <a:scene3d>
            <a:camera prst="orthographicFront"/>
            <a:lightRig rig="threePt" dir="t"/>
          </a:scene3d>
          <a:sp3d>
            <a:bevelT/>
          </a:sp3d>
        </p:spPr>
        <p:txBody>
          <a:bodyPr anchor="b">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dirty="0" smtClean="0">
                <a:solidFill>
                  <a:schemeClr val="accent3">
                    <a:lumMod val="50000"/>
                  </a:schemeClr>
                </a:solidFill>
                <a:effectLst>
                  <a:innerShdw blurRad="63500" dist="50800" dir="13500000">
                    <a:prstClr val="black">
                      <a:alpha val="50000"/>
                    </a:prstClr>
                  </a:innerShdw>
                </a:effectLst>
              </a:rPr>
              <a:t>семья</a:t>
            </a:r>
            <a:endParaRPr lang="ru-RU" dirty="0">
              <a:solidFill>
                <a:schemeClr val="accent3">
                  <a:lumMod val="50000"/>
                </a:schemeClr>
              </a:solidFill>
              <a:effectLst>
                <a:innerShdw blurRad="63500" dist="50800" dir="13500000">
                  <a:prstClr val="black">
                    <a:alpha val="50000"/>
                  </a:prstClr>
                </a:innerShdw>
              </a:effectLst>
            </a:endParaRPr>
          </a:p>
        </p:txBody>
      </p:sp>
      <p:sp>
        <p:nvSpPr>
          <p:cNvPr id="41014"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AD27513-E6A2-4872-9043-76D298D38091}" type="slidenum">
              <a:rPr lang="ru-RU">
                <a:solidFill>
                  <a:srgbClr val="898989"/>
                </a:solidFill>
              </a:rPr>
              <a:pPr fontAlgn="base">
                <a:spcBef>
                  <a:spcPct val="0"/>
                </a:spcBef>
                <a:spcAft>
                  <a:spcPct val="0"/>
                </a:spcAft>
              </a:pPr>
              <a:t>23</a:t>
            </a:fld>
            <a:endParaRPr lang="ru-RU" dirty="0">
              <a:solidFill>
                <a:srgbClr val="898989"/>
              </a:solidFill>
            </a:endParaRPr>
          </a:p>
        </p:txBody>
      </p:sp>
      <p:cxnSp>
        <p:nvCxnSpPr>
          <p:cNvPr id="8" name="Прямая со стрелкой 7"/>
          <p:cNvCxnSpPr/>
          <p:nvPr/>
        </p:nvCxnSpPr>
        <p:spPr>
          <a:xfrm flipH="1">
            <a:off x="1485346" y="2106290"/>
            <a:ext cx="554" cy="27813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1485900" y="4725144"/>
            <a:ext cx="27834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539552" y="116632"/>
            <a:ext cx="7704856" cy="648072"/>
          </a:xfrm>
          <a:prstGeom prst="rect">
            <a:avLst/>
          </a:prstGeom>
          <a:solidFill>
            <a:schemeClr val="accent1">
              <a:lumMod val="20000"/>
              <a:lumOff val="80000"/>
            </a:schemeClr>
          </a:solidFill>
          <a:scene3d>
            <a:camera prst="orthographicFront"/>
            <a:lightRig rig="threePt" dir="t"/>
          </a:scene3d>
          <a:sp3d>
            <a:bevelT/>
          </a:sp3d>
        </p:spPr>
        <p:txBody>
          <a:bodyPr anchor="b">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chemeClr val="accent3">
                    <a:lumMod val="50000"/>
                  </a:schemeClr>
                </a:solidFill>
                <a:effectLst>
                  <a:innerShdw blurRad="63500" dist="50800" dir="13500000">
                    <a:prstClr val="black">
                      <a:alpha val="50000"/>
                    </a:prstClr>
                  </a:innerShdw>
                </a:effectLst>
              </a:rPr>
              <a:t>СЕМЬЯ </a:t>
            </a:r>
          </a:p>
        </p:txBody>
      </p:sp>
      <p:graphicFrame>
        <p:nvGraphicFramePr>
          <p:cNvPr id="5" name="Таблица 4"/>
          <p:cNvGraphicFramePr>
            <a:graphicFrameLocks noGrp="1"/>
          </p:cNvGraphicFramePr>
          <p:nvPr>
            <p:extLst>
              <p:ext uri="{D42A27DB-BD31-4B8C-83A1-F6EECF244321}">
                <p14:modId xmlns:p14="http://schemas.microsoft.com/office/powerpoint/2010/main" val="3757882687"/>
              </p:ext>
            </p:extLst>
          </p:nvPr>
        </p:nvGraphicFramePr>
        <p:xfrm>
          <a:off x="539552" y="836712"/>
          <a:ext cx="7665478" cy="5839432"/>
        </p:xfrm>
        <a:graphic>
          <a:graphicData uri="http://schemas.openxmlformats.org/drawingml/2006/table">
            <a:tbl>
              <a:tblPr firstRow="1" bandRow="1">
                <a:tableStyleId>{5C22544A-7EE6-4342-B048-85BDC9FD1C3A}</a:tableStyleId>
              </a:tblPr>
              <a:tblGrid>
                <a:gridCol w="378248"/>
                <a:gridCol w="7287230"/>
              </a:tblGrid>
              <a:tr h="582182">
                <a:tc>
                  <a:txBody>
                    <a:bodyPr/>
                    <a:lstStyle/>
                    <a:p>
                      <a:endParaRPr lang="ru-RU"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По этой теме 28 законопроектов  в «портфеле» Комитета</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в Государственной Думе седьмого созыва</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(некоторые из них уже стали законами)</a:t>
                      </a:r>
                      <a:endParaRPr lang="ru-RU" sz="1100" dirty="0"/>
                    </a:p>
                  </a:txBody>
                  <a:tcPr/>
                </a:tc>
              </a:tr>
              <a:tr h="613652">
                <a:tc>
                  <a:txBody>
                    <a:bodyPr/>
                    <a:lstStyle/>
                    <a:p>
                      <a:pPr algn="ctr"/>
                      <a:r>
                        <a:rPr lang="ru-RU" sz="1100" dirty="0" smtClean="0"/>
                        <a:t>1</a:t>
                      </a:r>
                      <a:endParaRPr lang="ru-RU" sz="11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100" dirty="0" smtClean="0"/>
                        <a:t>№ 763068-6 «О внесении изменения в статью 87 Семейного кодекса Российской Федерации» (о дополнении оснований, при наличии которых дети освобождаются от уплаты алиментов родителям)</a:t>
                      </a:r>
                    </a:p>
                    <a:p>
                      <a:pPr algn="just"/>
                      <a:endParaRPr lang="ru-RU" sz="1100" dirty="0"/>
                    </a:p>
                  </a:txBody>
                  <a:tcPr/>
                </a:tc>
              </a:tr>
              <a:tr h="447624">
                <a:tc>
                  <a:txBody>
                    <a:bodyPr/>
                    <a:lstStyle/>
                    <a:p>
                      <a:pPr algn="ctr"/>
                      <a:r>
                        <a:rPr lang="ru-RU" sz="1100" dirty="0" smtClean="0"/>
                        <a:t>2</a:t>
                      </a:r>
                      <a:endParaRPr lang="ru-RU" sz="1100" dirty="0"/>
                    </a:p>
                  </a:txBody>
                  <a:tcPr/>
                </a:tc>
                <a:tc>
                  <a:txBody>
                    <a:bodyPr/>
                    <a:lstStyle/>
                    <a:p>
                      <a:pPr algn="just"/>
                      <a:r>
                        <a:rPr lang="ru-RU" sz="1100" dirty="0" smtClean="0"/>
                        <a:t>№ 61045-6 «О внесении изменений в статьи 81 и 83 Семейного кодекса Российской Федерации» (в целях усиления гарантий прав детей на получение алиментов)</a:t>
                      </a:r>
                      <a:endParaRPr lang="ru-RU" sz="1100" dirty="0"/>
                    </a:p>
                  </a:txBody>
                  <a:tcPr/>
                </a:tc>
              </a:tr>
              <a:tr h="516782">
                <a:tc>
                  <a:txBody>
                    <a:bodyPr/>
                    <a:lstStyle/>
                    <a:p>
                      <a:pPr algn="ctr"/>
                      <a:r>
                        <a:rPr lang="ru-RU" sz="1100" dirty="0" smtClean="0"/>
                        <a:t>3</a:t>
                      </a:r>
                      <a:endParaRPr lang="ru-RU" sz="1100" dirty="0"/>
                    </a:p>
                  </a:txBody>
                  <a:tcPr/>
                </a:tc>
                <a:tc>
                  <a:txBody>
                    <a:bodyPr/>
                    <a:lstStyle/>
                    <a:p>
                      <a:pPr algn="just"/>
                      <a:r>
                        <a:rPr lang="ru-RU" sz="1100" dirty="0" smtClean="0"/>
                        <a:t>№ 489583-6 «О внесении изменений в отдельные законодательные акты в части усиления гарантий прав ребенка на получение алиментов»</a:t>
                      </a:r>
                    </a:p>
                  </a:txBody>
                  <a:tcPr/>
                </a:tc>
              </a:tr>
              <a:tr h="500947">
                <a:tc>
                  <a:txBody>
                    <a:bodyPr/>
                    <a:lstStyle/>
                    <a:p>
                      <a:pPr algn="ctr"/>
                      <a:r>
                        <a:rPr lang="ru-RU" sz="1100" dirty="0" smtClean="0"/>
                        <a:t>4</a:t>
                      </a:r>
                      <a:endParaRPr lang="ru-RU" sz="1100" dirty="0"/>
                    </a:p>
                  </a:txBody>
                  <a:tcPr/>
                </a:tc>
                <a:tc>
                  <a:txBody>
                    <a:bodyPr/>
                    <a:lstStyle/>
                    <a:p>
                      <a:pPr algn="just"/>
                      <a:r>
                        <a:rPr lang="ru-RU" sz="1100" dirty="0" smtClean="0"/>
                        <a:t>№ 119009-7 «О внесении изменений в статью 117 Семейного кодекса Российской Федерации и Федеральный закон «Об исполнительном производстве» (в части совершенствования процедуры взыскания алиментов)»</a:t>
                      </a:r>
                      <a:endParaRPr lang="ru-RU" sz="1100" dirty="0"/>
                    </a:p>
                  </a:txBody>
                  <a:tcPr/>
                </a:tc>
              </a:tr>
              <a:tr h="733100">
                <a:tc>
                  <a:txBody>
                    <a:bodyPr/>
                    <a:lstStyle/>
                    <a:p>
                      <a:pPr algn="ctr"/>
                      <a:r>
                        <a:rPr lang="ru-RU" sz="1100" dirty="0" smtClean="0"/>
                        <a:t>5</a:t>
                      </a:r>
                      <a:endParaRPr lang="ru-RU" sz="1100" dirty="0"/>
                    </a:p>
                  </a:txBody>
                  <a:tcPr/>
                </a:tc>
                <a:tc>
                  <a:txBody>
                    <a:bodyPr/>
                    <a:lstStyle/>
                    <a:p>
                      <a:pPr algn="just"/>
                      <a:r>
                        <a:rPr lang="ru-RU" sz="1100" dirty="0" smtClean="0"/>
                        <a:t>№ 735475-6 «О внесении изменения в пункт 1 части 2 статьи 11 Федерального закона «О дополнительных мерах государственной поддержки семей, имеющих детей» (о дополнении перечня услуг, на оплату которых могут быть направлены средства материнского (семейного) капитала в рамках получения образования ребенком)</a:t>
                      </a:r>
                      <a:endParaRPr lang="ru-RU" sz="1100" dirty="0"/>
                    </a:p>
                  </a:txBody>
                  <a:tcPr/>
                </a:tc>
              </a:tr>
              <a:tr h="1041309">
                <a:tc>
                  <a:txBody>
                    <a:bodyPr/>
                    <a:lstStyle/>
                    <a:p>
                      <a:pPr algn="ctr"/>
                      <a:r>
                        <a:rPr lang="ru-RU" sz="1100" dirty="0" smtClean="0"/>
                        <a:t>6</a:t>
                      </a:r>
                      <a:endParaRPr lang="ru-RU" sz="1100" dirty="0"/>
                    </a:p>
                  </a:txBody>
                  <a:tcPr/>
                </a:tc>
                <a:tc>
                  <a:txBody>
                    <a:bodyPr/>
                    <a:lstStyle/>
                    <a:p>
                      <a:pPr algn="just"/>
                      <a:r>
                        <a:rPr lang="ru-RU" sz="1100" dirty="0" smtClean="0"/>
                        <a:t>№ 96418-7</a:t>
                      </a:r>
                      <a:r>
                        <a:rPr lang="ru-RU" sz="1100" baseline="0" dirty="0" smtClean="0"/>
                        <a:t> «</a:t>
                      </a:r>
                      <a:r>
                        <a:rPr lang="ru-RU" sz="1100" dirty="0" smtClean="0"/>
                        <a:t>О внесении изменений в статью 10 Федерального закона «О дополнительных мерах государственной поддержки семей, имеющих детей» (об исключении иных организаций, осуществляющих предоставление займа по договору займа, исполнение обязательства по которому обеспечено ипотекой, из перечня организаций, с которыми разрешено заключать договор займа, в том числе обеспеченного ипотекой, на приобретение (строительство) жилого помещения за счет средств материнского (семейного) капитала)</a:t>
                      </a:r>
                      <a:endParaRPr lang="ru-RU" sz="1100" dirty="0"/>
                    </a:p>
                  </a:txBody>
                  <a:tcPr/>
                </a:tc>
              </a:tr>
              <a:tr h="984774">
                <a:tc>
                  <a:txBody>
                    <a:bodyPr/>
                    <a:lstStyle/>
                    <a:p>
                      <a:pPr algn="ctr"/>
                      <a:r>
                        <a:rPr lang="ru-RU" sz="1100" dirty="0" smtClean="0"/>
                        <a:t>7</a:t>
                      </a:r>
                      <a:endParaRPr lang="ru-RU" sz="1100" dirty="0"/>
                    </a:p>
                  </a:txBody>
                  <a:tcPr/>
                </a:tc>
                <a:tc>
                  <a:txBody>
                    <a:bodyPr/>
                    <a:lstStyle/>
                    <a:p>
                      <a:pPr algn="just"/>
                      <a:r>
                        <a:rPr lang="ru-RU" sz="1100" dirty="0" smtClean="0"/>
                        <a:t>№ 125755-7 «О внесении изменений в Федеральный закон «О дополнительных мерах государственной поддержки семей, имеющих детей» в части дополнения направлений распоряжения средствами материнского (семейного) капитала»</a:t>
                      </a:r>
                    </a:p>
                    <a:p>
                      <a:pPr algn="just"/>
                      <a:endParaRPr lang="ru-RU" sz="1100" dirty="0"/>
                    </a:p>
                  </a:txBody>
                  <a:tcPr/>
                </a:tc>
              </a:tr>
            </a:tbl>
          </a:graphicData>
        </a:graphic>
      </p:graphicFrame>
      <p:sp>
        <p:nvSpPr>
          <p:cNvPr id="41987"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788653D-4DCC-4F99-A74F-410B0A5F4681}" type="slidenum">
              <a:rPr lang="ru-RU">
                <a:solidFill>
                  <a:srgbClr val="898989"/>
                </a:solidFill>
              </a:rPr>
              <a:pPr fontAlgn="base">
                <a:spcBef>
                  <a:spcPct val="0"/>
                </a:spcBef>
                <a:spcAft>
                  <a:spcPct val="0"/>
                </a:spcAft>
              </a:pPr>
              <a:t>24</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539552" y="116632"/>
            <a:ext cx="7776864"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семья</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4175298508"/>
              </p:ext>
            </p:extLst>
          </p:nvPr>
        </p:nvGraphicFramePr>
        <p:xfrm>
          <a:off x="611188" y="549275"/>
          <a:ext cx="7849244" cy="5183980"/>
        </p:xfrm>
        <a:graphic>
          <a:graphicData uri="http://schemas.openxmlformats.org/drawingml/2006/table">
            <a:tbl>
              <a:tblPr firstRow="1" bandRow="1">
                <a:tableStyleId>{5C22544A-7EE6-4342-B048-85BDC9FD1C3A}</a:tableStyleId>
              </a:tblPr>
              <a:tblGrid>
                <a:gridCol w="387316"/>
                <a:gridCol w="7461928"/>
              </a:tblGrid>
              <a:tr h="521338">
                <a:tc>
                  <a:txBody>
                    <a:bodyPr/>
                    <a:lstStyle/>
                    <a:p>
                      <a:endParaRPr lang="ru-RU" dirty="0"/>
                    </a:p>
                  </a:txBody>
                  <a:tcPr/>
                </a:tc>
                <a:tc>
                  <a:txBody>
                    <a:bodyPr/>
                    <a:lstStyle/>
                    <a:p>
                      <a:pPr algn="ctr"/>
                      <a:r>
                        <a:rPr lang="ru-RU" dirty="0" smtClean="0"/>
                        <a:t>(продолжение)</a:t>
                      </a:r>
                      <a:endParaRPr lang="ru-RU" dirty="0"/>
                    </a:p>
                  </a:txBody>
                  <a:tcPr/>
                </a:tc>
              </a:tr>
              <a:tr h="886436">
                <a:tc>
                  <a:txBody>
                    <a:bodyPr/>
                    <a:lstStyle/>
                    <a:p>
                      <a:pPr algn="ctr"/>
                      <a:r>
                        <a:rPr lang="ru-RU" sz="1100" dirty="0" smtClean="0"/>
                        <a:t>8</a:t>
                      </a:r>
                      <a:endParaRPr lang="ru-RU" sz="1100" dirty="0"/>
                    </a:p>
                  </a:txBody>
                  <a:tcPr/>
                </a:tc>
                <a:tc>
                  <a:txBody>
                    <a:bodyPr/>
                    <a:lstStyle/>
                    <a:p>
                      <a:pPr algn="just"/>
                      <a:r>
                        <a:rPr lang="ru-RU" sz="1100" dirty="0" smtClean="0"/>
                        <a:t>№ 405190-6 «О внесении изменения в статью 12</a:t>
                      </a:r>
                      <a:r>
                        <a:rPr lang="ru-RU" sz="1100" baseline="30000" dirty="0" smtClean="0"/>
                        <a:t>6</a:t>
                      </a:r>
                      <a:r>
                        <a:rPr lang="ru-RU" sz="1100" dirty="0" smtClean="0"/>
                        <a:t> Федерального закона «О государственных пособиях гражданам, имеющим детей» (в части продления периода выплаты ежемесячного пособия на ребенка военнослужащего, проходящего военную службу по призыву)</a:t>
                      </a:r>
                    </a:p>
                    <a:p>
                      <a:pPr algn="just"/>
                      <a:endParaRPr lang="ru-RU" sz="1100" dirty="0"/>
                    </a:p>
                  </a:txBody>
                  <a:tcPr/>
                </a:tc>
              </a:tr>
              <a:tr h="691420">
                <a:tc>
                  <a:txBody>
                    <a:bodyPr/>
                    <a:lstStyle/>
                    <a:p>
                      <a:pPr algn="ctr"/>
                      <a:r>
                        <a:rPr lang="ru-RU" sz="1100" dirty="0" smtClean="0"/>
                        <a:t>9</a:t>
                      </a:r>
                      <a:endParaRPr lang="ru-RU" sz="1100" dirty="0"/>
                    </a:p>
                  </a:txBody>
                  <a:tcPr/>
                </a:tc>
                <a:tc>
                  <a:txBody>
                    <a:bodyPr/>
                    <a:lstStyle/>
                    <a:p>
                      <a:pPr algn="just"/>
                      <a:r>
                        <a:rPr lang="ru-RU" sz="1100" dirty="0" smtClean="0"/>
                        <a:t>№ 1103300-6 «О внесении изменений в отдельные законодательные акты Российской Федерации в части продления срока выплаты ежемесячного пособия по уходу за ребенком»</a:t>
                      </a:r>
                    </a:p>
                    <a:p>
                      <a:pPr algn="just"/>
                      <a:endParaRPr lang="ru-RU" sz="1100" dirty="0"/>
                    </a:p>
                  </a:txBody>
                  <a:tcPr/>
                </a:tc>
              </a:tr>
              <a:tr h="691420">
                <a:tc>
                  <a:txBody>
                    <a:bodyPr/>
                    <a:lstStyle/>
                    <a:p>
                      <a:pPr algn="ctr"/>
                      <a:r>
                        <a:rPr lang="ru-RU" sz="1100" dirty="0" smtClean="0"/>
                        <a:t>10</a:t>
                      </a:r>
                      <a:endParaRPr lang="ru-RU" sz="1100" dirty="0"/>
                    </a:p>
                  </a:txBody>
                  <a:tcPr/>
                </a:tc>
                <a:tc>
                  <a:txBody>
                    <a:bodyPr/>
                    <a:lstStyle/>
                    <a:p>
                      <a:pPr algn="just"/>
                      <a:r>
                        <a:rPr lang="ru-RU" sz="1100" dirty="0" smtClean="0"/>
                        <a:t>№ 1103566-6 «Об установлении ежемесячного пособия по уходу за ребенком, не достигшим 14-летнего возраста, в размере минимального размера оплаты труда»</a:t>
                      </a:r>
                    </a:p>
                    <a:p>
                      <a:pPr algn="just"/>
                      <a:endParaRPr lang="ru-RU" sz="1100" dirty="0"/>
                    </a:p>
                  </a:txBody>
                  <a:tcPr/>
                </a:tc>
              </a:tr>
              <a:tr h="691420">
                <a:tc>
                  <a:txBody>
                    <a:bodyPr/>
                    <a:lstStyle/>
                    <a:p>
                      <a:pPr algn="ctr"/>
                      <a:r>
                        <a:rPr lang="ru-RU" sz="1100" dirty="0" smtClean="0"/>
                        <a:t>11</a:t>
                      </a:r>
                      <a:endParaRPr lang="ru-RU" sz="1100" dirty="0"/>
                    </a:p>
                  </a:txBody>
                  <a:tcPr/>
                </a:tc>
                <a:tc>
                  <a:txBody>
                    <a:bodyPr/>
                    <a:lstStyle/>
                    <a:p>
                      <a:pPr algn="just"/>
                      <a:r>
                        <a:rPr lang="ru-RU" sz="1100" dirty="0" smtClean="0"/>
                        <a:t>№</a:t>
                      </a:r>
                      <a:r>
                        <a:rPr lang="ru-RU" sz="1100" baseline="0" dirty="0" smtClean="0"/>
                        <a:t> </a:t>
                      </a:r>
                      <a:r>
                        <a:rPr lang="ru-RU" sz="1100" dirty="0" smtClean="0"/>
                        <a:t>22852-7 «О внесении изменений в отдельные законодательные акты Российской Федерации в части увеличения размера и периода выплаты ежемесячного пособия по уходу за ребенком»</a:t>
                      </a:r>
                    </a:p>
                  </a:txBody>
                  <a:tcPr/>
                </a:tc>
              </a:tr>
              <a:tr h="620494">
                <a:tc>
                  <a:txBody>
                    <a:bodyPr/>
                    <a:lstStyle/>
                    <a:p>
                      <a:pPr algn="ctr"/>
                      <a:r>
                        <a:rPr lang="ru-RU" sz="1100" dirty="0" smtClean="0"/>
                        <a:t>12</a:t>
                      </a:r>
                      <a:endParaRPr lang="ru-RU" sz="1100" dirty="0"/>
                    </a:p>
                  </a:txBody>
                  <a:tcPr/>
                </a:tc>
                <a:tc>
                  <a:txBody>
                    <a:bodyPr/>
                    <a:lstStyle/>
                    <a:p>
                      <a:pPr algn="just"/>
                      <a:r>
                        <a:rPr lang="ru-RU" sz="1100" dirty="0" smtClean="0"/>
                        <a:t>№ 389-7 «О дополнительных мерах поддержки молодых семей» (в части улучшения жилищных условий)</a:t>
                      </a:r>
                      <a:endParaRPr lang="ru-RU" sz="1100" dirty="0"/>
                    </a:p>
                  </a:txBody>
                  <a:tcPr/>
                </a:tc>
              </a:tr>
              <a:tr h="1081452">
                <a:tc>
                  <a:txBody>
                    <a:bodyPr/>
                    <a:lstStyle/>
                    <a:p>
                      <a:pPr algn="ctr"/>
                      <a:r>
                        <a:rPr lang="ru-RU" sz="1100" dirty="0" smtClean="0"/>
                        <a:t>13</a:t>
                      </a:r>
                      <a:endParaRPr lang="ru-RU" sz="1100" dirty="0"/>
                    </a:p>
                  </a:txBody>
                  <a:tcPr/>
                </a:tc>
                <a:tc>
                  <a:txBody>
                    <a:bodyPr/>
                    <a:lstStyle/>
                    <a:p>
                      <a:pPr algn="just"/>
                      <a:r>
                        <a:rPr lang="ru-RU" sz="1100" dirty="0" smtClean="0"/>
                        <a:t>№ 27698-7 «О внесении изменений в статью 48 Семейного кодекса Российской Федерации и статью 17 Федерального закона «Об актах гражданского состояния» (в части установления отцовства ребенка в случае, если бывший супруг матери отцом ребенка не является)</a:t>
                      </a:r>
                    </a:p>
                  </a:txBody>
                  <a:tcPr/>
                </a:tc>
              </a:tr>
            </a:tbl>
          </a:graphicData>
        </a:graphic>
      </p:graphicFrame>
      <p:sp>
        <p:nvSpPr>
          <p:cNvPr id="43036"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133FBAF-E161-4F1B-B330-1518FE909BA3}" type="slidenum">
              <a:rPr lang="ru-RU">
                <a:solidFill>
                  <a:srgbClr val="898989"/>
                </a:solidFill>
              </a:rPr>
              <a:pPr fontAlgn="base">
                <a:spcBef>
                  <a:spcPct val="0"/>
                </a:spcBef>
                <a:spcAft>
                  <a:spcPct val="0"/>
                </a:spcAft>
              </a:pPr>
              <a:t>25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539552" y="116632"/>
            <a:ext cx="7704856"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семья</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667091296"/>
              </p:ext>
            </p:extLst>
          </p:nvPr>
        </p:nvGraphicFramePr>
        <p:xfrm>
          <a:off x="539750" y="620713"/>
          <a:ext cx="7737486" cy="5709051"/>
        </p:xfrm>
        <a:graphic>
          <a:graphicData uri="http://schemas.openxmlformats.org/drawingml/2006/table">
            <a:tbl>
              <a:tblPr firstRow="1" bandRow="1">
                <a:tableStyleId>{5C22544A-7EE6-4342-B048-85BDC9FD1C3A}</a:tableStyleId>
              </a:tblPr>
              <a:tblGrid>
                <a:gridCol w="381802"/>
                <a:gridCol w="7355684"/>
              </a:tblGrid>
              <a:tr h="448301">
                <a:tc>
                  <a:txBody>
                    <a:bodyPr/>
                    <a:lstStyle/>
                    <a:p>
                      <a:endParaRPr lang="ru-RU" sz="1100" dirty="0"/>
                    </a:p>
                  </a:txBody>
                  <a:tcPr/>
                </a:tc>
                <a:tc>
                  <a:txBody>
                    <a:bodyPr/>
                    <a:lstStyle/>
                    <a:p>
                      <a:pPr algn="ctr"/>
                      <a:r>
                        <a:rPr lang="ru-RU" sz="1800" dirty="0" smtClean="0"/>
                        <a:t>(продолжение)</a:t>
                      </a:r>
                      <a:endParaRPr lang="ru-RU" sz="1800" dirty="0"/>
                    </a:p>
                  </a:txBody>
                  <a:tcPr/>
                </a:tc>
              </a:tr>
              <a:tr h="1013897">
                <a:tc>
                  <a:txBody>
                    <a:bodyPr/>
                    <a:lstStyle/>
                    <a:p>
                      <a:pPr algn="ctr"/>
                      <a:r>
                        <a:rPr lang="ru-RU" sz="1100" dirty="0" smtClean="0"/>
                        <a:t>14</a:t>
                      </a:r>
                      <a:endParaRPr lang="ru-RU" sz="11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0" dirty="0" smtClean="0">
                          <a:solidFill>
                            <a:schemeClr val="accent6">
                              <a:lumMod val="50000"/>
                            </a:schemeClr>
                          </a:solidFill>
                        </a:rPr>
                        <a:t>Федеральный закон от  28.12.2016</a:t>
                      </a:r>
                      <a:r>
                        <a:rPr lang="ru-RU" sz="1050" b="0" baseline="0" dirty="0" smtClean="0">
                          <a:solidFill>
                            <a:schemeClr val="accent6">
                              <a:lumMod val="50000"/>
                            </a:schemeClr>
                          </a:solidFill>
                        </a:rPr>
                        <a:t> № </a:t>
                      </a:r>
                      <a:r>
                        <a:rPr lang="ru-RU" sz="1050" b="0" dirty="0" smtClean="0">
                          <a:solidFill>
                            <a:schemeClr val="accent6">
                              <a:lumMod val="50000"/>
                            </a:schemeClr>
                          </a:solidFill>
                        </a:rPr>
                        <a:t>470-ФЗ «О внесении изменений в статью 10 Федерального закона «О дополнительных мерах государственной поддержки семей, имеющих детей»</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050" b="0" dirty="0" smtClean="0">
                        <a:solidFill>
                          <a:schemeClr val="accent6">
                            <a:lumMod val="50000"/>
                          </a:schemeClr>
                        </a:solidFill>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050" b="0" dirty="0" smtClean="0">
                          <a:solidFill>
                            <a:schemeClr val="accent6">
                              <a:lumMod val="50000"/>
                            </a:schemeClr>
                          </a:solidFill>
                        </a:rPr>
                        <a:t>Направлен для </a:t>
                      </a:r>
                      <a:r>
                        <a:rPr kumimoji="0" lang="ru-RU" sz="1050" b="0" kern="1200" dirty="0" smtClean="0">
                          <a:solidFill>
                            <a:schemeClr val="accent6">
                              <a:lumMod val="50000"/>
                            </a:schemeClr>
                          </a:solidFill>
                          <a:effectLst/>
                          <a:latin typeface="+mn-lt"/>
                          <a:ea typeface="+mn-ea"/>
                          <a:cs typeface="+mn-cs"/>
                        </a:rPr>
                        <a:t>уточнения перечня документов, необходимых для выдачи средств материнского капитала на улучшение жилищных условий.</a:t>
                      </a:r>
                    </a:p>
                    <a:p>
                      <a:pPr algn="just"/>
                      <a:r>
                        <a:rPr lang="ru-RU" sz="1050" b="0" dirty="0" smtClean="0">
                          <a:solidFill>
                            <a:schemeClr val="accent6">
                              <a:lumMod val="50000"/>
                            </a:schemeClr>
                          </a:solidFill>
                        </a:rPr>
                        <a:t>Проект</a:t>
                      </a:r>
                      <a:r>
                        <a:rPr lang="ru-RU" sz="1050" b="0" baseline="0" dirty="0" smtClean="0">
                          <a:solidFill>
                            <a:schemeClr val="accent6">
                              <a:lumMod val="50000"/>
                            </a:schemeClr>
                          </a:solidFill>
                        </a:rPr>
                        <a:t> б</a:t>
                      </a:r>
                      <a:r>
                        <a:rPr lang="ru-RU" sz="1050" b="0" dirty="0" smtClean="0">
                          <a:solidFill>
                            <a:schemeClr val="accent6">
                              <a:lumMod val="50000"/>
                            </a:schemeClr>
                          </a:solidFill>
                        </a:rPr>
                        <a:t>ыл внесен Государственным Собранием </a:t>
                      </a:r>
                      <a:r>
                        <a:rPr lang="ru-RU" sz="1050" b="1" baseline="0" dirty="0" smtClean="0">
                          <a:solidFill>
                            <a:srgbClr val="7030A0"/>
                          </a:solidFill>
                        </a:rPr>
                        <a:t> </a:t>
                      </a:r>
                      <a:r>
                        <a:rPr lang="ru-RU" sz="1050" b="1" dirty="0" smtClean="0">
                          <a:solidFill>
                            <a:srgbClr val="002060"/>
                          </a:solidFill>
                          <a:latin typeface="Times New Roman" panose="02020603050405020304" pitchFamily="18" charset="0"/>
                          <a:cs typeface="Times New Roman" panose="02020603050405020304" pitchFamily="18" charset="0"/>
                        </a:rPr>
                        <a:t>– </a:t>
                      </a:r>
                      <a:r>
                        <a:rPr lang="ru-RU" sz="1050" b="0" dirty="0" smtClean="0">
                          <a:solidFill>
                            <a:schemeClr val="accent6">
                              <a:lumMod val="50000"/>
                            </a:schemeClr>
                          </a:solidFill>
                        </a:rPr>
                        <a:t>Курултай Республики Башкортостан</a:t>
                      </a:r>
                      <a:endParaRPr lang="ru-RU" sz="1050" b="0" dirty="0">
                        <a:solidFill>
                          <a:schemeClr val="accent6">
                            <a:lumMod val="50000"/>
                          </a:schemeClr>
                        </a:solidFill>
                      </a:endParaRPr>
                    </a:p>
                  </a:txBody>
                  <a:tcPr/>
                </a:tc>
              </a:tr>
              <a:tr h="678867">
                <a:tc>
                  <a:txBody>
                    <a:bodyPr/>
                    <a:lstStyle/>
                    <a:p>
                      <a:pPr algn="ctr"/>
                      <a:r>
                        <a:rPr lang="ru-RU" sz="1100" dirty="0" smtClean="0"/>
                        <a:t>15</a:t>
                      </a:r>
                      <a:endParaRPr lang="ru-RU" sz="1100" dirty="0"/>
                    </a:p>
                  </a:txBody>
                  <a:tcPr/>
                </a:tc>
                <a:tc>
                  <a:txBody>
                    <a:bodyPr/>
                    <a:lstStyle/>
                    <a:p>
                      <a:pPr algn="just"/>
                      <a:r>
                        <a:rPr lang="ru-RU" sz="1100" dirty="0" smtClean="0"/>
                        <a:t>№ 776492-6 «О внесении изменений в статью 87 Семейного кодекса Российской Федерации» (о дополнении оснований, при наличии которых дети освобождаются от уплаты алиментов родителям)</a:t>
                      </a:r>
                    </a:p>
                    <a:p>
                      <a:pPr algn="just"/>
                      <a:endParaRPr lang="ru-RU" sz="1100" dirty="0"/>
                    </a:p>
                  </a:txBody>
                  <a:tcPr/>
                </a:tc>
              </a:tr>
              <a:tr h="1061818">
                <a:tc>
                  <a:txBody>
                    <a:bodyPr/>
                    <a:lstStyle/>
                    <a:p>
                      <a:pPr algn="ctr"/>
                      <a:r>
                        <a:rPr lang="ru-RU" sz="1100" dirty="0" smtClean="0"/>
                        <a:t>16</a:t>
                      </a:r>
                      <a:endParaRPr lang="ru-RU" sz="1100" dirty="0"/>
                    </a:p>
                  </a:txBody>
                  <a:tcPr/>
                </a:tc>
                <a:tc>
                  <a:txBody>
                    <a:bodyPr/>
                    <a:lstStyle/>
                    <a:p>
                      <a:pPr algn="just"/>
                      <a:r>
                        <a:rPr lang="ru-RU" sz="1100" dirty="0" smtClean="0"/>
                        <a:t>№ 326647-6 «О внесении изменений в Федеральный закон «О дополнительных мерах государственной поддержки семей, имеющих детей» (о направлении средств материнского (семейного) капитала на оказание ребенку высокотехнологичной помощи, лечение и реабилитацию ребенка-инвалида, неоднократном получении материнского (семейного) капитала, а также о снятии ограничения на возникновение права на материнский (семейный) капитал)</a:t>
                      </a:r>
                      <a:endParaRPr lang="ru-RU" sz="1100" dirty="0"/>
                    </a:p>
                  </a:txBody>
                  <a:tcPr/>
                </a:tc>
              </a:tr>
              <a:tr h="1061818">
                <a:tc>
                  <a:txBody>
                    <a:bodyPr/>
                    <a:lstStyle/>
                    <a:p>
                      <a:pPr algn="ctr"/>
                      <a:r>
                        <a:rPr lang="ru-RU" sz="1100" dirty="0" smtClean="0"/>
                        <a:t>17</a:t>
                      </a:r>
                      <a:endParaRPr lang="ru-RU" sz="1100" dirty="0"/>
                    </a:p>
                  </a:txBody>
                  <a:tcPr/>
                </a:tc>
                <a:tc>
                  <a:txBody>
                    <a:bodyPr/>
                    <a:lstStyle/>
                    <a:p>
                      <a:pPr algn="just"/>
                      <a:r>
                        <a:rPr lang="ru-RU" sz="1100" dirty="0" smtClean="0"/>
                        <a:t>№ 780839-6 «О внесении изменений в Федеральный закон "О дополнительных мерах государственной поддержки семей, имеющих детей" (о направлении средств материнского (семейного) капитала на оплату платных образовательных услуг по образовательным программам дошкольного образования и дополнительным образовательным программам, а также услуг по присмотру и уходу за детьми)</a:t>
                      </a:r>
                      <a:endParaRPr lang="ru-RU" sz="1100" dirty="0"/>
                    </a:p>
                  </a:txBody>
                  <a:tcPr/>
                </a:tc>
              </a:tr>
              <a:tr h="616413">
                <a:tc>
                  <a:txBody>
                    <a:bodyPr/>
                    <a:lstStyle/>
                    <a:p>
                      <a:pPr algn="ctr"/>
                      <a:r>
                        <a:rPr lang="ru-RU" sz="1100" dirty="0" smtClean="0"/>
                        <a:t>18</a:t>
                      </a:r>
                      <a:endParaRPr lang="ru-RU" sz="1100" dirty="0"/>
                    </a:p>
                  </a:txBody>
                  <a:tcPr/>
                </a:tc>
                <a:tc>
                  <a:txBody>
                    <a:bodyPr/>
                    <a:lstStyle/>
                    <a:p>
                      <a:pPr algn="just"/>
                      <a:r>
                        <a:rPr lang="ru-RU" sz="1100" dirty="0" smtClean="0"/>
                        <a:t>№ 558761-5 «О внесении изменений в отдельные законодательные акты Российской Федерации в части продления срока выплаты ежемесячного пособия по уходу за ребенком» </a:t>
                      </a:r>
                      <a:endParaRPr lang="ru-RU" sz="1100" dirty="0"/>
                    </a:p>
                  </a:txBody>
                  <a:tcPr/>
                </a:tc>
              </a:tr>
              <a:tr h="790274">
                <a:tc>
                  <a:txBody>
                    <a:bodyPr/>
                    <a:lstStyle/>
                    <a:p>
                      <a:pPr algn="ctr"/>
                      <a:r>
                        <a:rPr lang="ru-RU" sz="1100" dirty="0" smtClean="0"/>
                        <a:t>19</a:t>
                      </a:r>
                      <a:endParaRPr lang="ru-RU" sz="1100" dirty="0"/>
                    </a:p>
                  </a:txBody>
                  <a:tcPr/>
                </a:tc>
                <a:tc>
                  <a:txBody>
                    <a:bodyPr/>
                    <a:lstStyle/>
                    <a:p>
                      <a:pPr algn="just"/>
                      <a:r>
                        <a:rPr lang="ru-RU" sz="1100" dirty="0" smtClean="0"/>
                        <a:t>№ 648289-6 «О внесении изменений в отдельные законодательные акты Российской Федерации в части установления размера и срока выплаты ежемесячного пособия по уходу за ребенком»</a:t>
                      </a:r>
                      <a:endParaRPr lang="ru-RU" sz="1100" dirty="0"/>
                    </a:p>
                  </a:txBody>
                  <a:tcPr/>
                </a:tc>
              </a:tr>
            </a:tbl>
          </a:graphicData>
        </a:graphic>
      </p:graphicFrame>
      <p:sp>
        <p:nvSpPr>
          <p:cNvPr id="81948"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89BE407-60E4-4CCA-8993-0D710EF45F00}" type="slidenum">
              <a:rPr lang="ru-RU">
                <a:solidFill>
                  <a:srgbClr val="898989"/>
                </a:solidFill>
              </a:rPr>
              <a:pPr fontAlgn="base">
                <a:spcBef>
                  <a:spcPct val="0"/>
                </a:spcBef>
                <a:spcAft>
                  <a:spcPct val="0"/>
                </a:spcAft>
              </a:pPr>
              <a:t>26</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99220" y="116632"/>
            <a:ext cx="8291264"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семья</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414098725"/>
              </p:ext>
            </p:extLst>
          </p:nvPr>
        </p:nvGraphicFramePr>
        <p:xfrm>
          <a:off x="323850" y="549275"/>
          <a:ext cx="8291264" cy="4527325"/>
        </p:xfrm>
        <a:graphic>
          <a:graphicData uri="http://schemas.openxmlformats.org/drawingml/2006/table">
            <a:tbl>
              <a:tblPr firstRow="1" bandRow="1">
                <a:tableStyleId>{5C22544A-7EE6-4342-B048-85BDC9FD1C3A}</a:tableStyleId>
              </a:tblPr>
              <a:tblGrid>
                <a:gridCol w="409127"/>
                <a:gridCol w="7882137"/>
              </a:tblGrid>
              <a:tr h="414309">
                <a:tc>
                  <a:txBody>
                    <a:bodyPr/>
                    <a:lstStyle/>
                    <a:p>
                      <a:endParaRPr lang="ru-RU" dirty="0"/>
                    </a:p>
                  </a:txBody>
                  <a:tcPr/>
                </a:tc>
                <a:tc>
                  <a:txBody>
                    <a:bodyPr/>
                    <a:lstStyle/>
                    <a:p>
                      <a:pPr algn="ctr"/>
                      <a:r>
                        <a:rPr lang="ru-RU" dirty="0" smtClean="0"/>
                        <a:t>(продолжение)</a:t>
                      </a:r>
                      <a:endParaRPr lang="ru-RU" dirty="0"/>
                    </a:p>
                  </a:txBody>
                  <a:tcPr/>
                </a:tc>
              </a:tr>
              <a:tr h="569958">
                <a:tc>
                  <a:txBody>
                    <a:bodyPr/>
                    <a:lstStyle/>
                    <a:p>
                      <a:pPr algn="ctr"/>
                      <a:r>
                        <a:rPr lang="ru-RU" sz="1100" dirty="0" smtClean="0"/>
                        <a:t>20</a:t>
                      </a:r>
                      <a:endParaRPr lang="ru-RU" sz="1100" dirty="0"/>
                    </a:p>
                  </a:txBody>
                  <a:tcPr/>
                </a:tc>
                <a:tc>
                  <a:txBody>
                    <a:bodyPr/>
                    <a:lstStyle/>
                    <a:p>
                      <a:pPr algn="just"/>
                      <a:r>
                        <a:rPr lang="ru-RU" sz="1100" b="0" dirty="0" smtClean="0"/>
                        <a:t>№ 1022455-6 «О внесении изменения в статью 16 Федерального закона «О государственных пособиях гражданам, имеющим детей» (в части установления минимального размера пособия на ребенка)</a:t>
                      </a:r>
                    </a:p>
                    <a:p>
                      <a:pPr algn="just"/>
                      <a:endParaRPr lang="ru-RU" sz="1100" b="0" dirty="0"/>
                    </a:p>
                  </a:txBody>
                  <a:tcPr/>
                </a:tc>
              </a:tr>
              <a:tr h="548036">
                <a:tc>
                  <a:txBody>
                    <a:bodyPr/>
                    <a:lstStyle/>
                    <a:p>
                      <a:pPr algn="ctr"/>
                      <a:r>
                        <a:rPr lang="ru-RU" sz="1100" dirty="0" smtClean="0"/>
                        <a:t>21</a:t>
                      </a:r>
                      <a:endParaRPr lang="ru-RU" sz="11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0" dirty="0" smtClean="0"/>
                        <a:t>№ 1177252-6 «О внесении изменений в Семейный кодекс Российской Федерации и статью 16 Федерального закона «Об актах гражданского состояния» в части применения вспомогательных репродуктивных технологий»</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050" b="0" dirty="0"/>
                    </a:p>
                  </a:txBody>
                  <a:tcPr/>
                </a:tc>
              </a:tr>
              <a:tr h="569958">
                <a:tc>
                  <a:txBody>
                    <a:bodyPr/>
                    <a:lstStyle/>
                    <a:p>
                      <a:pPr algn="ctr"/>
                      <a:r>
                        <a:rPr lang="ru-RU" sz="1100" dirty="0" smtClean="0"/>
                        <a:t>22</a:t>
                      </a:r>
                      <a:endParaRPr lang="ru-RU" sz="1100" dirty="0"/>
                    </a:p>
                  </a:txBody>
                  <a:tcPr/>
                </a:tc>
                <a:tc>
                  <a:txBody>
                    <a:bodyPr/>
                    <a:lstStyle/>
                    <a:p>
                      <a:pPr algn="just"/>
                      <a:r>
                        <a:rPr lang="ru-RU" sz="1100" b="0" dirty="0" smtClean="0"/>
                        <a:t>№ 795740-6 «О внесении изменения в статью 11 Семейного кодекса Российской Федерации» (о возможности увеличения срока от подачи заявления до государственной регистрации брака)</a:t>
                      </a:r>
                    </a:p>
                    <a:p>
                      <a:pPr algn="just"/>
                      <a:endParaRPr lang="ru-RU" sz="1100" b="0" dirty="0"/>
                    </a:p>
                  </a:txBody>
                  <a:tcPr/>
                </a:tc>
              </a:tr>
              <a:tr h="730715">
                <a:tc>
                  <a:txBody>
                    <a:bodyPr/>
                    <a:lstStyle/>
                    <a:p>
                      <a:pPr algn="ctr"/>
                      <a:r>
                        <a:rPr lang="ru-RU" sz="1100" dirty="0" smtClean="0"/>
                        <a:t>23</a:t>
                      </a:r>
                      <a:endParaRPr lang="ru-RU" sz="1100" dirty="0"/>
                    </a:p>
                  </a:txBody>
                  <a:tcPr/>
                </a:tc>
                <a:tc>
                  <a:txBody>
                    <a:bodyPr/>
                    <a:lstStyle/>
                    <a:p>
                      <a:pPr algn="just"/>
                      <a:r>
                        <a:rPr lang="ru-RU" sz="1100" b="0" dirty="0" smtClean="0"/>
                        <a:t>№ 795774-6 «О внесении изменения в статью 63 Федерального закона «Об актах гражданского состояния» (о предоставлении права на внесение изменений в ранее составленные записи актов гражданского состояния лицам, переменившим имя)</a:t>
                      </a:r>
                    </a:p>
                    <a:p>
                      <a:pPr algn="just"/>
                      <a:endParaRPr lang="ru-RU" sz="1100" b="0" dirty="0"/>
                    </a:p>
                  </a:txBody>
                  <a:tcPr/>
                </a:tc>
              </a:tr>
              <a:tr h="730715">
                <a:tc>
                  <a:txBody>
                    <a:bodyPr/>
                    <a:lstStyle/>
                    <a:p>
                      <a:pPr algn="ctr"/>
                      <a:r>
                        <a:rPr lang="ru-RU" sz="1100" dirty="0" smtClean="0"/>
                        <a:t>24</a:t>
                      </a:r>
                      <a:endParaRPr lang="ru-RU" sz="1100" dirty="0"/>
                    </a:p>
                  </a:txBody>
                  <a:tcPr/>
                </a:tc>
                <a:tc>
                  <a:txBody>
                    <a:bodyPr/>
                    <a:lstStyle/>
                    <a:p>
                      <a:pPr algn="just"/>
                      <a:r>
                        <a:rPr lang="ru-RU" sz="1100" b="0" dirty="0" smtClean="0"/>
                        <a:t>№ 790069-6 «О внесении изменений в статью 14 Семейного кодекса Российской Федерации» (в части установления запрета на заключение брака между лицами одного пола (определяемого при рождении), в том числе в случаях изменения пола одним из лиц, вступающих в брак)</a:t>
                      </a:r>
                    </a:p>
                    <a:p>
                      <a:pPr algn="just"/>
                      <a:endParaRPr lang="ru-RU" sz="1100" b="0" dirty="0"/>
                    </a:p>
                  </a:txBody>
                  <a:tcPr/>
                </a:tc>
              </a:tr>
              <a:tr h="828796">
                <a:tc>
                  <a:txBody>
                    <a:bodyPr/>
                    <a:lstStyle/>
                    <a:p>
                      <a:pPr algn="ctr"/>
                      <a:r>
                        <a:rPr lang="ru-RU" sz="1100" dirty="0" smtClean="0"/>
                        <a:t>25</a:t>
                      </a:r>
                      <a:endParaRPr lang="ru-RU" sz="1100" dirty="0"/>
                    </a:p>
                  </a:txBody>
                  <a:tcPr/>
                </a:tc>
                <a:tc>
                  <a:txBody>
                    <a:bodyPr/>
                    <a:lstStyle/>
                    <a:p>
                      <a:pPr algn="just"/>
                      <a:r>
                        <a:rPr lang="ru-RU" sz="1100" b="0" dirty="0" smtClean="0"/>
                        <a:t>№</a:t>
                      </a:r>
                      <a:r>
                        <a:rPr lang="ru-RU" sz="1100" b="0" baseline="0" dirty="0" smtClean="0"/>
                        <a:t> </a:t>
                      </a:r>
                      <a:r>
                        <a:rPr lang="ru-RU" sz="1100" b="0" dirty="0" smtClean="0"/>
                        <a:t>1056247-6 «О внесении изменений в Семейный кодекс Российской Федерации и статью 233 Гражданского процессуального кодекса Российской Федерации» (об увеличении срока со дня подачи заявления о расторжении брака, по истечении которого производится расторжение брака)</a:t>
                      </a:r>
                      <a:endParaRPr lang="ru-RU" sz="1100" b="0" dirty="0"/>
                    </a:p>
                  </a:txBody>
                  <a:tcPr/>
                </a:tc>
              </a:tr>
            </a:tbl>
          </a:graphicData>
        </a:graphic>
      </p:graphicFrame>
      <p:sp>
        <p:nvSpPr>
          <p:cNvPr id="45084"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7DF324D-3083-494E-A831-8A4C5EEFCD0C}" type="slidenum">
              <a:rPr lang="ru-RU">
                <a:solidFill>
                  <a:srgbClr val="898989"/>
                </a:solidFill>
              </a:rPr>
              <a:pPr fontAlgn="base">
                <a:spcBef>
                  <a:spcPct val="0"/>
                </a:spcBef>
                <a:spcAft>
                  <a:spcPct val="0"/>
                </a:spcAft>
              </a:pPr>
              <a:t>27</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34914" y="116632"/>
            <a:ext cx="8291264"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семья</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144425409"/>
              </p:ext>
            </p:extLst>
          </p:nvPr>
        </p:nvGraphicFramePr>
        <p:xfrm>
          <a:off x="323850" y="549275"/>
          <a:ext cx="8291264" cy="2301927"/>
        </p:xfrm>
        <a:graphic>
          <a:graphicData uri="http://schemas.openxmlformats.org/drawingml/2006/table">
            <a:tbl>
              <a:tblPr firstRow="1" bandRow="1">
                <a:tableStyleId>{5C22544A-7EE6-4342-B048-85BDC9FD1C3A}</a:tableStyleId>
              </a:tblPr>
              <a:tblGrid>
                <a:gridCol w="409127"/>
                <a:gridCol w="7882137"/>
              </a:tblGrid>
              <a:tr h="360039">
                <a:tc>
                  <a:txBody>
                    <a:bodyPr/>
                    <a:lstStyle/>
                    <a:p>
                      <a:endParaRPr lang="ru-RU" dirty="0"/>
                    </a:p>
                  </a:txBody>
                  <a:tcPr/>
                </a:tc>
                <a:tc>
                  <a:txBody>
                    <a:bodyPr/>
                    <a:lstStyle/>
                    <a:p>
                      <a:pPr algn="ctr"/>
                      <a:r>
                        <a:rPr lang="ru-RU" baseline="0" dirty="0" smtClean="0"/>
                        <a:t>(продолжение)</a:t>
                      </a:r>
                      <a:endParaRPr lang="ru-RU" dirty="0"/>
                    </a:p>
                  </a:txBody>
                  <a:tcPr/>
                </a:tc>
              </a:tr>
              <a:tr h="596768">
                <a:tc>
                  <a:txBody>
                    <a:bodyPr/>
                    <a:lstStyle/>
                    <a:p>
                      <a:pPr algn="ctr"/>
                      <a:r>
                        <a:rPr lang="ru-RU" sz="1100" dirty="0" smtClean="0"/>
                        <a:t>26</a:t>
                      </a:r>
                      <a:endParaRPr lang="ru-RU" sz="11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050" b="0" dirty="0" smtClean="0"/>
                        <a:t>№ 1183390-6 «О профилактике семейно-бытового насилия»</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050" b="0" dirty="0" smtClean="0"/>
                    </a:p>
                    <a:p>
                      <a:pPr marL="0" marR="0" indent="0" algn="just" defTabSz="914400" rtl="0" eaLnBrk="1" fontAlgn="auto" latinLnBrk="0" hangingPunct="1">
                        <a:lnSpc>
                          <a:spcPct val="100000"/>
                        </a:lnSpc>
                        <a:spcBef>
                          <a:spcPts val="0"/>
                        </a:spcBef>
                        <a:spcAft>
                          <a:spcPts val="0"/>
                        </a:spcAft>
                        <a:buClrTx/>
                        <a:buSzTx/>
                        <a:buFontTx/>
                        <a:buNone/>
                        <a:tabLst/>
                        <a:defRPr/>
                      </a:pPr>
                      <a:endParaRPr lang="ru-RU" sz="1050" b="0" dirty="0"/>
                    </a:p>
                  </a:txBody>
                  <a:tcPr/>
                </a:tc>
              </a:tr>
              <a:tr h="581131">
                <a:tc>
                  <a:txBody>
                    <a:bodyPr/>
                    <a:lstStyle/>
                    <a:p>
                      <a:pPr algn="ctr"/>
                      <a:r>
                        <a:rPr lang="ru-RU" sz="1100" dirty="0" smtClean="0"/>
                        <a:t>27</a:t>
                      </a:r>
                      <a:endParaRPr lang="ru-RU" sz="11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100" b="0" dirty="0" smtClean="0"/>
                        <a:t>№ 1183394-6 «О внесении изменений в отдельные законодательные акты Российской Федерации в связи с принятием Федерального закона «О профилактике семейно-бытового насилия»</a:t>
                      </a:r>
                    </a:p>
                    <a:p>
                      <a:pPr algn="just"/>
                      <a:endParaRPr lang="ru-RU" sz="1100" b="0" dirty="0"/>
                    </a:p>
                  </a:txBody>
                  <a:tcPr/>
                </a:tc>
              </a:tr>
              <a:tr h="745039">
                <a:tc>
                  <a:txBody>
                    <a:bodyPr/>
                    <a:lstStyle/>
                    <a:p>
                      <a:pPr algn="ctr"/>
                      <a:r>
                        <a:rPr lang="ru-RU" sz="1100" dirty="0" smtClean="0"/>
                        <a:t>28</a:t>
                      </a:r>
                      <a:endParaRPr lang="ru-RU" sz="1100" dirty="0"/>
                    </a:p>
                  </a:txBody>
                  <a:tcPr/>
                </a:tc>
                <a:tc>
                  <a:txBody>
                    <a:bodyPr/>
                    <a:lstStyle/>
                    <a:p>
                      <a:pPr algn="just"/>
                      <a:r>
                        <a:rPr lang="ru-RU" sz="1100" b="0" dirty="0" smtClean="0"/>
                        <a:t>№ 1174985-6 «О внесении изменений в отдельные законодательные акты Российской Федерации в части увеличения размера и периода выплаты ежемесячного пособия по уходу за ребенком» </a:t>
                      </a:r>
                    </a:p>
                    <a:p>
                      <a:pPr algn="just"/>
                      <a:endParaRPr lang="ru-RU" sz="1100" b="0" dirty="0"/>
                    </a:p>
                  </a:txBody>
                  <a:tcPr/>
                </a:tc>
              </a:tr>
            </a:tbl>
          </a:graphicData>
        </a:graphic>
      </p:graphicFrame>
      <p:sp>
        <p:nvSpPr>
          <p:cNvPr id="46099"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D1E7B55-5315-4150-B13D-D0FF47AF7067}" type="slidenum">
              <a:rPr lang="ru-RU">
                <a:solidFill>
                  <a:srgbClr val="898989"/>
                </a:solidFill>
              </a:rPr>
              <a:pPr fontAlgn="base">
                <a:spcBef>
                  <a:spcPct val="0"/>
                </a:spcBef>
                <a:spcAft>
                  <a:spcPct val="0"/>
                </a:spcAft>
              </a:pPr>
              <a:t>28</a:t>
            </a:fld>
            <a:endParaRPr lang="ru-RU" dirty="0">
              <a:solidFill>
                <a:srgbClr val="898989"/>
              </a:solidFill>
            </a:endParaRPr>
          </a:p>
        </p:txBody>
      </p:sp>
      <p:pic>
        <p:nvPicPr>
          <p:cNvPr id="46100" name="Picture 3"/>
          <p:cNvPicPr>
            <a:picLocks noChangeAspect="1" noChangeArrowheads="1"/>
          </p:cNvPicPr>
          <p:nvPr/>
        </p:nvPicPr>
        <p:blipFill>
          <a:blip r:embed="rId2"/>
          <a:srcRect/>
          <a:stretch>
            <a:fillRect/>
          </a:stretch>
        </p:blipFill>
        <p:spPr bwMode="auto">
          <a:xfrm>
            <a:off x="1879600" y="3357563"/>
            <a:ext cx="5572125" cy="3067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9591" y="1594743"/>
            <a:ext cx="1512169" cy="1440160"/>
          </a:xfrm>
          <a:prstGeom prst="rect">
            <a:avLst/>
          </a:prstGeom>
          <a:solidFill>
            <a:schemeClr val="accent5">
              <a:lumMod val="40000"/>
              <a:lumOff val="60000"/>
            </a:schemeClr>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marL="171450" indent="-171450" algn="just" fontAlgn="auto">
              <a:lnSpc>
                <a:spcPts val="1000"/>
              </a:lnSpc>
              <a:spcBef>
                <a:spcPts val="0"/>
              </a:spcBef>
              <a:spcAft>
                <a:spcPts val="0"/>
              </a:spcAft>
              <a:buFont typeface="Wingdings" panose="05000000000000000000" pitchFamily="2" charset="2"/>
              <a:buChar char="q"/>
              <a:defRPr/>
            </a:pPr>
            <a:r>
              <a:rPr lang="ru-RU" sz="1200" b="1" dirty="0">
                <a:solidFill>
                  <a:prstClr val="black"/>
                </a:solidFill>
              </a:rPr>
              <a:t>Содействие </a:t>
            </a:r>
            <a:r>
              <a:rPr lang="ru-RU" sz="1200" b="1" dirty="0">
                <a:solidFill>
                  <a:srgbClr val="C00000"/>
                </a:solidFill>
              </a:rPr>
              <a:t>сохранению здоровья женщин</a:t>
            </a:r>
          </a:p>
        </p:txBody>
      </p:sp>
      <p:sp>
        <p:nvSpPr>
          <p:cNvPr id="8" name="Прямоугольник 7"/>
          <p:cNvSpPr/>
          <p:nvPr/>
        </p:nvSpPr>
        <p:spPr>
          <a:xfrm>
            <a:off x="3847162" y="1610948"/>
            <a:ext cx="1519709" cy="1440160"/>
          </a:xfrm>
          <a:prstGeom prst="rect">
            <a:avLst/>
          </a:prstGeom>
          <a:solidFill>
            <a:schemeClr val="accent5">
              <a:lumMod val="40000"/>
              <a:lumOff val="60000"/>
            </a:schemeClr>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marL="171450" indent="-171450" algn="just" fontAlgn="auto">
              <a:lnSpc>
                <a:spcPts val="1000"/>
              </a:lnSpc>
              <a:spcBef>
                <a:spcPts val="0"/>
              </a:spcBef>
              <a:spcAft>
                <a:spcPts val="0"/>
              </a:spcAft>
              <a:buFont typeface="Wingdings" panose="05000000000000000000" pitchFamily="2" charset="2"/>
              <a:buChar char="q"/>
              <a:defRPr/>
            </a:pPr>
            <a:r>
              <a:rPr lang="ru-RU" sz="1200" b="1" dirty="0">
                <a:solidFill>
                  <a:prstClr val="black"/>
                </a:solidFill>
              </a:rPr>
              <a:t>Содействие </a:t>
            </a:r>
            <a:r>
              <a:rPr lang="ru-RU" sz="1200" b="1" dirty="0">
                <a:solidFill>
                  <a:srgbClr val="C00000"/>
                </a:solidFill>
              </a:rPr>
              <a:t>обеспечению занятости женщин, имеющих детей</a:t>
            </a:r>
          </a:p>
        </p:txBody>
      </p:sp>
      <p:sp>
        <p:nvSpPr>
          <p:cNvPr id="9" name="Прямоугольник 8"/>
          <p:cNvSpPr/>
          <p:nvPr/>
        </p:nvSpPr>
        <p:spPr>
          <a:xfrm>
            <a:off x="6948264" y="1610948"/>
            <a:ext cx="1512168" cy="1426281"/>
          </a:xfrm>
          <a:prstGeom prst="rect">
            <a:avLst/>
          </a:prstGeom>
          <a:solidFill>
            <a:schemeClr val="accent5">
              <a:lumMod val="40000"/>
              <a:lumOff val="60000"/>
            </a:schemeClr>
          </a:solidFill>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anchor="ctr"/>
          <a:lstStyle/>
          <a:p>
            <a:pPr marL="171450" indent="-171450" fontAlgn="auto">
              <a:lnSpc>
                <a:spcPts val="1000"/>
              </a:lnSpc>
              <a:spcBef>
                <a:spcPts val="0"/>
              </a:spcBef>
              <a:spcAft>
                <a:spcPts val="0"/>
              </a:spcAft>
              <a:buFont typeface="Wingdings" panose="05000000000000000000" pitchFamily="2" charset="2"/>
              <a:buChar char="q"/>
              <a:defRPr/>
            </a:pPr>
            <a:r>
              <a:rPr lang="ru-RU" sz="1200" b="1" dirty="0">
                <a:solidFill>
                  <a:prstClr val="black"/>
                </a:solidFill>
              </a:rPr>
              <a:t>Расширение </a:t>
            </a:r>
            <a:r>
              <a:rPr lang="ru-RU" sz="1200" b="1" dirty="0">
                <a:solidFill>
                  <a:srgbClr val="C00000"/>
                </a:solidFill>
              </a:rPr>
              <a:t>участия женщин в общественно-политической жизни</a:t>
            </a:r>
          </a:p>
        </p:txBody>
      </p:sp>
      <p:cxnSp>
        <p:nvCxnSpPr>
          <p:cNvPr id="34" name="Прямая со стрелкой 33"/>
          <p:cNvCxnSpPr>
            <a:endCxn id="0" idx="0"/>
          </p:cNvCxnSpPr>
          <p:nvPr/>
        </p:nvCxnSpPr>
        <p:spPr>
          <a:xfrm>
            <a:off x="4605338" y="1104900"/>
            <a:ext cx="1587" cy="5064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Прямоугольник 37"/>
          <p:cNvSpPr/>
          <p:nvPr/>
        </p:nvSpPr>
        <p:spPr>
          <a:xfrm>
            <a:off x="107504" y="3373960"/>
            <a:ext cx="1584175" cy="1584176"/>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algn="just" fontAlgn="auto">
              <a:lnSpc>
                <a:spcPts val="1000"/>
              </a:lnSpc>
              <a:spcBef>
                <a:spcPts val="0"/>
              </a:spcBef>
              <a:spcAft>
                <a:spcPts val="0"/>
              </a:spcAft>
              <a:buFont typeface="Wingdings" panose="05000000000000000000" pitchFamily="2" charset="2"/>
              <a:buChar char="q"/>
              <a:defRPr/>
            </a:pPr>
            <a:r>
              <a:rPr lang="ru-RU" sz="1200" b="1" dirty="0">
                <a:solidFill>
                  <a:prstClr val="black"/>
                </a:solidFill>
              </a:rPr>
              <a:t>Содействие </a:t>
            </a:r>
            <a:r>
              <a:rPr lang="ru-RU" sz="1200" b="1" dirty="0">
                <a:solidFill>
                  <a:srgbClr val="C00000"/>
                </a:solidFill>
              </a:rPr>
              <a:t>сокращению уровня материнской и младенческой смертности </a:t>
            </a:r>
          </a:p>
        </p:txBody>
      </p:sp>
      <p:sp>
        <p:nvSpPr>
          <p:cNvPr id="40" name="Прямоугольник 39"/>
          <p:cNvSpPr/>
          <p:nvPr/>
        </p:nvSpPr>
        <p:spPr>
          <a:xfrm>
            <a:off x="1860674" y="3373960"/>
            <a:ext cx="1343174" cy="1584176"/>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algn="just" fontAlgn="auto">
              <a:lnSpc>
                <a:spcPts val="1000"/>
              </a:lnSpc>
              <a:spcBef>
                <a:spcPts val="0"/>
              </a:spcBef>
              <a:spcAft>
                <a:spcPts val="0"/>
              </a:spcAft>
              <a:buFont typeface="Wingdings" panose="05000000000000000000" pitchFamily="2" charset="2"/>
              <a:buChar char="q"/>
              <a:defRPr/>
            </a:pPr>
            <a:r>
              <a:rPr lang="ru-RU" sz="1200" b="1" dirty="0">
                <a:solidFill>
                  <a:prstClr val="black"/>
                </a:solidFill>
              </a:rPr>
              <a:t>Повышение </a:t>
            </a:r>
            <a:r>
              <a:rPr lang="ru-RU" sz="1200" b="1" dirty="0">
                <a:solidFill>
                  <a:srgbClr val="C00000"/>
                </a:solidFill>
              </a:rPr>
              <a:t>мотивации к ведению </a:t>
            </a:r>
            <a:r>
              <a:rPr lang="ru-RU" sz="1200" b="1" dirty="0" smtClean="0">
                <a:solidFill>
                  <a:srgbClr val="C00000"/>
                </a:solidFill>
              </a:rPr>
              <a:t>женщина-ми здорового </a:t>
            </a:r>
            <a:r>
              <a:rPr lang="ru-RU" sz="1200" b="1" dirty="0">
                <a:solidFill>
                  <a:srgbClr val="C00000"/>
                </a:solidFill>
              </a:rPr>
              <a:t>образа жизни </a:t>
            </a:r>
          </a:p>
        </p:txBody>
      </p:sp>
      <p:sp>
        <p:nvSpPr>
          <p:cNvPr id="41" name="Прямоугольник 40"/>
          <p:cNvSpPr/>
          <p:nvPr/>
        </p:nvSpPr>
        <p:spPr>
          <a:xfrm>
            <a:off x="755577" y="5085184"/>
            <a:ext cx="2304256" cy="1512168"/>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algn="just" fontAlgn="auto">
              <a:lnSpc>
                <a:spcPts val="1000"/>
              </a:lnSpc>
              <a:spcBef>
                <a:spcPts val="0"/>
              </a:spcBef>
              <a:spcAft>
                <a:spcPts val="0"/>
              </a:spcAft>
              <a:defRPr/>
            </a:pPr>
            <a:endParaRPr lang="ru-RU" sz="1200" b="1" dirty="0">
              <a:solidFill>
                <a:prstClr val="black"/>
              </a:solidFill>
            </a:endParaRPr>
          </a:p>
          <a:p>
            <a:pPr algn="just" fontAlgn="auto">
              <a:lnSpc>
                <a:spcPts val="1000"/>
              </a:lnSpc>
              <a:spcBef>
                <a:spcPts val="0"/>
              </a:spcBef>
              <a:spcAft>
                <a:spcPts val="0"/>
              </a:spcAft>
              <a:defRPr/>
            </a:pPr>
            <a:endParaRPr lang="ru-RU" sz="1200" b="1" dirty="0">
              <a:solidFill>
                <a:prstClr val="black"/>
              </a:solidFill>
            </a:endParaRPr>
          </a:p>
          <a:p>
            <a:pPr marL="171450" indent="-171450" algn="just" fontAlgn="auto">
              <a:lnSpc>
                <a:spcPts val="1000"/>
              </a:lnSpc>
              <a:spcBef>
                <a:spcPts val="0"/>
              </a:spcBef>
              <a:spcAft>
                <a:spcPts val="0"/>
              </a:spcAft>
              <a:buFont typeface="Wingdings" panose="05000000000000000000" pitchFamily="2" charset="2"/>
              <a:buChar char="q"/>
              <a:defRPr/>
            </a:pPr>
            <a:endParaRPr lang="ru-RU" sz="1200" b="1" dirty="0">
              <a:solidFill>
                <a:prstClr val="black"/>
              </a:solidFill>
            </a:endParaRPr>
          </a:p>
          <a:p>
            <a:pPr marL="180975" indent="-180975" fontAlgn="auto">
              <a:lnSpc>
                <a:spcPts val="1000"/>
              </a:lnSpc>
              <a:spcBef>
                <a:spcPts val="0"/>
              </a:spcBef>
              <a:spcAft>
                <a:spcPts val="0"/>
              </a:spcAft>
              <a:buFont typeface="Wingdings" panose="05000000000000000000" pitchFamily="2" charset="2"/>
              <a:buChar char="q"/>
              <a:defRPr/>
            </a:pPr>
            <a:r>
              <a:rPr lang="ru-RU" sz="1200" b="1" dirty="0" smtClean="0">
                <a:solidFill>
                  <a:prstClr val="black"/>
                </a:solidFill>
              </a:rPr>
              <a:t>Развитие</a:t>
            </a:r>
            <a:br>
              <a:rPr lang="ru-RU" sz="1200" b="1" dirty="0" smtClean="0">
                <a:solidFill>
                  <a:prstClr val="black"/>
                </a:solidFill>
              </a:rPr>
            </a:br>
            <a:r>
              <a:rPr lang="ru-RU" sz="1200" b="1" dirty="0" smtClean="0">
                <a:solidFill>
                  <a:srgbClr val="C00000"/>
                </a:solidFill>
              </a:rPr>
              <a:t>системы </a:t>
            </a:r>
            <a:r>
              <a:rPr lang="ru-RU" sz="1200" b="1" dirty="0">
                <a:solidFill>
                  <a:srgbClr val="C00000"/>
                </a:solidFill>
              </a:rPr>
              <a:t>охраны репродуктивного </a:t>
            </a:r>
            <a:r>
              <a:rPr lang="ru-RU" sz="1200" b="1" dirty="0" smtClean="0">
                <a:solidFill>
                  <a:srgbClr val="C00000"/>
                </a:solidFill>
              </a:rPr>
              <a:t>здоровья</a:t>
            </a:r>
          </a:p>
          <a:p>
            <a:pPr marL="180975" indent="-180975" fontAlgn="auto">
              <a:lnSpc>
                <a:spcPts val="1000"/>
              </a:lnSpc>
              <a:spcBef>
                <a:spcPts val="0"/>
              </a:spcBef>
              <a:spcAft>
                <a:spcPts val="0"/>
              </a:spcAft>
              <a:buFont typeface="Wingdings" panose="05000000000000000000" pitchFamily="2" charset="2"/>
              <a:buChar char="q"/>
              <a:defRPr/>
            </a:pPr>
            <a:r>
              <a:rPr lang="ru-RU" sz="1200" b="1" dirty="0" smtClean="0">
                <a:solidFill>
                  <a:prstClr val="black"/>
                </a:solidFill>
              </a:rPr>
              <a:t>Содействие </a:t>
            </a:r>
            <a:r>
              <a:rPr lang="ru-RU" sz="1200" b="1" dirty="0">
                <a:solidFill>
                  <a:srgbClr val="C00000"/>
                </a:solidFill>
              </a:rPr>
              <a:t>снижению числа преждевременного прерывания беременности</a:t>
            </a:r>
          </a:p>
          <a:p>
            <a:pPr algn="ctr" fontAlgn="auto">
              <a:lnSpc>
                <a:spcPts val="1000"/>
              </a:lnSpc>
              <a:spcBef>
                <a:spcPts val="0"/>
              </a:spcBef>
              <a:spcAft>
                <a:spcPts val="0"/>
              </a:spcAft>
              <a:defRPr/>
            </a:pPr>
            <a:endParaRPr lang="ru-RU" sz="1200" b="1" dirty="0">
              <a:solidFill>
                <a:prstClr val="black"/>
              </a:solidFill>
            </a:endParaRPr>
          </a:p>
        </p:txBody>
      </p:sp>
      <p:cxnSp>
        <p:nvCxnSpPr>
          <p:cNvPr id="49" name="Прямая со стрелкой 48"/>
          <p:cNvCxnSpPr>
            <a:stCxn id="0" idx="2"/>
            <a:endCxn id="0" idx="0"/>
          </p:cNvCxnSpPr>
          <p:nvPr/>
        </p:nvCxnSpPr>
        <p:spPr>
          <a:xfrm flipH="1">
            <a:off x="900113" y="3035300"/>
            <a:ext cx="755650" cy="3381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a:stCxn id="0" idx="2"/>
            <a:endCxn id="0" idx="0"/>
          </p:cNvCxnSpPr>
          <p:nvPr/>
        </p:nvCxnSpPr>
        <p:spPr>
          <a:xfrm>
            <a:off x="1655763" y="3035300"/>
            <a:ext cx="876300" cy="3381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Прямая со стрелкой 60"/>
          <p:cNvCxnSpPr>
            <a:endCxn id="0" idx="0"/>
          </p:cNvCxnSpPr>
          <p:nvPr/>
        </p:nvCxnSpPr>
        <p:spPr>
          <a:xfrm flipH="1">
            <a:off x="1655763" y="1095375"/>
            <a:ext cx="2949575"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Прямоугольник 64"/>
          <p:cNvSpPr/>
          <p:nvPr/>
        </p:nvSpPr>
        <p:spPr>
          <a:xfrm>
            <a:off x="3391997" y="3373960"/>
            <a:ext cx="1728192" cy="1584176"/>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algn="just" fontAlgn="auto">
              <a:lnSpc>
                <a:spcPts val="1000"/>
              </a:lnSpc>
              <a:spcBef>
                <a:spcPts val="0"/>
              </a:spcBef>
              <a:spcAft>
                <a:spcPts val="0"/>
              </a:spcAft>
              <a:defRPr/>
            </a:pPr>
            <a:endParaRPr lang="ru-RU" sz="1200" b="1" dirty="0">
              <a:solidFill>
                <a:prstClr val="black"/>
              </a:solidFill>
            </a:endParaRPr>
          </a:p>
          <a:p>
            <a:pPr marL="171450" indent="-171450" algn="just" fontAlgn="auto">
              <a:lnSpc>
                <a:spcPts val="1000"/>
              </a:lnSpc>
              <a:spcBef>
                <a:spcPts val="0"/>
              </a:spcBef>
              <a:spcAft>
                <a:spcPts val="0"/>
              </a:spcAft>
              <a:buFont typeface="Wingdings" panose="05000000000000000000" pitchFamily="2" charset="2"/>
              <a:buChar char="q"/>
              <a:defRPr/>
            </a:pPr>
            <a:r>
              <a:rPr lang="ru-RU" sz="1200" b="1" dirty="0">
                <a:solidFill>
                  <a:prstClr val="black"/>
                </a:solidFill>
              </a:rPr>
              <a:t>Повышение </a:t>
            </a:r>
            <a:r>
              <a:rPr lang="ru-RU" sz="1200" b="1" dirty="0">
                <a:solidFill>
                  <a:srgbClr val="C00000"/>
                </a:solidFill>
              </a:rPr>
              <a:t>социальной ответственности </a:t>
            </a:r>
            <a:r>
              <a:rPr lang="ru-RU" sz="1200" b="1" dirty="0" smtClean="0">
                <a:solidFill>
                  <a:srgbClr val="C00000"/>
                </a:solidFill>
              </a:rPr>
              <a:t>работодателей  в отношении </a:t>
            </a:r>
            <a:r>
              <a:rPr lang="ru-RU" sz="1200" b="1" dirty="0">
                <a:solidFill>
                  <a:srgbClr val="C00000"/>
                </a:solidFill>
              </a:rPr>
              <a:t>женщин, имеющих семейные обязанности</a:t>
            </a:r>
          </a:p>
        </p:txBody>
      </p:sp>
      <p:sp>
        <p:nvSpPr>
          <p:cNvPr id="66" name="Прямоугольник 65"/>
          <p:cNvSpPr/>
          <p:nvPr/>
        </p:nvSpPr>
        <p:spPr>
          <a:xfrm>
            <a:off x="5295564" y="3373960"/>
            <a:ext cx="1508684" cy="1584176"/>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fontAlgn="auto">
              <a:lnSpc>
                <a:spcPts val="1000"/>
              </a:lnSpc>
              <a:spcBef>
                <a:spcPts val="0"/>
              </a:spcBef>
              <a:spcAft>
                <a:spcPts val="0"/>
              </a:spcAft>
              <a:buFont typeface="Wingdings" pitchFamily="2" charset="2"/>
              <a:buChar char="q"/>
              <a:defRPr/>
            </a:pPr>
            <a:r>
              <a:rPr lang="ru-RU" sz="1200" b="1" dirty="0">
                <a:solidFill>
                  <a:prstClr val="black"/>
                </a:solidFill>
              </a:rPr>
              <a:t>Создание </a:t>
            </a:r>
            <a:r>
              <a:rPr lang="ru-RU" sz="1200" b="1" dirty="0">
                <a:solidFill>
                  <a:srgbClr val="C00000"/>
                </a:solidFill>
              </a:rPr>
              <a:t>условий </a:t>
            </a:r>
            <a:r>
              <a:rPr lang="ru-RU" sz="1200" b="1" dirty="0" smtClean="0">
                <a:solidFill>
                  <a:srgbClr val="C00000"/>
                </a:solidFill>
              </a:rPr>
              <a:t>для</a:t>
            </a:r>
            <a:br>
              <a:rPr lang="ru-RU" sz="1200" b="1" dirty="0" smtClean="0">
                <a:solidFill>
                  <a:srgbClr val="C00000"/>
                </a:solidFill>
              </a:rPr>
            </a:br>
            <a:r>
              <a:rPr lang="ru-RU" sz="1200" b="1" dirty="0" smtClean="0">
                <a:solidFill>
                  <a:srgbClr val="C00000"/>
                </a:solidFill>
              </a:rPr>
              <a:t>повышения</a:t>
            </a:r>
            <a:br>
              <a:rPr lang="ru-RU" sz="1200" b="1" dirty="0" smtClean="0">
                <a:solidFill>
                  <a:srgbClr val="C00000"/>
                </a:solidFill>
              </a:rPr>
            </a:br>
            <a:r>
              <a:rPr lang="ru-RU" sz="1200" b="1" dirty="0" err="1" smtClean="0">
                <a:solidFill>
                  <a:srgbClr val="C00000"/>
                </a:solidFill>
              </a:rPr>
              <a:t>конкуренто</a:t>
            </a:r>
            <a:r>
              <a:rPr lang="ru-RU" sz="1200" b="1" dirty="0" smtClean="0">
                <a:solidFill>
                  <a:srgbClr val="C00000"/>
                </a:solidFill>
              </a:rPr>
              <a:t>-способности </a:t>
            </a:r>
            <a:r>
              <a:rPr lang="ru-RU" sz="1200" b="1" dirty="0">
                <a:solidFill>
                  <a:srgbClr val="C00000"/>
                </a:solidFill>
              </a:rPr>
              <a:t>женщин на рынке труда</a:t>
            </a:r>
          </a:p>
        </p:txBody>
      </p:sp>
      <p:sp>
        <p:nvSpPr>
          <p:cNvPr id="67" name="Прямоугольник 66"/>
          <p:cNvSpPr/>
          <p:nvPr/>
        </p:nvSpPr>
        <p:spPr>
          <a:xfrm>
            <a:off x="3347864" y="5080629"/>
            <a:ext cx="2232249" cy="1516723"/>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85725" algn="just" fontAlgn="auto">
              <a:lnSpc>
                <a:spcPts val="1000"/>
              </a:lnSpc>
              <a:spcBef>
                <a:spcPts val="0"/>
              </a:spcBef>
              <a:spcAft>
                <a:spcPts val="0"/>
              </a:spcAft>
              <a:defRPr/>
            </a:pPr>
            <a:endParaRPr lang="ru-RU" sz="1200" b="1" dirty="0">
              <a:solidFill>
                <a:prstClr val="black"/>
              </a:solidFill>
            </a:endParaRPr>
          </a:p>
          <a:p>
            <a:pPr marL="180975" indent="-180975" fontAlgn="auto">
              <a:lnSpc>
                <a:spcPts val="1000"/>
              </a:lnSpc>
              <a:spcBef>
                <a:spcPts val="0"/>
              </a:spcBef>
              <a:spcAft>
                <a:spcPts val="0"/>
              </a:spcAft>
              <a:buFont typeface="Wingdings" panose="05000000000000000000" pitchFamily="2" charset="2"/>
              <a:buChar char="q"/>
              <a:defRPr/>
            </a:pPr>
            <a:r>
              <a:rPr lang="ru-RU" sz="1200" b="1" dirty="0" smtClean="0">
                <a:solidFill>
                  <a:prstClr val="black"/>
                </a:solidFill>
              </a:rPr>
              <a:t>Создание</a:t>
            </a:r>
            <a:br>
              <a:rPr lang="ru-RU" sz="1200" b="1" dirty="0" smtClean="0">
                <a:solidFill>
                  <a:prstClr val="black"/>
                </a:solidFill>
              </a:rPr>
            </a:br>
            <a:r>
              <a:rPr lang="ru-RU" sz="1200" b="1" dirty="0" smtClean="0">
                <a:solidFill>
                  <a:srgbClr val="C00000"/>
                </a:solidFill>
              </a:rPr>
              <a:t>условий </a:t>
            </a:r>
            <a:r>
              <a:rPr lang="ru-RU" sz="1200" b="1" dirty="0">
                <a:solidFill>
                  <a:srgbClr val="C00000"/>
                </a:solidFill>
              </a:rPr>
              <a:t>для получения женщинами профессионального образования в наиболее передовых областях экономики</a:t>
            </a:r>
          </a:p>
        </p:txBody>
      </p:sp>
      <p:cxnSp>
        <p:nvCxnSpPr>
          <p:cNvPr id="74" name="Прямая со стрелкой 73"/>
          <p:cNvCxnSpPr>
            <a:stCxn id="0" idx="2"/>
            <a:endCxn id="0" idx="0"/>
          </p:cNvCxnSpPr>
          <p:nvPr/>
        </p:nvCxnSpPr>
        <p:spPr>
          <a:xfrm flipH="1">
            <a:off x="4211638" y="3051175"/>
            <a:ext cx="395287" cy="322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Прямая со стрелкой 75"/>
          <p:cNvCxnSpPr>
            <a:stCxn id="0" idx="2"/>
            <a:endCxn id="0" idx="0"/>
          </p:cNvCxnSpPr>
          <p:nvPr/>
        </p:nvCxnSpPr>
        <p:spPr>
          <a:xfrm>
            <a:off x="4606925" y="3051175"/>
            <a:ext cx="1443038" cy="322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5760355" y="5080000"/>
            <a:ext cx="2376265" cy="1516723"/>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fontAlgn="auto">
              <a:lnSpc>
                <a:spcPts val="1100"/>
              </a:lnSpc>
              <a:spcBef>
                <a:spcPts val="0"/>
              </a:spcBef>
              <a:spcAft>
                <a:spcPts val="0"/>
              </a:spcAft>
              <a:buFont typeface="Wingdings" pitchFamily="2" charset="2"/>
              <a:buChar char="q"/>
              <a:defRPr/>
            </a:pPr>
            <a:r>
              <a:rPr lang="ru-RU" sz="1200" b="1" dirty="0" smtClean="0"/>
              <a:t>Снижение</a:t>
            </a:r>
            <a:br>
              <a:rPr lang="ru-RU" sz="1200" b="1" dirty="0" smtClean="0"/>
            </a:br>
            <a:r>
              <a:rPr lang="ru-RU" sz="1200" b="1" dirty="0" smtClean="0">
                <a:solidFill>
                  <a:srgbClr val="C00000"/>
                </a:solidFill>
              </a:rPr>
              <a:t>диспропорций </a:t>
            </a:r>
            <a:r>
              <a:rPr lang="ru-RU" sz="1200" b="1" dirty="0">
                <a:solidFill>
                  <a:srgbClr val="C00000"/>
                </a:solidFill>
              </a:rPr>
              <a:t>по признаку пола в руководящем составе государственных органов и органов местного самоуправления</a:t>
            </a:r>
          </a:p>
        </p:txBody>
      </p:sp>
      <p:cxnSp>
        <p:nvCxnSpPr>
          <p:cNvPr id="5" name="Прямая со стрелкой 4"/>
          <p:cNvCxnSpPr>
            <a:endCxn id="0" idx="0"/>
          </p:cNvCxnSpPr>
          <p:nvPr/>
        </p:nvCxnSpPr>
        <p:spPr>
          <a:xfrm>
            <a:off x="4605338" y="1095375"/>
            <a:ext cx="3098800" cy="5159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Прямоугольник 24"/>
          <p:cNvSpPr/>
          <p:nvPr/>
        </p:nvSpPr>
        <p:spPr>
          <a:xfrm>
            <a:off x="7092280" y="3356992"/>
            <a:ext cx="1633898" cy="1584176"/>
          </a:xfrm>
          <a:prstGeom prst="rect">
            <a:avLst/>
          </a:prstGeom>
          <a:solidFill>
            <a:srgbClr val="C6F2EB"/>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marL="171450" indent="-171450" fontAlgn="auto">
              <a:lnSpc>
                <a:spcPts val="1000"/>
              </a:lnSpc>
              <a:spcBef>
                <a:spcPts val="0"/>
              </a:spcBef>
              <a:spcAft>
                <a:spcPts val="0"/>
              </a:spcAft>
              <a:buFont typeface="Wingdings" pitchFamily="2" charset="2"/>
              <a:buChar char="q"/>
              <a:defRPr/>
            </a:pPr>
            <a:r>
              <a:rPr lang="ru-RU" sz="1200" b="1" dirty="0" smtClean="0">
                <a:solidFill>
                  <a:schemeClr val="tx1"/>
                </a:solidFill>
              </a:rPr>
              <a:t>Повышение</a:t>
            </a:r>
            <a:br>
              <a:rPr lang="ru-RU" sz="1200" b="1" dirty="0" smtClean="0">
                <a:solidFill>
                  <a:schemeClr val="tx1"/>
                </a:solidFill>
              </a:rPr>
            </a:br>
            <a:r>
              <a:rPr lang="ru-RU" sz="1200" b="1" dirty="0" smtClean="0">
                <a:solidFill>
                  <a:srgbClr val="C00000"/>
                </a:solidFill>
              </a:rPr>
              <a:t>роли </a:t>
            </a:r>
            <a:r>
              <a:rPr lang="ru-RU" sz="1200" b="1" dirty="0">
                <a:solidFill>
                  <a:srgbClr val="C00000"/>
                </a:solidFill>
              </a:rPr>
              <a:t>женских общественных организаций </a:t>
            </a:r>
            <a:r>
              <a:rPr lang="ru-RU" sz="1200" b="1" dirty="0" smtClean="0">
                <a:solidFill>
                  <a:srgbClr val="C00000"/>
                </a:solidFill>
              </a:rPr>
              <a:t>      и объединений  </a:t>
            </a:r>
            <a:r>
              <a:rPr lang="ru-RU" sz="1200" b="1" dirty="0">
                <a:solidFill>
                  <a:srgbClr val="C00000"/>
                </a:solidFill>
              </a:rPr>
              <a:t>в общественно-политической жизни</a:t>
            </a:r>
          </a:p>
        </p:txBody>
      </p:sp>
      <p:cxnSp>
        <p:nvCxnSpPr>
          <p:cNvPr id="23" name="Соединительная линия уступом 22"/>
          <p:cNvCxnSpPr>
            <a:stCxn id="0" idx="2"/>
          </p:cNvCxnSpPr>
          <p:nvPr/>
        </p:nvCxnSpPr>
        <p:spPr>
          <a:xfrm rot="16200000" flipH="1">
            <a:off x="687388" y="4003675"/>
            <a:ext cx="2044700" cy="107950"/>
          </a:xfrm>
          <a:prstGeom prst="bentConnector3">
            <a:avLst>
              <a:gd name="adj1" fmla="val 1236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Соединительная линия уступом 29"/>
          <p:cNvCxnSpPr>
            <a:stCxn id="0" idx="2"/>
          </p:cNvCxnSpPr>
          <p:nvPr/>
        </p:nvCxnSpPr>
        <p:spPr>
          <a:xfrm rot="16200000" flipH="1">
            <a:off x="3894138" y="3763962"/>
            <a:ext cx="2038350" cy="612775"/>
          </a:xfrm>
          <a:prstGeom prst="bentConnector3">
            <a:avLst>
              <a:gd name="adj1" fmla="val 1026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Соединительная линия уступом 43"/>
          <p:cNvCxnSpPr>
            <a:stCxn id="0" idx="2"/>
          </p:cNvCxnSpPr>
          <p:nvPr/>
        </p:nvCxnSpPr>
        <p:spPr>
          <a:xfrm rot="5400000">
            <a:off x="6304757" y="3680619"/>
            <a:ext cx="2043112" cy="755650"/>
          </a:xfrm>
          <a:prstGeom prst="bentConnector3">
            <a:avLst>
              <a:gd name="adj1" fmla="val 996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a:stCxn id="0" idx="2"/>
            <a:endCxn id="0" idx="0"/>
          </p:cNvCxnSpPr>
          <p:nvPr/>
        </p:nvCxnSpPr>
        <p:spPr>
          <a:xfrm>
            <a:off x="7704138" y="3036888"/>
            <a:ext cx="180975" cy="3206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Заголовок 1"/>
          <p:cNvSpPr txBox="1">
            <a:spLocks/>
          </p:cNvSpPr>
          <p:nvPr/>
        </p:nvSpPr>
        <p:spPr>
          <a:xfrm>
            <a:off x="434914" y="476672"/>
            <a:ext cx="8291264" cy="576064"/>
          </a:xfrm>
          <a:prstGeom prst="rect">
            <a:avLst/>
          </a:prstGeom>
          <a:solidFill>
            <a:schemeClr val="accent1">
              <a:lumMod val="20000"/>
              <a:lumOff val="80000"/>
            </a:schemeClr>
          </a:solidFill>
          <a:scene3d>
            <a:camera prst="orthographicFront"/>
            <a:lightRig rig="threePt" dir="t"/>
          </a:scene3d>
          <a:sp3d>
            <a:bevelT/>
          </a:sp3d>
        </p:spPr>
        <p:txBody>
          <a:bodyPr anchor="b">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dirty="0" smtClean="0">
                <a:solidFill>
                  <a:schemeClr val="accent3">
                    <a:lumMod val="50000"/>
                  </a:schemeClr>
                </a:solidFill>
                <a:effectLst>
                  <a:innerShdw blurRad="63500" dist="50800" dir="13500000">
                    <a:prstClr val="black">
                      <a:alpha val="50000"/>
                    </a:prstClr>
                  </a:innerShdw>
                </a:effectLst>
              </a:rPr>
              <a:t>Женщины</a:t>
            </a:r>
            <a:endParaRPr lang="ru-RU" dirty="0">
              <a:solidFill>
                <a:schemeClr val="accent3">
                  <a:lumMod val="50000"/>
                </a:schemeClr>
              </a:solidFill>
              <a:effectLst>
                <a:innerShdw blurRad="63500" dist="50800" dir="13500000">
                  <a:prstClr val="black">
                    <a:alpha val="50000"/>
                  </a:prstClr>
                </a:innerShdw>
              </a:effectLst>
            </a:endParaRPr>
          </a:p>
        </p:txBody>
      </p:sp>
      <p:sp>
        <p:nvSpPr>
          <p:cNvPr id="47150"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5E9C9BF-FBB3-4662-80EE-D329C198C058}" type="slidenum">
              <a:rPr lang="ru-RU">
                <a:solidFill>
                  <a:srgbClr val="898989"/>
                </a:solidFill>
              </a:rPr>
              <a:pPr fontAlgn="base">
                <a:spcBef>
                  <a:spcPct val="0"/>
                </a:spcBef>
                <a:spcAft>
                  <a:spcPct val="0"/>
                </a:spcAft>
              </a:pPr>
              <a:t>29</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40D99D7-9EFA-4941-A752-237501A1383E}" type="slidenum">
              <a:rPr lang="ru-RU">
                <a:solidFill>
                  <a:srgbClr val="898989"/>
                </a:solidFill>
              </a:rPr>
              <a:pPr fontAlgn="base">
                <a:spcBef>
                  <a:spcPct val="0"/>
                </a:spcBef>
                <a:spcAft>
                  <a:spcPct val="0"/>
                </a:spcAft>
              </a:pPr>
              <a:t>3</a:t>
            </a:fld>
            <a:endParaRPr lang="ru-RU" dirty="0">
              <a:solidFill>
                <a:srgbClr val="898989"/>
              </a:solidFill>
            </a:endParaRPr>
          </a:p>
        </p:txBody>
      </p:sp>
      <p:sp>
        <p:nvSpPr>
          <p:cNvPr id="3" name="Прямоугольник 2"/>
          <p:cNvSpPr/>
          <p:nvPr/>
        </p:nvSpPr>
        <p:spPr>
          <a:xfrm>
            <a:off x="5435600" y="188914"/>
            <a:ext cx="3600450" cy="359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400" dirty="0" smtClean="0">
                <a:solidFill>
                  <a:srgbClr val="0D0D0D"/>
                </a:solidFill>
                <a:latin typeface="Times New Roman" pitchFamily="18" charset="0"/>
                <a:cs typeface="Times New Roman" pitchFamily="18" charset="0"/>
              </a:rPr>
              <a:t>Отчет </a:t>
            </a:r>
            <a:r>
              <a:rPr lang="ru-RU" sz="1400" dirty="0">
                <a:solidFill>
                  <a:srgbClr val="0D0D0D"/>
                </a:solidFill>
                <a:latin typeface="Times New Roman" pitchFamily="18" charset="0"/>
                <a:cs typeface="Times New Roman" pitchFamily="18" charset="0"/>
              </a:rPr>
              <a:t>по состоянию </a:t>
            </a:r>
            <a:r>
              <a:rPr lang="ru-RU" sz="1400" dirty="0" smtClean="0">
                <a:solidFill>
                  <a:srgbClr val="0D0D0D"/>
                </a:solidFill>
                <a:latin typeface="Times New Roman" pitchFamily="18" charset="0"/>
                <a:cs typeface="Times New Roman" pitchFamily="18" charset="0"/>
              </a:rPr>
              <a:t>на </a:t>
            </a:r>
            <a:r>
              <a:rPr lang="ru-RU" sz="1400" dirty="0">
                <a:solidFill>
                  <a:srgbClr val="0D0D0D"/>
                </a:solidFill>
                <a:latin typeface="Times New Roman" pitchFamily="18" charset="0"/>
                <a:cs typeface="Times New Roman" pitchFamily="18" charset="0"/>
              </a:rPr>
              <a:t>2</a:t>
            </a:r>
            <a:r>
              <a:rPr lang="en-US" sz="1400" dirty="0" smtClean="0">
                <a:solidFill>
                  <a:srgbClr val="0D0D0D"/>
                </a:solidFill>
                <a:latin typeface="Times New Roman" pitchFamily="18" charset="0"/>
                <a:cs typeface="Times New Roman" pitchFamily="18" charset="0"/>
              </a:rPr>
              <a:t>9</a:t>
            </a:r>
            <a:r>
              <a:rPr lang="ru-RU" sz="1400" dirty="0" smtClean="0">
                <a:solidFill>
                  <a:srgbClr val="0D0D0D"/>
                </a:solidFill>
                <a:latin typeface="Times New Roman" pitchFamily="18" charset="0"/>
                <a:cs typeface="Times New Roman" pitchFamily="18" charset="0"/>
              </a:rPr>
              <a:t> июня 2017 </a:t>
            </a:r>
            <a:r>
              <a:rPr lang="ru-RU" sz="1400" dirty="0" smtClean="0">
                <a:solidFill>
                  <a:schemeClr val="tx1"/>
                </a:solidFill>
                <a:latin typeface="Times New Roman" pitchFamily="18" charset="0"/>
                <a:cs typeface="Times New Roman" pitchFamily="18" charset="0"/>
              </a:rPr>
              <a:t>года</a:t>
            </a:r>
            <a:endParaRPr lang="ru-RU" dirty="0">
              <a:solidFill>
                <a:srgbClr val="FFFFFF"/>
              </a:solidFill>
            </a:endParaRPr>
          </a:p>
        </p:txBody>
      </p:sp>
      <p:pic>
        <p:nvPicPr>
          <p:cNvPr id="17411" name="Picture 4" descr="http://www.komitet2-6.km.duma.gov.ru/upload/site8/folder_page/000/015/805/052048052056054055053.jpg"/>
          <p:cNvPicPr>
            <a:picLocks noChangeAspect="1" noChangeArrowheads="1"/>
          </p:cNvPicPr>
          <p:nvPr/>
        </p:nvPicPr>
        <p:blipFill>
          <a:blip r:embed="rId2"/>
          <a:srcRect/>
          <a:stretch>
            <a:fillRect/>
          </a:stretch>
        </p:blipFill>
        <p:spPr bwMode="auto">
          <a:xfrm>
            <a:off x="1047750" y="981075"/>
            <a:ext cx="6692900" cy="4319588"/>
          </a:xfrm>
          <a:prstGeom prst="rect">
            <a:avLst/>
          </a:prstGeom>
          <a:noFill/>
          <a:ln w="9525">
            <a:noFill/>
            <a:miter lim="800000"/>
            <a:headEnd/>
            <a:tailEnd/>
          </a:ln>
        </p:spPr>
      </p:pic>
      <p:pic>
        <p:nvPicPr>
          <p:cNvPr id="17412" name="Picture 2"/>
          <p:cNvPicPr>
            <a:picLocks noChangeAspect="1" noChangeArrowheads="1"/>
          </p:cNvPicPr>
          <p:nvPr/>
        </p:nvPicPr>
        <p:blipFill>
          <a:blip r:embed="rId3"/>
          <a:srcRect/>
          <a:stretch>
            <a:fillRect/>
          </a:stretch>
        </p:blipFill>
        <p:spPr bwMode="auto">
          <a:xfrm>
            <a:off x="3386138" y="5732463"/>
            <a:ext cx="2371725" cy="81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79512" y="116632"/>
            <a:ext cx="8546666"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ЖЕНЩИНЫ</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276278968"/>
              </p:ext>
            </p:extLst>
          </p:nvPr>
        </p:nvGraphicFramePr>
        <p:xfrm>
          <a:off x="179512" y="548681"/>
          <a:ext cx="8546666" cy="1234440"/>
        </p:xfrm>
        <a:graphic>
          <a:graphicData uri="http://schemas.openxmlformats.org/drawingml/2006/table">
            <a:tbl>
              <a:tblPr firstRow="1" bandRow="1">
                <a:tableStyleId>{5C22544A-7EE6-4342-B048-85BDC9FD1C3A}</a:tableStyleId>
              </a:tblPr>
              <a:tblGrid>
                <a:gridCol w="421729"/>
                <a:gridCol w="8124937"/>
              </a:tblGrid>
              <a:tr h="0">
                <a:tc>
                  <a:txBody>
                    <a:bodyPr/>
                    <a:lstStyle/>
                    <a:p>
                      <a:endParaRPr lang="ru-RU" dirty="0"/>
                    </a:p>
                  </a:txBody>
                  <a:tcPr/>
                </a:tc>
                <a:tc>
                  <a:txBody>
                    <a:bodyPr/>
                    <a:lstStyle/>
                    <a:p>
                      <a:pPr algn="ctr"/>
                      <a:r>
                        <a:rPr kumimoji="0" lang="ru-RU" sz="18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По этой теме 1 законопроект  в «портфеле» Комитета</a:t>
                      </a:r>
                    </a:p>
                    <a:p>
                      <a:pPr algn="ctr"/>
                      <a:r>
                        <a:rPr kumimoji="0" lang="ru-RU" sz="18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в Государственной Думе седьмого созыва</a:t>
                      </a:r>
                      <a:endParaRPr lang="ru-RU" dirty="0"/>
                    </a:p>
                  </a:txBody>
                  <a:tcPr/>
                </a:tc>
              </a:tr>
              <a:tr h="155593">
                <a:tc>
                  <a:txBody>
                    <a:bodyPr/>
                    <a:lstStyle/>
                    <a:p>
                      <a:pPr algn="ctr"/>
                      <a:r>
                        <a:rPr lang="ru-RU" sz="1100" dirty="0" smtClean="0"/>
                        <a:t>1</a:t>
                      </a:r>
                      <a:endParaRPr lang="ru-RU" sz="1100" dirty="0"/>
                    </a:p>
                  </a:txBody>
                  <a:tcPr/>
                </a:tc>
                <a:tc>
                  <a:txBody>
                    <a:bodyPr/>
                    <a:lstStyle/>
                    <a:p>
                      <a:r>
                        <a:rPr lang="ru-RU" sz="1100" dirty="0" smtClean="0"/>
                        <a:t>№</a:t>
                      </a:r>
                      <a:r>
                        <a:rPr lang="ru-RU" sz="1100" baseline="0" dirty="0" smtClean="0"/>
                        <a:t> </a:t>
                      </a:r>
                      <a:r>
                        <a:rPr lang="ru-RU" sz="1100" dirty="0" smtClean="0"/>
                        <a:t>284965-3 «О государственных гарантиях равных прав и свобод мужчин и женщин и равных возможностей для их реализации»</a:t>
                      </a:r>
                    </a:p>
                    <a:p>
                      <a:endParaRPr lang="ru-RU" sz="1100" dirty="0"/>
                    </a:p>
                  </a:txBody>
                  <a:tcPr/>
                </a:tc>
              </a:tr>
            </a:tbl>
          </a:graphicData>
        </a:graphic>
      </p:graphicFrame>
      <p:sp>
        <p:nvSpPr>
          <p:cNvPr id="48131"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A00A330-6289-4793-999C-6290AE20CDCB}" type="slidenum">
              <a:rPr lang="ru-RU">
                <a:solidFill>
                  <a:srgbClr val="898989"/>
                </a:solidFill>
              </a:rPr>
              <a:pPr fontAlgn="base">
                <a:spcBef>
                  <a:spcPct val="0"/>
                </a:spcBef>
                <a:spcAft>
                  <a:spcPct val="0"/>
                </a:spcAft>
              </a:pPr>
              <a:t>30</a:t>
            </a:fld>
            <a:endParaRPr lang="ru-RU" dirty="0">
              <a:solidFill>
                <a:srgbClr val="898989"/>
              </a:solidFill>
            </a:endParaRPr>
          </a:p>
        </p:txBody>
      </p:sp>
      <p:sp>
        <p:nvSpPr>
          <p:cNvPr id="4" name="Прямоугольник 3"/>
          <p:cNvSpPr/>
          <p:nvPr/>
        </p:nvSpPr>
        <p:spPr>
          <a:xfrm>
            <a:off x="194954" y="1700808"/>
            <a:ext cx="8532812" cy="2952353"/>
          </a:xfrm>
          <a:prstGeom prst="rect">
            <a:avLst/>
          </a:prstGeom>
          <a:solidFill>
            <a:srgbClr val="F6EED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indent="180975" algn="just" fontAlgn="auto">
              <a:spcBef>
                <a:spcPts val="0"/>
              </a:spcBef>
              <a:spcAft>
                <a:spcPts val="0"/>
              </a:spcAft>
              <a:defRPr/>
            </a:pPr>
            <a:r>
              <a:rPr lang="ru-RU" sz="1400" dirty="0">
                <a:solidFill>
                  <a:srgbClr val="002060"/>
                </a:solidFill>
                <a:latin typeface="Times New Roman" panose="02020603050405020304" pitchFamily="18" charset="0"/>
                <a:cs typeface="Times New Roman" panose="02020603050405020304" pitchFamily="18" charset="0"/>
              </a:rPr>
              <a:t>8 марта 2017 года </a:t>
            </a:r>
            <a:r>
              <a:rPr lang="ru-RU" sz="1400" dirty="0" smtClean="0">
                <a:solidFill>
                  <a:srgbClr val="002060"/>
                </a:solidFill>
                <a:latin typeface="Times New Roman" panose="02020603050405020304" pitchFamily="18" charset="0"/>
                <a:cs typeface="Times New Roman" panose="02020603050405020304" pitchFamily="18" charset="0"/>
              </a:rPr>
              <a:t>распоряжением </a:t>
            </a:r>
            <a:r>
              <a:rPr lang="ru-RU" sz="1400" dirty="0">
                <a:solidFill>
                  <a:srgbClr val="002060"/>
                </a:solidFill>
                <a:latin typeface="Times New Roman" panose="02020603050405020304" pitchFamily="18" charset="0"/>
                <a:cs typeface="Times New Roman" panose="02020603050405020304" pitchFamily="18" charset="0"/>
              </a:rPr>
              <a:t>Правительства Российской Федерации утверждена Национальная стратегия действий в интересах женщин на </a:t>
            </a:r>
            <a:r>
              <a:rPr lang="ru-RU" sz="1400" dirty="0" smtClean="0">
                <a:solidFill>
                  <a:srgbClr val="002060"/>
                </a:solidFill>
                <a:latin typeface="Times New Roman" panose="02020603050405020304" pitchFamily="18" charset="0"/>
                <a:cs typeface="Times New Roman" panose="02020603050405020304" pitchFamily="18" charset="0"/>
              </a:rPr>
              <a:t>2017</a:t>
            </a:r>
            <a:r>
              <a:rPr lang="ru-RU" sz="1400" b="1" dirty="0">
                <a:solidFill>
                  <a:srgbClr val="002060"/>
                </a:solidFill>
                <a:latin typeface="Times New Roman" panose="02020603050405020304" pitchFamily="18" charset="0"/>
                <a:cs typeface="Times New Roman" panose="02020603050405020304" pitchFamily="18" charset="0"/>
              </a:rPr>
              <a:t>–</a:t>
            </a:r>
            <a:r>
              <a:rPr lang="ru-RU" sz="1400" dirty="0" smtClean="0">
                <a:solidFill>
                  <a:srgbClr val="002060"/>
                </a:solidFill>
                <a:latin typeface="Times New Roman" panose="02020603050405020304" pitchFamily="18" charset="0"/>
                <a:cs typeface="Times New Roman" panose="02020603050405020304" pitchFamily="18" charset="0"/>
              </a:rPr>
              <a:t>2022 </a:t>
            </a:r>
            <a:r>
              <a:rPr lang="ru-RU" sz="1400" dirty="0">
                <a:solidFill>
                  <a:srgbClr val="002060"/>
                </a:solidFill>
                <a:latin typeface="Times New Roman" panose="02020603050405020304" pitchFamily="18" charset="0"/>
                <a:cs typeface="Times New Roman" panose="02020603050405020304" pitchFamily="18" charset="0"/>
              </a:rPr>
              <a:t>годы, в которой определены основные направления государственной политики в отношении женщин. Документ нацелен на реализацию принципа равных прав и свобод мужчины и женщины и создание равных возможностей для их реализации женщинами в соответствии с положениями Конституции Российской Федерации, общепризнанными принципами и нормами международного права, международными договорами Российской Федерации.</a:t>
            </a:r>
          </a:p>
          <a:p>
            <a:pPr indent="180975" algn="just" fontAlgn="auto">
              <a:spcBef>
                <a:spcPts val="0"/>
              </a:spcBef>
              <a:spcAft>
                <a:spcPts val="0"/>
              </a:spcAft>
              <a:defRPr/>
            </a:pPr>
            <a:r>
              <a:rPr lang="ru-RU" sz="1400" dirty="0">
                <a:solidFill>
                  <a:srgbClr val="002060"/>
                </a:solidFill>
                <a:latin typeface="Times New Roman" panose="02020603050405020304" pitchFamily="18" charset="0"/>
                <a:cs typeface="Times New Roman" panose="02020603050405020304" pitchFamily="18" charset="0"/>
              </a:rPr>
              <a:t>Стратегия основывается на том, что права женщин являются неотъемлемой частью общих прав человека. Создание условий для полного и равноправного участия женщин в политической, экономической, социальной и культурной сферах жизни общества является приоритетным направлением государственной политики Российской Федерации.</a:t>
            </a:r>
          </a:p>
          <a:p>
            <a:pPr indent="180975" algn="just" fontAlgn="auto">
              <a:spcBef>
                <a:spcPts val="0"/>
              </a:spcBef>
              <a:spcAft>
                <a:spcPts val="0"/>
              </a:spcAft>
              <a:defRPr/>
            </a:pPr>
            <a:r>
              <a:rPr lang="ru-RU" sz="1400" dirty="0">
                <a:solidFill>
                  <a:srgbClr val="002060"/>
                </a:solidFill>
                <a:latin typeface="Times New Roman" panose="02020603050405020304" pitchFamily="18" charset="0"/>
                <a:cs typeface="Times New Roman" panose="02020603050405020304" pitchFamily="18" charset="0"/>
              </a:rPr>
              <a:t>Депутаты – члены Комитета принимали непосредственное участие в подготовке предложений к проекту указанной Стратегии.</a:t>
            </a:r>
          </a:p>
        </p:txBody>
      </p:sp>
      <p:pic>
        <p:nvPicPr>
          <p:cNvPr id="48133" name="Рисунок 5" descr="http://www.ban.net.ua/wp-content/uploads/2017/04/ac0484fe387fd866302a0ce442e25518.jpeg"/>
          <p:cNvPicPr>
            <a:picLocks noChangeAspect="1" noChangeArrowheads="1"/>
          </p:cNvPicPr>
          <p:nvPr/>
        </p:nvPicPr>
        <p:blipFill>
          <a:blip r:embed="rId2"/>
          <a:srcRect/>
          <a:stretch>
            <a:fillRect/>
          </a:stretch>
        </p:blipFill>
        <p:spPr bwMode="auto">
          <a:xfrm>
            <a:off x="468313" y="4508500"/>
            <a:ext cx="3743325" cy="2197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p14="http://schemas.microsoft.com/office/powerpoint/2010/main" val="446876471"/>
              </p:ext>
            </p:extLst>
          </p:nvPr>
        </p:nvGraphicFramePr>
        <p:xfrm>
          <a:off x="107504" y="31196"/>
          <a:ext cx="8640960" cy="67821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9154"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2A12D23-F330-4871-AFF7-D17DF9287160}" type="slidenum">
              <a:rPr lang="ru-RU">
                <a:solidFill>
                  <a:srgbClr val="898989"/>
                </a:solidFill>
              </a:rPr>
              <a:pPr fontAlgn="base">
                <a:spcBef>
                  <a:spcPct val="0"/>
                </a:spcBef>
                <a:spcAft>
                  <a:spcPct val="0"/>
                </a:spcAft>
              </a:pPr>
              <a:t>31</a:t>
            </a:fld>
            <a:endParaRPr lang="ru-RU" dirty="0">
              <a:solidFill>
                <a:srgbClr val="898989"/>
              </a:solidFill>
            </a:endParaRPr>
          </a:p>
        </p:txBody>
      </p:sp>
      <p:pic>
        <p:nvPicPr>
          <p:cNvPr id="49155" name="Picture 2"/>
          <p:cNvPicPr>
            <a:picLocks noChangeAspect="1" noChangeArrowheads="1"/>
          </p:cNvPicPr>
          <p:nvPr/>
        </p:nvPicPr>
        <p:blipFill>
          <a:blip r:embed="rId8"/>
          <a:srcRect/>
          <a:stretch>
            <a:fillRect/>
          </a:stretch>
        </p:blipFill>
        <p:spPr bwMode="auto">
          <a:xfrm>
            <a:off x="4067175" y="4987925"/>
            <a:ext cx="3960813" cy="187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539552" y="116632"/>
            <a:ext cx="7632848"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ДЕТИ</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948074934"/>
              </p:ext>
            </p:extLst>
          </p:nvPr>
        </p:nvGraphicFramePr>
        <p:xfrm>
          <a:off x="539552" y="548680"/>
          <a:ext cx="7632848" cy="5506811"/>
        </p:xfrm>
        <a:graphic>
          <a:graphicData uri="http://schemas.openxmlformats.org/drawingml/2006/table">
            <a:tbl>
              <a:tblPr firstRow="1" bandRow="1">
                <a:tableStyleId>{5C22544A-7EE6-4342-B048-85BDC9FD1C3A}</a:tableStyleId>
              </a:tblPr>
              <a:tblGrid>
                <a:gridCol w="376638"/>
                <a:gridCol w="7256210"/>
              </a:tblGrid>
              <a:tr h="537671">
                <a:tc>
                  <a:txBody>
                    <a:bodyPr/>
                    <a:lstStyle/>
                    <a:p>
                      <a:pPr algn="ctr"/>
                      <a:endParaRPr lang="ru-RU"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По этой теме 31 законопроект  в «портфеле» Комитета</a:t>
                      </a:r>
                      <a:br>
                        <a:rPr kumimoji="0" lang="ru-RU" sz="18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br>
                      <a:r>
                        <a:rPr kumimoji="0" lang="ru-RU" sz="18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в Государственной Думе седьмого созыва</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srgbClr val="B32C16">
                              <a:lumMod val="50000"/>
                            </a:srgbClr>
                          </a:solidFill>
                          <a:effectLst>
                            <a:innerShdw blurRad="63500" dist="50800" dir="13500000">
                              <a:prstClr val="black">
                                <a:alpha val="50000"/>
                              </a:prstClr>
                            </a:innerShdw>
                          </a:effectLst>
                          <a:uLnTx/>
                          <a:uFillTx/>
                          <a:latin typeface="+mn-lt"/>
                        </a:rPr>
                        <a:t>(некоторые из них уже стали законами)</a:t>
                      </a:r>
                      <a:endParaRPr lang="ru-RU" dirty="0"/>
                    </a:p>
                  </a:txBody>
                  <a:tcPr/>
                </a:tc>
              </a:tr>
              <a:tr h="586426">
                <a:tc>
                  <a:txBody>
                    <a:bodyPr/>
                    <a:lstStyle/>
                    <a:p>
                      <a:pPr algn="ctr"/>
                      <a:r>
                        <a:rPr lang="ru-RU" sz="1100" dirty="0" smtClean="0"/>
                        <a:t>1</a:t>
                      </a:r>
                      <a:endParaRPr lang="ru-RU" sz="1100" dirty="0"/>
                    </a:p>
                  </a:txBody>
                  <a:tcPr/>
                </a:tc>
                <a:tc>
                  <a:txBody>
                    <a:bodyPr/>
                    <a:lstStyle/>
                    <a:p>
                      <a:pPr algn="just"/>
                      <a:r>
                        <a:rPr lang="ru-RU" sz="1100" dirty="0" smtClean="0"/>
                        <a:t>№</a:t>
                      </a:r>
                      <a:r>
                        <a:rPr lang="ru-RU" sz="1100" baseline="0" dirty="0" smtClean="0"/>
                        <a:t> </a:t>
                      </a:r>
                      <a:r>
                        <a:rPr lang="ru-RU" sz="1100" dirty="0" smtClean="0"/>
                        <a:t>3138-6 «Об общественном контроле за обеспечением прав детей-сирот и детей, оставшихся без попечения родителей»</a:t>
                      </a:r>
                    </a:p>
                    <a:p>
                      <a:pPr algn="just"/>
                      <a:endParaRPr lang="ru-RU" sz="1100" dirty="0"/>
                    </a:p>
                  </a:txBody>
                  <a:tcPr/>
                </a:tc>
              </a:tr>
              <a:tr h="452145">
                <a:tc>
                  <a:txBody>
                    <a:bodyPr/>
                    <a:lstStyle/>
                    <a:p>
                      <a:pPr algn="ctr"/>
                      <a:r>
                        <a:rPr lang="ru-RU" sz="1100" dirty="0" smtClean="0"/>
                        <a:t>2</a:t>
                      </a:r>
                      <a:endParaRPr lang="ru-RU" sz="1100" dirty="0"/>
                    </a:p>
                  </a:txBody>
                  <a:tcPr/>
                </a:tc>
                <a:tc>
                  <a:txBody>
                    <a:bodyPr/>
                    <a:lstStyle/>
                    <a:p>
                      <a:pPr algn="just"/>
                      <a:r>
                        <a:rPr lang="ru-RU" sz="1100" dirty="0" smtClean="0"/>
                        <a:t>№ 390257-6 «О внесении изменений в Семейный кодекс Российской Федерации в части восстановления усыновителей в родительских правах»</a:t>
                      </a:r>
                    </a:p>
                  </a:txBody>
                  <a:tcPr/>
                </a:tc>
              </a:tr>
              <a:tr h="792088">
                <a:tc>
                  <a:txBody>
                    <a:bodyPr/>
                    <a:lstStyle/>
                    <a:p>
                      <a:pPr algn="ctr"/>
                      <a:r>
                        <a:rPr lang="ru-RU" sz="1100" dirty="0" smtClean="0"/>
                        <a:t>3</a:t>
                      </a:r>
                      <a:endParaRPr lang="ru-RU" sz="1100" dirty="0"/>
                    </a:p>
                  </a:txBody>
                  <a:tcPr/>
                </a:tc>
                <a:tc>
                  <a:txBody>
                    <a:bodyPr/>
                    <a:lstStyle/>
                    <a:p>
                      <a:pPr algn="just"/>
                      <a:r>
                        <a:rPr lang="ru-RU" sz="1100" dirty="0" smtClean="0"/>
                        <a:t>№ 717580-6 «О внесении изменений в статью 8 Федерального закона «О дополнительных гарантиях по социальной поддержке детей-сирот и детей, оставшихся без попечения родителей» (об исключении жилого помещения из специализированного жилищного фонда и передаче его в собственность бесплатно или по договору социального найма)</a:t>
                      </a:r>
                    </a:p>
                  </a:txBody>
                  <a:tcPr/>
                </a:tc>
              </a:tr>
              <a:tr h="792088">
                <a:tc>
                  <a:txBody>
                    <a:bodyPr/>
                    <a:lstStyle/>
                    <a:p>
                      <a:pPr algn="ctr"/>
                      <a:r>
                        <a:rPr lang="ru-RU" sz="1100" dirty="0" smtClean="0"/>
                        <a:t>4</a:t>
                      </a:r>
                      <a:endParaRPr lang="ru-RU" sz="1100" dirty="0"/>
                    </a:p>
                  </a:txBody>
                  <a:tcPr/>
                </a:tc>
                <a:tc>
                  <a:txBody>
                    <a:bodyPr/>
                    <a:lstStyle/>
                    <a:p>
                      <a:pPr algn="just"/>
                      <a:r>
                        <a:rPr lang="ru-RU" sz="1100" dirty="0" smtClean="0"/>
                        <a:t>№ 923146-6 «О внесении изменения в статью 9 Федерального закона «О дополнительных гарантиях по социальной поддержке детей-сирот и детей, оставшихся без попечения родителей» (в части изменения оснований выплаты детям-сиротам, детям, оставшимся без попечения родителей, а также лицам из их числа пособия по безработице)</a:t>
                      </a:r>
                    </a:p>
                  </a:txBody>
                  <a:tcPr/>
                </a:tc>
              </a:tr>
              <a:tr h="590793">
                <a:tc>
                  <a:txBody>
                    <a:bodyPr/>
                    <a:lstStyle/>
                    <a:p>
                      <a:pPr algn="ctr"/>
                      <a:r>
                        <a:rPr lang="ru-RU" sz="1100" dirty="0" smtClean="0"/>
                        <a:t>5</a:t>
                      </a:r>
                      <a:endParaRPr lang="ru-RU" sz="1100" dirty="0"/>
                    </a:p>
                  </a:txBody>
                  <a:tcPr/>
                </a:tc>
                <a:tc>
                  <a:txBody>
                    <a:bodyPr/>
                    <a:lstStyle/>
                    <a:p>
                      <a:pPr algn="just"/>
                      <a:r>
                        <a:rPr lang="ru-RU" sz="1100" dirty="0" smtClean="0"/>
                        <a:t>№ 133924-7 «О внесении изменений в статью 8 Федерального закона «О дополнительных гарантиях по социальной поддержке детей-сирот и детей, оставшихся без попечения родителей»</a:t>
                      </a:r>
                    </a:p>
                    <a:p>
                      <a:pPr algn="just"/>
                      <a:endParaRPr lang="ru-RU" sz="1100" dirty="0"/>
                    </a:p>
                  </a:txBody>
                  <a:tcPr/>
                </a:tc>
              </a:tr>
              <a:tr h="605370">
                <a:tc>
                  <a:txBody>
                    <a:bodyPr/>
                    <a:lstStyle/>
                    <a:p>
                      <a:pPr algn="ctr"/>
                      <a:r>
                        <a:rPr lang="ru-RU" sz="1100" dirty="0" smtClean="0"/>
                        <a:t>6</a:t>
                      </a:r>
                      <a:endParaRPr lang="ru-RU" sz="1100" dirty="0"/>
                    </a:p>
                  </a:txBody>
                  <a:tcPr/>
                </a:tc>
                <a:tc>
                  <a:txBody>
                    <a:bodyPr/>
                    <a:lstStyle/>
                    <a:p>
                      <a:pPr algn="just"/>
                      <a:r>
                        <a:rPr lang="ru-RU" sz="1100" dirty="0" smtClean="0"/>
                        <a:t>№ 944057-6 «О внесении изменения в статью 146 Семейного кодекса Российской Федерации» (о приведении терминологии статьи 146 Семейного кодекса Российской Федерации в соответствие с действующим федеральным законодательством)</a:t>
                      </a:r>
                    </a:p>
                  </a:txBody>
                  <a:tcPr/>
                </a:tc>
              </a:tr>
              <a:tr h="608232">
                <a:tc>
                  <a:txBody>
                    <a:bodyPr/>
                    <a:lstStyle/>
                    <a:p>
                      <a:pPr algn="ctr"/>
                      <a:r>
                        <a:rPr lang="ru-RU" sz="1100" dirty="0" smtClean="0"/>
                        <a:t>7</a:t>
                      </a:r>
                      <a:endParaRPr lang="ru-RU" sz="1100" dirty="0"/>
                    </a:p>
                  </a:txBody>
                  <a:tcPr/>
                </a:tc>
                <a:tc>
                  <a:txBody>
                    <a:bodyPr/>
                    <a:lstStyle/>
                    <a:p>
                      <a:pPr algn="just"/>
                      <a:r>
                        <a:rPr lang="ru-RU" sz="1100" dirty="0" smtClean="0"/>
                        <a:t>№ 964592-6 «О внесении изменений в Федеральный закон «Об основных гарантиях прав ребенка в Российской Федерации» (в части создания специализированных мест для анонимного оставления ребенка)</a:t>
                      </a:r>
                    </a:p>
                    <a:p>
                      <a:pPr algn="just"/>
                      <a:endParaRPr lang="ru-RU" sz="1100" dirty="0"/>
                    </a:p>
                  </a:txBody>
                  <a:tcPr/>
                </a:tc>
              </a:tr>
            </a:tbl>
          </a:graphicData>
        </a:graphic>
      </p:graphicFrame>
      <p:sp>
        <p:nvSpPr>
          <p:cNvPr id="51203"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D15EB8A-3ECA-4A99-8E6B-237A1991D52C}" type="slidenum">
              <a:rPr lang="ru-RU">
                <a:solidFill>
                  <a:srgbClr val="898989"/>
                </a:solidFill>
              </a:rPr>
              <a:pPr fontAlgn="base">
                <a:spcBef>
                  <a:spcPct val="0"/>
                </a:spcBef>
                <a:spcAft>
                  <a:spcPct val="0"/>
                </a:spcAft>
              </a:pPr>
              <a:t>32</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611560" y="116632"/>
            <a:ext cx="7632848"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ДЕТИ</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454661048"/>
              </p:ext>
            </p:extLst>
          </p:nvPr>
        </p:nvGraphicFramePr>
        <p:xfrm>
          <a:off x="611188" y="836613"/>
          <a:ext cx="7632848" cy="5228715"/>
        </p:xfrm>
        <a:graphic>
          <a:graphicData uri="http://schemas.openxmlformats.org/drawingml/2006/table">
            <a:tbl>
              <a:tblPr firstRow="1" bandRow="1">
                <a:tableStyleId>{5C22544A-7EE6-4342-B048-85BDC9FD1C3A}</a:tableStyleId>
              </a:tblPr>
              <a:tblGrid>
                <a:gridCol w="376638"/>
                <a:gridCol w="7256210"/>
              </a:tblGrid>
              <a:tr h="360040">
                <a:tc>
                  <a:txBody>
                    <a:bodyPr/>
                    <a:lstStyle/>
                    <a:p>
                      <a:endParaRPr lang="ru-RU" dirty="0"/>
                    </a:p>
                  </a:txBody>
                  <a:tcPr/>
                </a:tc>
                <a:tc>
                  <a:txBody>
                    <a:bodyPr/>
                    <a:lstStyle/>
                    <a:p>
                      <a:pPr algn="ctr"/>
                      <a:r>
                        <a:rPr lang="ru-RU" dirty="0" smtClean="0"/>
                        <a:t>(продолжение)</a:t>
                      </a:r>
                      <a:endParaRPr lang="ru-RU" dirty="0"/>
                    </a:p>
                  </a:txBody>
                  <a:tcPr/>
                </a:tc>
              </a:tr>
              <a:tr h="576064">
                <a:tc>
                  <a:txBody>
                    <a:bodyPr/>
                    <a:lstStyle/>
                    <a:p>
                      <a:pPr algn="ctr"/>
                      <a:r>
                        <a:rPr lang="ru-RU" sz="1100" dirty="0" smtClean="0"/>
                        <a:t>8</a:t>
                      </a:r>
                      <a:endParaRPr lang="ru-RU" sz="1100" dirty="0"/>
                    </a:p>
                  </a:txBody>
                  <a:tcPr/>
                </a:tc>
                <a:tc>
                  <a:txBody>
                    <a:bodyPr/>
                    <a:lstStyle/>
                    <a:p>
                      <a:pPr algn="just"/>
                      <a:r>
                        <a:rPr lang="ru-RU" sz="1100" dirty="0" smtClean="0"/>
                        <a:t>№ 1090105-6 «О внесении изменений в статьи 14</a:t>
                      </a:r>
                      <a:r>
                        <a:rPr lang="ru-RU" sz="1100" baseline="30000" dirty="0" smtClean="0"/>
                        <a:t>2</a:t>
                      </a:r>
                      <a:r>
                        <a:rPr lang="ru-RU" sz="1100" dirty="0" smtClean="0"/>
                        <a:t> и 15 Федерального закона «Об основных гарантиях прав ребенка в Российской Федерации» и в Кодекс Российской Федерации об административных правонарушениях в целях защиты ребенка от анонимного оставления после его рождения»</a:t>
                      </a:r>
                    </a:p>
                  </a:txBody>
                  <a:tcPr/>
                </a:tc>
              </a:tr>
              <a:tr h="462136">
                <a:tc>
                  <a:txBody>
                    <a:bodyPr/>
                    <a:lstStyle/>
                    <a:p>
                      <a:pPr algn="ctr"/>
                      <a:r>
                        <a:rPr lang="ru-RU" sz="1100" dirty="0" smtClean="0"/>
                        <a:t>9</a:t>
                      </a:r>
                      <a:endParaRPr lang="ru-RU" sz="1100" dirty="0"/>
                    </a:p>
                  </a:txBody>
                  <a:tcPr/>
                </a:tc>
                <a:tc>
                  <a:txBody>
                    <a:bodyPr/>
                    <a:lstStyle/>
                    <a:p>
                      <a:pPr algn="just"/>
                      <a:r>
                        <a:rPr lang="ru-RU" sz="1100" dirty="0" smtClean="0"/>
                        <a:t>№ 33733-7 «О внесении изменений в Федеральный закон «Об основных гарантиях прав ребенка в Российской Федерации» (в части создания</a:t>
                      </a:r>
                      <a:r>
                        <a:rPr lang="ru-RU" sz="1100" baseline="0" dirty="0" smtClean="0"/>
                        <a:t> мест для анонимного оставления ребенка)</a:t>
                      </a:r>
                      <a:endParaRPr lang="ru-RU" sz="1100" dirty="0" smtClean="0"/>
                    </a:p>
                  </a:txBody>
                  <a:tcPr/>
                </a:tc>
              </a:tr>
              <a:tr h="599688">
                <a:tc>
                  <a:txBody>
                    <a:bodyPr/>
                    <a:lstStyle/>
                    <a:p>
                      <a:pPr algn="ctr"/>
                      <a:r>
                        <a:rPr lang="ru-RU" sz="1100" dirty="0" smtClean="0"/>
                        <a:t>10</a:t>
                      </a:r>
                      <a:endParaRPr lang="ru-RU" sz="1100" dirty="0"/>
                    </a:p>
                  </a:txBody>
                  <a:tcPr/>
                </a:tc>
                <a:tc>
                  <a:txBody>
                    <a:bodyPr/>
                    <a:lstStyle/>
                    <a:p>
                      <a:pPr algn="just"/>
                      <a:r>
                        <a:rPr lang="ru-RU" sz="1100" dirty="0" smtClean="0"/>
                        <a:t>№ 15853-7 «О внесении изменений в отдельные законодательные акты Российской Федерации по вопросам защиты прав ребенка» (в части прохождения подготовки близкими родственниками ребенка, желающими принять его на воспитание в свою семью)</a:t>
                      </a:r>
                    </a:p>
                  </a:txBody>
                  <a:tcPr/>
                </a:tc>
              </a:tr>
              <a:tr h="792088">
                <a:tc>
                  <a:txBody>
                    <a:bodyPr/>
                    <a:lstStyle/>
                    <a:p>
                      <a:pPr algn="ctr"/>
                      <a:r>
                        <a:rPr lang="ru-RU" sz="1100" dirty="0" smtClean="0"/>
                        <a:t>11</a:t>
                      </a:r>
                      <a:endParaRPr lang="ru-RU" sz="1100" dirty="0"/>
                    </a:p>
                  </a:txBody>
                  <a:tcPr/>
                </a:tc>
                <a:tc>
                  <a:txBody>
                    <a:bodyPr/>
                    <a:lstStyle/>
                    <a:p>
                      <a:pPr algn="just"/>
                      <a:r>
                        <a:rPr lang="ru-RU" sz="1100" dirty="0" smtClean="0"/>
                        <a:t>№ 83801-7 «О внесении изменений в статью 8 Федерального закона «О дополнительных гарантиях по социальной поддержке детей-сирот и детей, оставшихся без попечения родителей» (в части сокращения срока действия договора найма специализированного жилого помещения, предоставляемого детям-сиротам и детям, оставшимся без попечения родителей) </a:t>
                      </a:r>
                    </a:p>
                  </a:txBody>
                  <a:tcPr/>
                </a:tc>
              </a:tr>
              <a:tr h="432048">
                <a:tc>
                  <a:txBody>
                    <a:bodyPr/>
                    <a:lstStyle/>
                    <a:p>
                      <a:pPr algn="ctr"/>
                      <a:r>
                        <a:rPr lang="ru-RU" sz="1100" dirty="0" smtClean="0"/>
                        <a:t>12</a:t>
                      </a:r>
                      <a:endParaRPr lang="ru-RU" sz="1100" dirty="0"/>
                    </a:p>
                  </a:txBody>
                  <a:tcPr/>
                </a:tc>
                <a:tc>
                  <a:txBody>
                    <a:bodyPr/>
                    <a:lstStyle/>
                    <a:p>
                      <a:pPr algn="just"/>
                      <a:r>
                        <a:rPr lang="ru-RU" sz="1100" dirty="0" smtClean="0"/>
                        <a:t>№ 103313-7 «О внесении изменения в статью 13 Федерального закона «Об опеке и попечительстве» в части защиты интересов несовершеннолетнего ребенка»</a:t>
                      </a:r>
                    </a:p>
                  </a:txBody>
                  <a:tcPr/>
                </a:tc>
              </a:tr>
              <a:tr h="383751">
                <a:tc>
                  <a:txBody>
                    <a:bodyPr/>
                    <a:lstStyle/>
                    <a:p>
                      <a:pPr algn="ctr"/>
                      <a:r>
                        <a:rPr lang="ru-RU" sz="1100" dirty="0" smtClean="0"/>
                        <a:t>13</a:t>
                      </a:r>
                      <a:endParaRPr lang="ru-RU" sz="1100" dirty="0"/>
                    </a:p>
                  </a:txBody>
                  <a:tcPr/>
                </a:tc>
                <a:tc>
                  <a:txBody>
                    <a:bodyPr/>
                    <a:lstStyle/>
                    <a:p>
                      <a:pPr algn="just"/>
                      <a:r>
                        <a:rPr lang="ru-RU" sz="1100" dirty="0" smtClean="0"/>
                        <a:t>№ 156687-7 «О внесении изменений в отдельные законодательные акты Российской Федерации» (в части передачи судебными</a:t>
                      </a:r>
                      <a:r>
                        <a:rPr lang="ru-RU" sz="1100" baseline="0" dirty="0" smtClean="0"/>
                        <a:t> приставами-исполнителями обнаруженного ребенка, в отношении которого объявлен розыск в рамках исполнения требований исполнительных документов об отобрании и (или) о передаче ребенка органам опеки и попечительства при невозможности немедленной передачи ребенка лицу, которому он по решению суда должен быть передан)</a:t>
                      </a:r>
                      <a:endParaRPr lang="ru-RU" sz="1100" dirty="0" smtClean="0"/>
                    </a:p>
                  </a:txBody>
                  <a:tcPr/>
                </a:tc>
              </a:tr>
              <a:tr h="1052995">
                <a:tc>
                  <a:txBody>
                    <a:bodyPr/>
                    <a:lstStyle/>
                    <a:p>
                      <a:pPr algn="ctr"/>
                      <a:r>
                        <a:rPr lang="ru-RU" sz="1100" dirty="0" smtClean="0"/>
                        <a:t>14</a:t>
                      </a:r>
                      <a:endParaRPr lang="ru-RU" sz="1100" dirty="0"/>
                    </a:p>
                  </a:txBody>
                  <a:tcPr/>
                </a:tc>
                <a:tc>
                  <a:txBody>
                    <a:bodyPr/>
                    <a:lstStyle/>
                    <a:p>
                      <a:pPr algn="just"/>
                      <a:r>
                        <a:rPr lang="ru-RU" sz="1100" dirty="0" smtClean="0"/>
                        <a:t>№ 1048021-6 «О внесении изменений в статью 11 и в статью 12 Федерального закона от 29.12.2010 г.      № 436-ФЗ  «О защите детей от информации, причиняющей вред их здоровью и развитию» и в статью 13.21 Кодекса Российской Федерации об административных правонарушениях от 30.12.2001 № 195-ФЗ» (в части уточнения требований к обороту информационной продукции) </a:t>
                      </a:r>
                      <a:endParaRPr lang="ru-RU" sz="1100" dirty="0"/>
                    </a:p>
                  </a:txBody>
                  <a:tcPr/>
                </a:tc>
              </a:tr>
            </a:tbl>
          </a:graphicData>
        </a:graphic>
      </p:graphicFrame>
      <p:sp>
        <p:nvSpPr>
          <p:cNvPr id="52255"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A0A236A-E409-4513-BDCE-F022E8B70CC7}" type="slidenum">
              <a:rPr lang="ru-RU">
                <a:solidFill>
                  <a:srgbClr val="898989"/>
                </a:solidFill>
              </a:rPr>
              <a:pPr fontAlgn="base">
                <a:spcBef>
                  <a:spcPct val="0"/>
                </a:spcBef>
                <a:spcAft>
                  <a:spcPct val="0"/>
                </a:spcAft>
              </a:pPr>
              <a:t>33</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539552" y="44624"/>
            <a:ext cx="7704856"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ДЕТИ</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569072957"/>
              </p:ext>
            </p:extLst>
          </p:nvPr>
        </p:nvGraphicFramePr>
        <p:xfrm>
          <a:off x="539750" y="404813"/>
          <a:ext cx="7704856" cy="6059254"/>
        </p:xfrm>
        <a:graphic>
          <a:graphicData uri="http://schemas.openxmlformats.org/drawingml/2006/table">
            <a:tbl>
              <a:tblPr firstRow="1" bandRow="1">
                <a:tableStyleId>{5C22544A-7EE6-4342-B048-85BDC9FD1C3A}</a:tableStyleId>
              </a:tblPr>
              <a:tblGrid>
                <a:gridCol w="380190"/>
                <a:gridCol w="7324666"/>
              </a:tblGrid>
              <a:tr h="362335">
                <a:tc>
                  <a:txBody>
                    <a:bodyPr/>
                    <a:lstStyle/>
                    <a:p>
                      <a:endParaRPr lang="ru-RU" dirty="0"/>
                    </a:p>
                  </a:txBody>
                  <a:tcPr/>
                </a:tc>
                <a:tc>
                  <a:txBody>
                    <a:bodyPr/>
                    <a:lstStyle/>
                    <a:p>
                      <a:pPr algn="ctr"/>
                      <a:r>
                        <a:rPr lang="ru-RU" dirty="0" smtClean="0"/>
                        <a:t>(продолжение)</a:t>
                      </a:r>
                      <a:endParaRPr lang="ru-RU" dirty="0"/>
                    </a:p>
                  </a:txBody>
                  <a:tcPr/>
                </a:tc>
              </a:tr>
              <a:tr h="843543">
                <a:tc>
                  <a:txBody>
                    <a:bodyPr/>
                    <a:lstStyle/>
                    <a:p>
                      <a:pPr algn="ctr"/>
                      <a:r>
                        <a:rPr lang="ru-RU" sz="1100" dirty="0" smtClean="0"/>
                        <a:t>15</a:t>
                      </a:r>
                      <a:endParaRPr lang="ru-RU" sz="1100" dirty="0"/>
                    </a:p>
                  </a:txBody>
                  <a:tcPr/>
                </a:tc>
                <a:tc>
                  <a:txBody>
                    <a:bodyPr/>
                    <a:lstStyle/>
                    <a:p>
                      <a:pPr algn="just"/>
                      <a:r>
                        <a:rPr lang="ru-RU" sz="1200" b="0" dirty="0" smtClean="0"/>
                        <a:t>Федеральный закон от 28.12.2016 № 465-ФЗ «О внесении изменений в отдельные законодательные акты Российской Федерации в части совершенствования государственного регулирования организации отдыха и оздоровления детей»</a:t>
                      </a:r>
                    </a:p>
                  </a:txBody>
                  <a:tcPr/>
                </a:tc>
              </a:tr>
              <a:tr h="779654">
                <a:tc>
                  <a:txBody>
                    <a:bodyPr/>
                    <a:lstStyle/>
                    <a:p>
                      <a:pPr algn="ctr"/>
                      <a:r>
                        <a:rPr lang="ru-RU" sz="1100" dirty="0" smtClean="0"/>
                        <a:t>16</a:t>
                      </a:r>
                      <a:endParaRPr lang="ru-RU" sz="1100" dirty="0"/>
                    </a:p>
                  </a:txBody>
                  <a:tcPr/>
                </a:tc>
                <a:tc>
                  <a:txBody>
                    <a:bodyPr/>
                    <a:lstStyle/>
                    <a:p>
                      <a:pPr algn="just"/>
                      <a:r>
                        <a:rPr lang="ru-RU" sz="1100" dirty="0" smtClean="0"/>
                        <a:t>№ 402545-6 «О внесении изменений в Федеральный закон «О дополнительных гарантиях по социальной поддержке детей-сирот и детей, оставшихся без попечения родителей» (в части компенсации расходов на оплату жилищно-коммунальных услуг лицам из числа детей-сирот и детей, оставшихся без попечения родителей, на период прохождения военной службы по призыву)</a:t>
                      </a:r>
                      <a:endParaRPr lang="ru-RU" sz="1100" dirty="0"/>
                    </a:p>
                  </a:txBody>
                  <a:tcPr/>
                </a:tc>
              </a:tr>
              <a:tr h="450565">
                <a:tc>
                  <a:txBody>
                    <a:bodyPr/>
                    <a:lstStyle/>
                    <a:p>
                      <a:pPr algn="ctr"/>
                      <a:r>
                        <a:rPr lang="ru-RU" sz="1100" dirty="0" smtClean="0"/>
                        <a:t>17</a:t>
                      </a:r>
                      <a:endParaRPr lang="ru-RU" sz="1100" dirty="0"/>
                    </a:p>
                  </a:txBody>
                  <a:tcPr/>
                </a:tc>
                <a:tc>
                  <a:txBody>
                    <a:bodyPr/>
                    <a:lstStyle/>
                    <a:p>
                      <a:pPr algn="just"/>
                      <a:r>
                        <a:rPr lang="ru-RU" sz="1100" dirty="0" smtClean="0"/>
                        <a:t>№ 553240-6 «О внесении изменений в статью 10 Федерального закона «Об опеке и попечительстве» (об упрощении процедуры установления опеки родителями над их совершеннолетними недееспособными детьми)</a:t>
                      </a:r>
                      <a:endParaRPr lang="ru-RU" sz="1100" dirty="0"/>
                    </a:p>
                  </a:txBody>
                  <a:tcPr/>
                </a:tc>
              </a:tr>
              <a:tr h="779654">
                <a:tc>
                  <a:txBody>
                    <a:bodyPr/>
                    <a:lstStyle/>
                    <a:p>
                      <a:pPr algn="ctr"/>
                      <a:r>
                        <a:rPr lang="ru-RU" sz="1100" dirty="0" smtClean="0"/>
                        <a:t>18</a:t>
                      </a:r>
                      <a:endParaRPr lang="ru-RU" sz="1100" dirty="0"/>
                    </a:p>
                  </a:txBody>
                  <a:tcPr/>
                </a:tc>
                <a:tc>
                  <a:txBody>
                    <a:bodyPr/>
                    <a:lstStyle/>
                    <a:p>
                      <a:pPr algn="just"/>
                      <a:r>
                        <a:rPr lang="ru-RU" sz="1100" dirty="0" smtClean="0"/>
                        <a:t>№ 91681-5 «О внесении изменений в отдельные законодательные акты Российской Федерации» (в части установления компенсации стоимости проезда к месту отдыха детям-сиротам и детям, оставшимся без попечения родителей, находящимся под опекой (попечительством), воспитывающимся в приемных семьях и проживающим в районах Крайнего Севера и приравненных к ним местностях)</a:t>
                      </a:r>
                      <a:endParaRPr lang="ru-RU" sz="1100" dirty="0"/>
                    </a:p>
                  </a:txBody>
                  <a:tcPr/>
                </a:tc>
              </a:tr>
              <a:tr h="514933">
                <a:tc>
                  <a:txBody>
                    <a:bodyPr/>
                    <a:lstStyle/>
                    <a:p>
                      <a:pPr algn="ctr"/>
                      <a:r>
                        <a:rPr lang="ru-RU" sz="1100" dirty="0" smtClean="0"/>
                        <a:t>19</a:t>
                      </a:r>
                      <a:endParaRPr lang="ru-RU" sz="1100" dirty="0"/>
                    </a:p>
                  </a:txBody>
                  <a:tcPr/>
                </a:tc>
                <a:tc>
                  <a:txBody>
                    <a:bodyPr/>
                    <a:lstStyle/>
                    <a:p>
                      <a:pPr algn="just"/>
                      <a:r>
                        <a:rPr lang="ru-RU" sz="1100" dirty="0" smtClean="0"/>
                        <a:t>№ 587253-5 «О внесении изменений в Семейный кодекс Российской Федерации» (по вопросу организации патронатного воспитания детей)</a:t>
                      </a:r>
                      <a:endParaRPr lang="ru-RU" sz="1100" dirty="0"/>
                    </a:p>
                  </a:txBody>
                  <a:tcPr/>
                </a:tc>
              </a:tr>
              <a:tr h="587644">
                <a:tc>
                  <a:txBody>
                    <a:bodyPr/>
                    <a:lstStyle/>
                    <a:p>
                      <a:pPr algn="ctr"/>
                      <a:r>
                        <a:rPr lang="ru-RU" sz="1100" dirty="0" smtClean="0"/>
                        <a:t>20</a:t>
                      </a:r>
                      <a:endParaRPr lang="ru-RU" sz="1100" dirty="0"/>
                    </a:p>
                  </a:txBody>
                  <a:tcPr/>
                </a:tc>
                <a:tc>
                  <a:txBody>
                    <a:bodyPr/>
                    <a:lstStyle/>
                    <a:p>
                      <a:pPr algn="just"/>
                      <a:r>
                        <a:rPr lang="ru-RU" sz="1100" dirty="0" smtClean="0"/>
                        <a:t>№ 141318-6 «О внесении изменений в статью 1 Федерального закона «О внесении изменений в отдельные законодательные акты Российской Федерации в части обеспечения жилыми помещениями детей-сирот и детей, оставшихся без попечения родителей»</a:t>
                      </a:r>
                      <a:endParaRPr lang="ru-RU" sz="1100" dirty="0"/>
                    </a:p>
                  </a:txBody>
                  <a:tcPr/>
                </a:tc>
              </a:tr>
              <a:tr h="703034">
                <a:tc>
                  <a:txBody>
                    <a:bodyPr/>
                    <a:lstStyle/>
                    <a:p>
                      <a:pPr algn="ctr"/>
                      <a:r>
                        <a:rPr lang="ru-RU" sz="1100" dirty="0" smtClean="0"/>
                        <a:t>21</a:t>
                      </a:r>
                      <a:endParaRPr lang="ru-RU" sz="1100" dirty="0"/>
                    </a:p>
                  </a:txBody>
                  <a:tcPr/>
                </a:tc>
                <a:tc>
                  <a:txBody>
                    <a:bodyPr/>
                    <a:lstStyle/>
                    <a:p>
                      <a:pPr algn="just"/>
                      <a:r>
                        <a:rPr lang="ru-RU" sz="1100" dirty="0" smtClean="0"/>
                        <a:t>Федеральный</a:t>
                      </a:r>
                      <a:r>
                        <a:rPr lang="ru-RU" sz="1100" baseline="0" dirty="0" smtClean="0"/>
                        <a:t> закон от 07.06.2017 № 109-ФЗ </a:t>
                      </a:r>
                      <a:r>
                        <a:rPr lang="ru-RU" sz="1100" dirty="0" smtClean="0"/>
                        <a:t>«О внесении изменений в Федеральный</a:t>
                      </a:r>
                      <a:r>
                        <a:rPr lang="ru-RU" sz="1100" baseline="0" dirty="0" smtClean="0"/>
                        <a:t> закон «Об основах системы профилактики безнадзорности и правонарушений несовершеннолетних» и статью 15</a:t>
                      </a:r>
                      <a:r>
                        <a:rPr lang="ru-RU" sz="1100" baseline="30000" dirty="0" smtClean="0"/>
                        <a:t>1</a:t>
                      </a:r>
                      <a:r>
                        <a:rPr lang="ru-RU" sz="1100" baseline="0" dirty="0" smtClean="0"/>
                        <a:t> Федерального закона «Об информации, информационных технологиях и о защите информации» в части установления дополнительных механизмов противодействия деятельности, направленной на побуждение детей к суицидальному поведению»</a:t>
                      </a:r>
                      <a:endParaRPr lang="ru-RU" sz="1100" dirty="0" smtClean="0"/>
                    </a:p>
                  </a:txBody>
                  <a:tcPr/>
                </a:tc>
              </a:tr>
              <a:tr h="657350">
                <a:tc>
                  <a:txBody>
                    <a:bodyPr/>
                    <a:lstStyle/>
                    <a:p>
                      <a:pPr algn="ctr"/>
                      <a:r>
                        <a:rPr lang="ru-RU" sz="1100" dirty="0" smtClean="0"/>
                        <a:t>22</a:t>
                      </a:r>
                      <a:endParaRPr lang="ru-RU" sz="1100" dirty="0"/>
                    </a:p>
                  </a:txBody>
                  <a:tcPr/>
                </a:tc>
                <a:tc>
                  <a:txBody>
                    <a:bodyPr/>
                    <a:lstStyle/>
                    <a:p>
                      <a:pPr algn="just"/>
                      <a:r>
                        <a:rPr lang="ru-RU" sz="1100" dirty="0" smtClean="0"/>
                        <a:t>№ 789949-6 «О внесении изменений в статью 11 Федерального закона «Об основах системы профилактики безнадзорности и правонарушений несовершеннолетних» (о требованиях, предъявляемых к членам комиссий по делам несовершеннолетних и защите их прав) </a:t>
                      </a:r>
                      <a:endParaRPr lang="ru-RU" sz="1100" dirty="0"/>
                    </a:p>
                  </a:txBody>
                  <a:tcPr/>
                </a:tc>
              </a:tr>
            </a:tbl>
          </a:graphicData>
        </a:graphic>
      </p:graphicFrame>
      <p:sp>
        <p:nvSpPr>
          <p:cNvPr id="53282"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BD16394-B5A3-4BC1-AE1A-FFF136EFF599}" type="slidenum">
              <a:rPr lang="ru-RU">
                <a:solidFill>
                  <a:srgbClr val="898989"/>
                </a:solidFill>
              </a:rPr>
              <a:pPr fontAlgn="base">
                <a:spcBef>
                  <a:spcPct val="0"/>
                </a:spcBef>
                <a:spcAft>
                  <a:spcPct val="0"/>
                </a:spcAft>
              </a:pPr>
              <a:t>34</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34914" y="116632"/>
            <a:ext cx="7881502" cy="288032"/>
          </a:xfrm>
          <a:prstGeom prst="rect">
            <a:avLst/>
          </a:prstGeom>
          <a:solidFill>
            <a:schemeClr val="accent1">
              <a:lumMod val="20000"/>
              <a:lumOff val="80000"/>
            </a:schemeClr>
          </a:solidFill>
          <a:scene3d>
            <a:camera prst="orthographicFront"/>
            <a:lightRig rig="threePt" dir="t"/>
          </a:scene3d>
          <a:sp3d>
            <a:bevelT/>
          </a:sp3d>
        </p:spPr>
        <p:txBody>
          <a:bodyPr anchor="b">
            <a:normAutofit fontScale="7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rgbClr val="B32C16">
                    <a:lumMod val="50000"/>
                  </a:srgbClr>
                </a:solidFill>
                <a:effectLst>
                  <a:innerShdw blurRad="63500" dist="50800" dir="13500000">
                    <a:prstClr val="black">
                      <a:alpha val="50000"/>
                    </a:prstClr>
                  </a:innerShdw>
                </a:effectLst>
              </a:rPr>
              <a:t>ДЕТИ</a:t>
            </a:r>
            <a:endParaRPr lang="ru-RU" dirty="0">
              <a:solidFill>
                <a:srgbClr val="B32C16">
                  <a:lumMod val="50000"/>
                </a:srgbClr>
              </a:solidFill>
              <a:effectLst>
                <a:innerShdw blurRad="63500" dist="50800" dir="13500000">
                  <a:prstClr val="black">
                    <a:alpha val="50000"/>
                  </a:prstClr>
                </a:innerShdw>
              </a:effectLst>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192150543"/>
              </p:ext>
            </p:extLst>
          </p:nvPr>
        </p:nvGraphicFramePr>
        <p:xfrm>
          <a:off x="426480" y="548680"/>
          <a:ext cx="7737486" cy="5999380"/>
        </p:xfrm>
        <a:graphic>
          <a:graphicData uri="http://schemas.openxmlformats.org/drawingml/2006/table">
            <a:tbl>
              <a:tblPr firstRow="1" bandRow="1">
                <a:tableStyleId>{5C22544A-7EE6-4342-B048-85BDC9FD1C3A}</a:tableStyleId>
              </a:tblPr>
              <a:tblGrid>
                <a:gridCol w="381802"/>
                <a:gridCol w="7355684"/>
              </a:tblGrid>
              <a:tr h="351842">
                <a:tc>
                  <a:txBody>
                    <a:bodyPr/>
                    <a:lstStyle/>
                    <a:p>
                      <a:endParaRPr lang="ru-RU"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prstClr val="white"/>
                          </a:solidFill>
                          <a:effectLst/>
                          <a:uLnTx/>
                          <a:uFillTx/>
                          <a:latin typeface="+mn-lt"/>
                        </a:rPr>
                        <a:t>(продолжение)</a:t>
                      </a:r>
                      <a:endParaRPr kumimoji="0" lang="ru-RU" sz="1800" b="1" i="0" u="none" strike="noStrike" kern="1200" cap="none" spc="0" normalizeH="0" baseline="0" noProof="0" dirty="0">
                        <a:ln>
                          <a:noFill/>
                        </a:ln>
                        <a:solidFill>
                          <a:prstClr val="white"/>
                        </a:solidFill>
                        <a:effectLst/>
                        <a:uLnTx/>
                        <a:uFillTx/>
                        <a:latin typeface="+mn-lt"/>
                      </a:endParaRPr>
                    </a:p>
                  </a:txBody>
                  <a:tcPr/>
                </a:tc>
              </a:tr>
              <a:tr h="467841">
                <a:tc>
                  <a:txBody>
                    <a:bodyPr/>
                    <a:lstStyle/>
                    <a:p>
                      <a:pPr algn="ctr"/>
                      <a:r>
                        <a:rPr lang="ru-RU" sz="1100" dirty="0" smtClean="0"/>
                        <a:t>23</a:t>
                      </a:r>
                      <a:endParaRPr lang="ru-RU" sz="1100" dirty="0"/>
                    </a:p>
                  </a:txBody>
                  <a:tcPr/>
                </a:tc>
                <a:tc>
                  <a:txBody>
                    <a:bodyPr/>
                    <a:lstStyle/>
                    <a:p>
                      <a:r>
                        <a:rPr lang="ru-RU" sz="1100" dirty="0" smtClean="0"/>
                        <a:t>№ 205792-6 «О внесении изменений в статьи 125 и 128 Семейного кодекса Российской Федерации в части упрощения процедуры усыновления детей российскими гражданами»</a:t>
                      </a:r>
                      <a:endParaRPr lang="ru-RU" sz="1100" dirty="0"/>
                    </a:p>
                  </a:txBody>
                  <a:tcPr/>
                </a:tc>
              </a:tr>
              <a:tr h="733004">
                <a:tc>
                  <a:txBody>
                    <a:bodyPr/>
                    <a:lstStyle/>
                    <a:p>
                      <a:pPr algn="ctr"/>
                      <a:r>
                        <a:rPr lang="ru-RU" sz="1100" dirty="0" smtClean="0"/>
                        <a:t>24</a:t>
                      </a:r>
                      <a:endParaRPr lang="ru-RU" sz="1100" dirty="0"/>
                    </a:p>
                  </a:txBody>
                  <a:tcPr/>
                </a:tc>
                <a:tc>
                  <a:txBody>
                    <a:bodyPr/>
                    <a:lstStyle/>
                    <a:p>
                      <a:r>
                        <a:rPr lang="ru-RU" sz="1100" dirty="0" smtClean="0"/>
                        <a:t>№ 766058-6 «О внесении изменения в статью 8 Федерального закона «О дополнительных гарантиях по социальной поддержке детей-сирот и детей, оставшихся без попечения родителей» (об условиях первоочередного включения лиц из числа детей-сирот и детей, оставшихся без попечения родителей, в список на обеспечение жилыми помещениями)</a:t>
                      </a:r>
                      <a:endParaRPr lang="ru-RU" sz="1100" dirty="0"/>
                    </a:p>
                  </a:txBody>
                  <a:tcPr/>
                </a:tc>
              </a:tr>
              <a:tr h="410482">
                <a:tc>
                  <a:txBody>
                    <a:bodyPr/>
                    <a:lstStyle/>
                    <a:p>
                      <a:pPr algn="ctr"/>
                      <a:r>
                        <a:rPr lang="ru-RU" sz="1100" dirty="0" smtClean="0"/>
                        <a:t>25</a:t>
                      </a:r>
                      <a:endParaRPr lang="ru-RU" sz="1100" dirty="0"/>
                    </a:p>
                  </a:txBody>
                  <a:tcPr/>
                </a:tc>
                <a:tc>
                  <a:txBody>
                    <a:bodyPr/>
                    <a:lstStyle/>
                    <a:p>
                      <a:r>
                        <a:rPr lang="ru-RU" sz="1100" dirty="0" smtClean="0"/>
                        <a:t>№ 821945-6 «О внесении изменений в Семейный кодекс Российской Федерации» (в части уточнения норм, касающихся усыновления)</a:t>
                      </a:r>
                      <a:endParaRPr lang="ru-RU" sz="1100" dirty="0"/>
                    </a:p>
                  </a:txBody>
                  <a:tcPr/>
                </a:tc>
              </a:tr>
              <a:tr h="733004">
                <a:tc>
                  <a:txBody>
                    <a:bodyPr/>
                    <a:lstStyle/>
                    <a:p>
                      <a:pPr algn="ctr"/>
                      <a:r>
                        <a:rPr lang="ru-RU" sz="1100" dirty="0" smtClean="0"/>
                        <a:t>26</a:t>
                      </a:r>
                      <a:endParaRPr lang="ru-RU" sz="1100" dirty="0"/>
                    </a:p>
                  </a:txBody>
                  <a:tcPr/>
                </a:tc>
                <a:tc>
                  <a:txBody>
                    <a:bodyPr/>
                    <a:lstStyle/>
                    <a:p>
                      <a:r>
                        <a:rPr lang="ru-RU" sz="1100" dirty="0" smtClean="0"/>
                        <a:t>№ 1142703-6 «О внесении изменений в Федеральный закон «О дополнительных гарантиях по социальной поддержке детей-сирот и детей, оставшихся без попечения родителей» (в части полного государственного обеспечения детей-сирот и приравненных к ним лиц, обучающихся по образовательным программам за счет средств физических и (или) юридических лиц)</a:t>
                      </a:r>
                      <a:endParaRPr lang="ru-RU" sz="1100" dirty="0"/>
                    </a:p>
                  </a:txBody>
                  <a:tcPr/>
                </a:tc>
              </a:tr>
              <a:tr h="619394">
                <a:tc>
                  <a:txBody>
                    <a:bodyPr/>
                    <a:lstStyle/>
                    <a:p>
                      <a:pPr algn="ctr"/>
                      <a:r>
                        <a:rPr lang="ru-RU" sz="1100" dirty="0" smtClean="0"/>
                        <a:t>27</a:t>
                      </a:r>
                      <a:endParaRPr lang="ru-RU" sz="1100" dirty="0"/>
                    </a:p>
                  </a:txBody>
                  <a:tcPr/>
                </a:tc>
                <a:tc>
                  <a:txBody>
                    <a:bodyPr/>
                    <a:lstStyle/>
                    <a:p>
                      <a:r>
                        <a:rPr lang="ru-RU" sz="1100" dirty="0" smtClean="0"/>
                        <a:t>№ 514367-5 «О внесении изменений в статью 86 Семейного кодекса Российской Федерации в целях привлечения родителя, проживающего отдельно от ребенка, к участию в несении дополнительных расходов для обеспечения ребенка жилым помещением»</a:t>
                      </a:r>
                      <a:endParaRPr lang="ru-RU" sz="1100" dirty="0"/>
                    </a:p>
                  </a:txBody>
                  <a:tcPr/>
                </a:tc>
              </a:tr>
              <a:tr h="484717">
                <a:tc>
                  <a:txBody>
                    <a:bodyPr/>
                    <a:lstStyle/>
                    <a:p>
                      <a:pPr algn="ctr"/>
                      <a:r>
                        <a:rPr lang="ru-RU" sz="1100" dirty="0" smtClean="0"/>
                        <a:t>28</a:t>
                      </a:r>
                      <a:endParaRPr lang="ru-RU" sz="1100" dirty="0"/>
                    </a:p>
                  </a:txBody>
                  <a:tcPr/>
                </a:tc>
                <a:tc>
                  <a:txBody>
                    <a:bodyPr/>
                    <a:lstStyle/>
                    <a:p>
                      <a:r>
                        <a:rPr lang="ru-RU" sz="1100" dirty="0" smtClean="0"/>
                        <a:t>№ 727961-6 «О внесении изменения в статью 12 Федерального закона «О защите детей от информации, причиняющей вред их здоровью и развитию»</a:t>
                      </a:r>
                      <a:endParaRPr lang="ru-RU" sz="1100" dirty="0"/>
                    </a:p>
                  </a:txBody>
                  <a:tcPr/>
                </a:tc>
              </a:tr>
              <a:tr h="615944">
                <a:tc>
                  <a:txBody>
                    <a:bodyPr/>
                    <a:lstStyle/>
                    <a:p>
                      <a:pPr algn="ctr"/>
                      <a:r>
                        <a:rPr lang="ru-RU" sz="1100" dirty="0" smtClean="0"/>
                        <a:t>29</a:t>
                      </a:r>
                      <a:endParaRPr lang="ru-RU" sz="1100" dirty="0"/>
                    </a:p>
                  </a:txBody>
                  <a:tcPr/>
                </a:tc>
                <a:tc>
                  <a:txBody>
                    <a:bodyPr/>
                    <a:lstStyle/>
                    <a:p>
                      <a:r>
                        <a:rPr lang="ru-RU" sz="1100" dirty="0" smtClean="0"/>
                        <a:t>№ 87936-6 «О внесении изменений в Федеральный закон «Об основных гарантиях прав ребенка в Российской Федерации» (о наделении федерального органа исполнительной власти полномочиями в сфере организации отдыха и оздоровления детей)</a:t>
                      </a:r>
                    </a:p>
                  </a:txBody>
                  <a:tcPr/>
                </a:tc>
              </a:tr>
              <a:tr h="718040">
                <a:tc>
                  <a:txBody>
                    <a:bodyPr/>
                    <a:lstStyle/>
                    <a:p>
                      <a:pPr algn="ctr"/>
                      <a:r>
                        <a:rPr lang="ru-RU" sz="1100" dirty="0" smtClean="0"/>
                        <a:t>30</a:t>
                      </a:r>
                      <a:endParaRPr lang="ru-RU" sz="1100" dirty="0"/>
                    </a:p>
                  </a:txBody>
                  <a:tcPr/>
                </a:tc>
                <a:tc>
                  <a:txBody>
                    <a:bodyPr/>
                    <a:lstStyle/>
                    <a:p>
                      <a:r>
                        <a:rPr lang="ru-RU" sz="1100" dirty="0" smtClean="0"/>
                        <a:t>№ 926320-6 «О внесении изменения в статью 8 Федерального закона «О дополнительных гарантиях по социальной поддержке детей-сирот и детей, оставшихся без попечения родителей» (в части определения порядка и сроков осуществления контроля за жилыми помещениями детей-сирот и детей, оставшихся без попечения родителей)</a:t>
                      </a:r>
                    </a:p>
                  </a:txBody>
                  <a:tcPr/>
                </a:tc>
              </a:tr>
              <a:tr h="733004">
                <a:tc>
                  <a:txBody>
                    <a:bodyPr/>
                    <a:lstStyle/>
                    <a:p>
                      <a:pPr algn="ctr"/>
                      <a:r>
                        <a:rPr lang="ru-RU" sz="1100" dirty="0" smtClean="0"/>
                        <a:t>31</a:t>
                      </a:r>
                      <a:endParaRPr lang="ru-RU" sz="1100" dirty="0"/>
                    </a:p>
                  </a:txBody>
                  <a:tcPr/>
                </a:tc>
                <a:tc>
                  <a:txBody>
                    <a:bodyPr/>
                    <a:lstStyle/>
                    <a:p>
                      <a:r>
                        <a:rPr lang="ru-RU" sz="1100" dirty="0" smtClean="0"/>
                        <a:t>№ 1132724-6 «О внесении изменений в отдельные законодательные акты Российской Федерации»</a:t>
                      </a:r>
                      <a:endParaRPr lang="ru-RU" sz="1100" dirty="0"/>
                    </a:p>
                  </a:txBody>
                  <a:tcPr/>
                </a:tc>
              </a:tr>
            </a:tbl>
          </a:graphicData>
        </a:graphic>
      </p:graphicFrame>
      <p:sp>
        <p:nvSpPr>
          <p:cNvPr id="54309"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9B83D3D-5803-4F2E-85AE-3434BACE4B22}" type="slidenum">
              <a:rPr lang="ru-RU">
                <a:solidFill>
                  <a:srgbClr val="898989"/>
                </a:solidFill>
              </a:rPr>
              <a:pPr fontAlgn="base">
                <a:spcBef>
                  <a:spcPct val="0"/>
                </a:spcBef>
                <a:spcAft>
                  <a:spcPct val="0"/>
                </a:spcAft>
              </a:pPr>
              <a:t>35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noGrp="1"/>
          </p:cNvSpPr>
          <p:nvPr>
            <p:ph type="title"/>
          </p:nvPr>
        </p:nvSpPr>
        <p:spPr>
          <a:xfrm>
            <a:off x="0" y="44624"/>
            <a:ext cx="9144000" cy="576064"/>
          </a:xfrm>
          <a:solidFill>
            <a:schemeClr val="accent1">
              <a:lumMod val="20000"/>
              <a:lumOff val="80000"/>
            </a:schemeClr>
          </a:solidFill>
          <a:scene3d>
            <a:camera prst="orthographicFront"/>
            <a:lightRig rig="threePt" dir="t"/>
          </a:scene3d>
          <a:sp3d>
            <a:bevelT w="152400" h="50800" prst="softRound"/>
          </a:sp3d>
        </p:spPr>
        <p:txBody>
          <a:bodyPr>
            <a:normAutofit fontScale="9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a:solidFill>
                  <a:srgbClr val="660033"/>
                </a:solidFill>
              </a:rPr>
              <a:t>И</a:t>
            </a:r>
            <a:r>
              <a:rPr lang="ru-RU" sz="2000" b="1" dirty="0" smtClean="0">
                <a:solidFill>
                  <a:srgbClr val="660033"/>
                </a:solidFill>
              </a:rPr>
              <a:t>сполнение </a:t>
            </a:r>
            <a:r>
              <a:rPr lang="ru-RU" sz="2000" b="1" dirty="0">
                <a:solidFill>
                  <a:srgbClr val="660033"/>
                </a:solidFill>
              </a:rPr>
              <a:t>Послания </a:t>
            </a:r>
            <a:r>
              <a:rPr lang="ru-RU" sz="2000" b="1" dirty="0" smtClean="0">
                <a:solidFill>
                  <a:srgbClr val="660033"/>
                </a:solidFill>
              </a:rPr>
              <a:t/>
            </a:r>
            <a:br>
              <a:rPr lang="ru-RU" sz="2000" b="1" dirty="0" smtClean="0">
                <a:solidFill>
                  <a:srgbClr val="660033"/>
                </a:solidFill>
              </a:rPr>
            </a:br>
            <a:r>
              <a:rPr lang="ru-RU" sz="2000" b="1" dirty="0" smtClean="0">
                <a:solidFill>
                  <a:srgbClr val="660033"/>
                </a:solidFill>
              </a:rPr>
              <a:t>Президента </a:t>
            </a:r>
            <a:r>
              <a:rPr lang="ru-RU" sz="2000" b="1" dirty="0">
                <a:solidFill>
                  <a:srgbClr val="660033"/>
                </a:solidFill>
              </a:rPr>
              <a:t>Российской Федерации</a:t>
            </a:r>
            <a:endParaRPr lang="ru-RU" sz="2000" dirty="0">
              <a:solidFill>
                <a:schemeClr val="accent3">
                  <a:lumMod val="50000"/>
                </a:schemeClr>
              </a:solidFill>
              <a:effectLst>
                <a:innerShdw blurRad="63500" dist="50800" dir="13500000">
                  <a:prstClr val="black">
                    <a:alpha val="50000"/>
                  </a:prstClr>
                </a:innerShdw>
              </a:effectLst>
            </a:endParaRPr>
          </a:p>
        </p:txBody>
      </p:sp>
      <p:sp>
        <p:nvSpPr>
          <p:cNvPr id="5" name="Скругленный прямоугольник 4"/>
          <p:cNvSpPr/>
          <p:nvPr/>
        </p:nvSpPr>
        <p:spPr>
          <a:xfrm>
            <a:off x="3203183" y="721668"/>
            <a:ext cx="5328592" cy="1872208"/>
          </a:xfrm>
          <a:prstGeom prst="roundRect">
            <a:avLst/>
          </a:prstGeom>
          <a:solidFill>
            <a:srgbClr val="FFEDE8"/>
          </a:solidFill>
          <a:ln>
            <a:solidFill>
              <a:srgbClr val="FFD4B7"/>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300" b="1" dirty="0">
                <a:solidFill>
                  <a:srgbClr val="660033"/>
                </a:solidFill>
                <a:latin typeface="Times New Roman"/>
              </a:rPr>
              <a:t>Послание Президента Российской </a:t>
            </a:r>
            <a:r>
              <a:rPr lang="ru-RU" sz="1300" b="1" dirty="0" smtClean="0">
                <a:solidFill>
                  <a:srgbClr val="660033"/>
                </a:solidFill>
                <a:latin typeface="Times New Roman"/>
              </a:rPr>
              <a:t>Федерации</a:t>
            </a:r>
            <a:br>
              <a:rPr lang="ru-RU" sz="1300" b="1" dirty="0" smtClean="0">
                <a:solidFill>
                  <a:srgbClr val="660033"/>
                </a:solidFill>
                <a:latin typeface="Times New Roman"/>
              </a:rPr>
            </a:br>
            <a:r>
              <a:rPr lang="ru-RU" sz="1300" b="1" dirty="0" smtClean="0">
                <a:solidFill>
                  <a:srgbClr val="660033"/>
                </a:solidFill>
                <a:latin typeface="Times New Roman"/>
              </a:rPr>
              <a:t>Федеральному Собранию </a:t>
            </a:r>
            <a:endParaRPr lang="ru-RU" sz="1300" b="1" dirty="0">
              <a:solidFill>
                <a:srgbClr val="660033"/>
              </a:solidFill>
              <a:latin typeface="Times New Roman"/>
            </a:endParaRPr>
          </a:p>
          <a:p>
            <a:pPr algn="ctr" fontAlgn="auto">
              <a:spcBef>
                <a:spcPts val="0"/>
              </a:spcBef>
              <a:spcAft>
                <a:spcPts val="0"/>
              </a:spcAft>
              <a:defRPr/>
            </a:pPr>
            <a:r>
              <a:rPr lang="ru-RU" sz="1300" b="1" dirty="0" smtClean="0">
                <a:solidFill>
                  <a:srgbClr val="660033"/>
                </a:solidFill>
                <a:latin typeface="Times New Roman"/>
              </a:rPr>
              <a:t>1 декабря 2016 </a:t>
            </a:r>
            <a:r>
              <a:rPr lang="ru-RU" sz="1300" b="1" dirty="0">
                <a:solidFill>
                  <a:srgbClr val="660033"/>
                </a:solidFill>
                <a:latin typeface="Times New Roman"/>
              </a:rPr>
              <a:t>года</a:t>
            </a:r>
          </a:p>
          <a:p>
            <a:pPr algn="just" fontAlgn="auto">
              <a:spcBef>
                <a:spcPts val="0"/>
              </a:spcBef>
              <a:spcAft>
                <a:spcPts val="0"/>
              </a:spcAft>
              <a:defRPr/>
            </a:pPr>
            <a:r>
              <a:rPr lang="ru-RU" sz="1300" b="1" dirty="0" smtClean="0">
                <a:solidFill>
                  <a:srgbClr val="660033"/>
                </a:solidFill>
                <a:latin typeface="Times New Roman"/>
              </a:rPr>
              <a:t>Смысл </a:t>
            </a:r>
            <a:r>
              <a:rPr lang="ru-RU" sz="1300" b="1" dirty="0">
                <a:solidFill>
                  <a:srgbClr val="660033"/>
                </a:solidFill>
                <a:latin typeface="Times New Roman"/>
              </a:rPr>
              <a:t>всей нашей политики </a:t>
            </a:r>
            <a:r>
              <a:rPr lang="ru-RU" sz="1200" b="1" dirty="0">
                <a:solidFill>
                  <a:srgbClr val="002060"/>
                </a:solidFill>
                <a:latin typeface="Times New Roman" panose="02020603050405020304" pitchFamily="18" charset="0"/>
                <a:cs typeface="Times New Roman" panose="02020603050405020304" pitchFamily="18" charset="0"/>
              </a:rPr>
              <a:t>–</a:t>
            </a:r>
            <a:r>
              <a:rPr lang="ru-RU" sz="1300" b="1" dirty="0" smtClean="0">
                <a:solidFill>
                  <a:srgbClr val="660033"/>
                </a:solidFill>
                <a:latin typeface="Times New Roman"/>
              </a:rPr>
              <a:t> </a:t>
            </a:r>
            <a:r>
              <a:rPr lang="ru-RU" sz="1300" b="1" dirty="0">
                <a:solidFill>
                  <a:srgbClr val="660033"/>
                </a:solidFill>
                <a:latin typeface="Times New Roman"/>
              </a:rPr>
              <a:t>это сбережение людей, умножение человеческого капитала как главного богатства России. Поэтому наши усилия направлены на поддержку традиционных ценностей и семьи, на демографические программы, улучшение экологии, здоровья людей, развитие образования и культуры</a:t>
            </a:r>
            <a:r>
              <a:rPr lang="ru-RU" sz="1300" b="1" dirty="0" smtClean="0">
                <a:solidFill>
                  <a:srgbClr val="660033"/>
                </a:solidFill>
                <a:latin typeface="Times New Roman"/>
              </a:rPr>
              <a:t>.</a:t>
            </a:r>
            <a:endParaRPr lang="ru-RU" sz="1300" b="1" dirty="0">
              <a:solidFill>
                <a:srgbClr val="660033"/>
              </a:solidFill>
              <a:latin typeface="Times New Roman"/>
            </a:endParaRPr>
          </a:p>
          <a:p>
            <a:pPr algn="r" fontAlgn="auto">
              <a:spcBef>
                <a:spcPts val="0"/>
              </a:spcBef>
              <a:spcAft>
                <a:spcPts val="0"/>
              </a:spcAft>
              <a:defRPr/>
            </a:pPr>
            <a:r>
              <a:rPr lang="ru-RU" sz="1300" b="1" dirty="0">
                <a:solidFill>
                  <a:srgbClr val="660033"/>
                </a:solidFill>
                <a:latin typeface="Times New Roman" panose="02020603050405020304" pitchFamily="18" charset="0"/>
                <a:cs typeface="Times New Roman" panose="02020603050405020304" pitchFamily="18" charset="0"/>
              </a:rPr>
              <a:t>В</a:t>
            </a:r>
            <a:r>
              <a:rPr lang="ru-RU" sz="1300" b="1" dirty="0" smtClean="0">
                <a:solidFill>
                  <a:srgbClr val="660033"/>
                </a:solidFill>
                <a:latin typeface="Times New Roman" panose="02020603050405020304" pitchFamily="18" charset="0"/>
                <a:cs typeface="Times New Roman" panose="02020603050405020304" pitchFamily="18" charset="0"/>
              </a:rPr>
              <a:t>. В. Путин</a:t>
            </a:r>
            <a:endParaRPr lang="ru-RU" sz="1300" b="1" dirty="0">
              <a:solidFill>
                <a:srgbClr val="660033"/>
              </a:solidFill>
              <a:latin typeface="Times New Roman" panose="02020603050405020304" pitchFamily="18" charset="0"/>
              <a:cs typeface="Times New Roman" panose="02020603050405020304" pitchFamily="18" charset="0"/>
            </a:endParaRPr>
          </a:p>
        </p:txBody>
      </p:sp>
      <p:pic>
        <p:nvPicPr>
          <p:cNvPr id="55301" name="Picture 2" descr="E:\putin_105112699_orig_.jpg"/>
          <p:cNvPicPr>
            <a:picLocks noChangeAspect="1" noChangeArrowheads="1"/>
          </p:cNvPicPr>
          <p:nvPr/>
        </p:nvPicPr>
        <p:blipFill>
          <a:blip r:embed="rId3"/>
          <a:srcRect/>
          <a:stretch>
            <a:fillRect/>
          </a:stretch>
        </p:blipFill>
        <p:spPr bwMode="auto">
          <a:xfrm>
            <a:off x="250825" y="1641475"/>
            <a:ext cx="2860675" cy="3540125"/>
          </a:xfrm>
          <a:prstGeom prst="rect">
            <a:avLst/>
          </a:prstGeom>
          <a:noFill/>
          <a:ln w="9525">
            <a:noFill/>
            <a:miter lim="800000"/>
            <a:headEnd/>
            <a:tailEnd/>
          </a:ln>
        </p:spPr>
      </p:pic>
      <p:sp>
        <p:nvSpPr>
          <p:cNvPr id="6" name="TextBox 5"/>
          <p:cNvSpPr txBox="1"/>
          <p:nvPr/>
        </p:nvSpPr>
        <p:spPr>
          <a:xfrm>
            <a:off x="3203575" y="2781300"/>
            <a:ext cx="4968875" cy="3985706"/>
          </a:xfrm>
          <a:prstGeom prst="rect">
            <a:avLst/>
          </a:prstGeom>
          <a:noFill/>
        </p:spPr>
        <p:txBody>
          <a:bodyPr>
            <a:spAutoFit/>
          </a:bodyPr>
          <a:lstStyle/>
          <a:p>
            <a:pPr algn="just" fontAlgn="auto">
              <a:spcBef>
                <a:spcPts val="0"/>
              </a:spcBef>
              <a:spcAft>
                <a:spcPts val="0"/>
              </a:spcAft>
              <a:defRPr/>
            </a:pPr>
            <a:r>
              <a:rPr lang="ru-RU" sz="1100" b="1" dirty="0">
                <a:solidFill>
                  <a:srgbClr val="660033"/>
                </a:solidFill>
                <a:latin typeface="+mn-lt"/>
              </a:rPr>
              <a:t>Во исполнение Послания Президента Российской Федерации Комитет по вопросам семьи, женщин и детей обеспечил прохождение в Государственной Думе федеральных законов:</a:t>
            </a:r>
          </a:p>
          <a:p>
            <a:pPr algn="just" fontAlgn="auto">
              <a:spcBef>
                <a:spcPts val="0"/>
              </a:spcBef>
              <a:spcAft>
                <a:spcPts val="0"/>
              </a:spcAft>
              <a:defRPr/>
            </a:pPr>
            <a:endParaRPr lang="ru-RU" sz="1100" b="1" dirty="0">
              <a:solidFill>
                <a:srgbClr val="660033"/>
              </a:solidFill>
              <a:latin typeface="+mn-lt"/>
            </a:endParaRPr>
          </a:p>
          <a:p>
            <a:pPr marL="171450" indent="-171450" algn="just" fontAlgn="auto">
              <a:spcBef>
                <a:spcPts val="0"/>
              </a:spcBef>
              <a:spcAft>
                <a:spcPts val="0"/>
              </a:spcAft>
              <a:buFont typeface="Arial" panose="020B0604020202020204" pitchFamily="34" charset="0"/>
              <a:buChar char="•"/>
              <a:defRPr/>
            </a:pPr>
            <a:r>
              <a:rPr lang="ru-RU" sz="1100" b="1" dirty="0">
                <a:solidFill>
                  <a:srgbClr val="660033"/>
                </a:solidFill>
                <a:latin typeface="+mn-lt"/>
              </a:rPr>
              <a:t>Федеральный закон от </a:t>
            </a:r>
            <a:r>
              <a:rPr lang="en-US" sz="1100" b="1" dirty="0" smtClean="0">
                <a:solidFill>
                  <a:srgbClr val="660033"/>
                </a:solidFill>
                <a:latin typeface="+mn-lt"/>
              </a:rPr>
              <a:t>28</a:t>
            </a:r>
            <a:r>
              <a:rPr lang="ru-RU" sz="1100" b="1" dirty="0" smtClean="0">
                <a:solidFill>
                  <a:srgbClr val="660033"/>
                </a:solidFill>
                <a:latin typeface="+mn-lt"/>
              </a:rPr>
              <a:t> декабря </a:t>
            </a:r>
            <a:r>
              <a:rPr lang="en-US" sz="1100" b="1" dirty="0" smtClean="0">
                <a:solidFill>
                  <a:srgbClr val="660033"/>
                </a:solidFill>
                <a:latin typeface="+mn-lt"/>
              </a:rPr>
              <a:t>2016 </a:t>
            </a:r>
            <a:r>
              <a:rPr lang="ru-RU" sz="1100" b="1" dirty="0">
                <a:solidFill>
                  <a:srgbClr val="660033"/>
                </a:solidFill>
                <a:latin typeface="+mn-lt"/>
              </a:rPr>
              <a:t>года №</a:t>
            </a:r>
            <a:r>
              <a:rPr lang="en-US" sz="1100" b="1" dirty="0">
                <a:solidFill>
                  <a:srgbClr val="660033"/>
                </a:solidFill>
                <a:latin typeface="+mn-lt"/>
              </a:rPr>
              <a:t> 465-</a:t>
            </a:r>
            <a:r>
              <a:rPr lang="ru-RU" sz="1100" b="1" dirty="0">
                <a:solidFill>
                  <a:srgbClr val="660033"/>
                </a:solidFill>
                <a:latin typeface="+mn-lt"/>
              </a:rPr>
              <a:t>ФЗ «О внесении изменений в отдельные законодательные акты Российской Федерации в части совершенствования государственного регулирования организации отдыха и оздоровления детей</a:t>
            </a:r>
            <a:r>
              <a:rPr lang="ru-RU" sz="1100" b="1" dirty="0">
                <a:latin typeface="+mn-lt"/>
              </a:rPr>
              <a:t>»</a:t>
            </a:r>
          </a:p>
          <a:p>
            <a:pPr marL="171450" indent="-171450" algn="just" fontAlgn="auto">
              <a:spcBef>
                <a:spcPts val="0"/>
              </a:spcBef>
              <a:spcAft>
                <a:spcPts val="0"/>
              </a:spcAft>
              <a:buFont typeface="Arial" panose="020B0604020202020204" pitchFamily="34" charset="0"/>
              <a:buChar char="•"/>
              <a:defRPr/>
            </a:pPr>
            <a:endParaRPr lang="ru-RU" sz="1100" b="1" dirty="0">
              <a:latin typeface="+mn-lt"/>
            </a:endParaRPr>
          </a:p>
          <a:p>
            <a:pPr marL="171450" indent="-171450" algn="just" fontAlgn="auto">
              <a:spcBef>
                <a:spcPts val="0"/>
              </a:spcBef>
              <a:spcAft>
                <a:spcPts val="0"/>
              </a:spcAft>
              <a:buFont typeface="Arial" panose="020B0604020202020204" pitchFamily="34" charset="0"/>
              <a:buChar char="•"/>
              <a:defRPr/>
            </a:pPr>
            <a:r>
              <a:rPr lang="ru-RU" sz="1100" b="1" dirty="0">
                <a:solidFill>
                  <a:srgbClr val="660033"/>
                </a:solidFill>
                <a:latin typeface="+mn-lt"/>
              </a:rPr>
              <a:t>Федеральный закон от </a:t>
            </a:r>
            <a:r>
              <a:rPr lang="en-US" sz="1100" b="1" dirty="0" smtClean="0">
                <a:solidFill>
                  <a:srgbClr val="660033"/>
                </a:solidFill>
                <a:latin typeface="+mn-lt"/>
              </a:rPr>
              <a:t>28</a:t>
            </a:r>
            <a:r>
              <a:rPr lang="ru-RU" sz="1100" b="1" dirty="0">
                <a:solidFill>
                  <a:srgbClr val="660033"/>
                </a:solidFill>
                <a:latin typeface="+mn-lt"/>
              </a:rPr>
              <a:t> </a:t>
            </a:r>
            <a:r>
              <a:rPr lang="ru-RU" sz="1100" b="1" dirty="0" smtClean="0">
                <a:solidFill>
                  <a:srgbClr val="660033"/>
                </a:solidFill>
                <a:latin typeface="+mn-lt"/>
              </a:rPr>
              <a:t>декабря </a:t>
            </a:r>
            <a:r>
              <a:rPr lang="en-US" sz="1100" b="1" dirty="0" smtClean="0">
                <a:solidFill>
                  <a:srgbClr val="660033"/>
                </a:solidFill>
                <a:latin typeface="+mn-lt"/>
              </a:rPr>
              <a:t>2016 </a:t>
            </a:r>
            <a:r>
              <a:rPr lang="ru-RU" sz="1100" b="1" dirty="0">
                <a:solidFill>
                  <a:srgbClr val="660033"/>
                </a:solidFill>
                <a:latin typeface="+mn-lt"/>
              </a:rPr>
              <a:t>года №</a:t>
            </a:r>
            <a:r>
              <a:rPr lang="en-US" sz="1100" b="1" dirty="0">
                <a:solidFill>
                  <a:srgbClr val="660033"/>
                </a:solidFill>
                <a:latin typeface="+mn-lt"/>
              </a:rPr>
              <a:t> 470-</a:t>
            </a:r>
            <a:r>
              <a:rPr lang="ru-RU" sz="1100" b="1" dirty="0">
                <a:solidFill>
                  <a:srgbClr val="660033"/>
                </a:solidFill>
                <a:latin typeface="+mn-lt"/>
              </a:rPr>
              <a:t>ФЗ «О внесении изменений в статью 10 Федерального закона </a:t>
            </a:r>
            <a:br>
              <a:rPr lang="ru-RU" sz="1100" b="1" dirty="0">
                <a:solidFill>
                  <a:srgbClr val="660033"/>
                </a:solidFill>
                <a:latin typeface="+mn-lt"/>
              </a:rPr>
            </a:br>
            <a:r>
              <a:rPr lang="ru-RU" sz="1100" b="1" dirty="0">
                <a:solidFill>
                  <a:srgbClr val="660033"/>
                </a:solidFill>
                <a:latin typeface="+mn-lt"/>
              </a:rPr>
              <a:t>«О дополнительных мерах государственной поддержки семей, имеющих детей»</a:t>
            </a:r>
          </a:p>
          <a:p>
            <a:pPr marL="171450" indent="-171450" algn="just" fontAlgn="auto">
              <a:spcBef>
                <a:spcPts val="0"/>
              </a:spcBef>
              <a:spcAft>
                <a:spcPts val="0"/>
              </a:spcAft>
              <a:buFont typeface="Arial" panose="020B0604020202020204" pitchFamily="34" charset="0"/>
              <a:buChar char="•"/>
              <a:defRPr/>
            </a:pPr>
            <a:endParaRPr lang="ru-RU" sz="1100" b="1" dirty="0">
              <a:solidFill>
                <a:srgbClr val="660033"/>
              </a:solidFill>
              <a:latin typeface="+mn-lt"/>
            </a:endParaRPr>
          </a:p>
          <a:p>
            <a:pPr marL="171450" indent="-171450" algn="just" fontAlgn="auto">
              <a:spcBef>
                <a:spcPts val="0"/>
              </a:spcBef>
              <a:spcAft>
                <a:spcPts val="0"/>
              </a:spcAft>
              <a:buFont typeface="Arial" panose="020B0604020202020204" pitchFamily="34" charset="0"/>
              <a:buChar char="•"/>
              <a:defRPr/>
            </a:pPr>
            <a:r>
              <a:rPr lang="ru-RU" sz="1100" b="1" dirty="0">
                <a:solidFill>
                  <a:srgbClr val="660033"/>
                </a:solidFill>
                <a:latin typeface="+mn-lt"/>
              </a:rPr>
              <a:t>Федеральный закон  от </a:t>
            </a:r>
            <a:r>
              <a:rPr lang="ru-RU" sz="1100" b="1" dirty="0" smtClean="0">
                <a:solidFill>
                  <a:srgbClr val="660033"/>
                </a:solidFill>
                <a:latin typeface="+mn-lt"/>
              </a:rPr>
              <a:t>7 июня 2017 </a:t>
            </a:r>
            <a:r>
              <a:rPr lang="ru-RU" sz="1100" b="1" dirty="0">
                <a:solidFill>
                  <a:srgbClr val="660033"/>
                </a:solidFill>
                <a:latin typeface="+mn-lt"/>
              </a:rPr>
              <a:t>года №</a:t>
            </a:r>
            <a:r>
              <a:rPr lang="en-US" sz="1100" b="1" dirty="0">
                <a:solidFill>
                  <a:srgbClr val="660033"/>
                </a:solidFill>
                <a:latin typeface="+mn-lt"/>
              </a:rPr>
              <a:t> 109-</a:t>
            </a:r>
            <a:r>
              <a:rPr lang="ru-RU" sz="1100" b="1" dirty="0">
                <a:solidFill>
                  <a:srgbClr val="660033"/>
                </a:solidFill>
                <a:latin typeface="+mn-lt"/>
              </a:rPr>
              <a:t>ФЗ «О внесении изменений в Федеральный закон «Об основах системы профилактики безнадзорности и правонарушений несовершеннолетних» и статью </a:t>
            </a:r>
            <a:r>
              <a:rPr lang="ru-RU" sz="1100" b="1" dirty="0" smtClean="0">
                <a:solidFill>
                  <a:srgbClr val="660033"/>
                </a:solidFill>
                <a:latin typeface="+mn-lt"/>
              </a:rPr>
              <a:t>15</a:t>
            </a:r>
            <a:r>
              <a:rPr lang="ru-RU" sz="1100" b="1" baseline="30000" dirty="0" smtClean="0">
                <a:solidFill>
                  <a:srgbClr val="660033"/>
                </a:solidFill>
                <a:latin typeface="+mn-lt"/>
              </a:rPr>
              <a:t>1</a:t>
            </a:r>
            <a:r>
              <a:rPr lang="ru-RU" sz="1100" b="1" dirty="0" smtClean="0">
                <a:solidFill>
                  <a:srgbClr val="660033"/>
                </a:solidFill>
                <a:latin typeface="+mn-lt"/>
              </a:rPr>
              <a:t> </a:t>
            </a:r>
            <a:r>
              <a:rPr lang="ru-RU" sz="1100" b="1" dirty="0">
                <a:solidFill>
                  <a:srgbClr val="660033"/>
                </a:solidFill>
                <a:latin typeface="+mn-lt"/>
              </a:rPr>
              <a:t>Федерального закона «Об информации, информационных технологиях и о защите информации» в части установления дополнительных механизмов противодействия деятельности, направленной на побуждение детей к суицидальному поведению»</a:t>
            </a:r>
          </a:p>
        </p:txBody>
      </p:sp>
      <p:sp>
        <p:nvSpPr>
          <p:cNvPr id="55303"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678202F-3348-4CD1-A52D-AD8EC685430B}" type="slidenum">
              <a:rPr lang="ru-RU">
                <a:solidFill>
                  <a:srgbClr val="898989"/>
                </a:solidFill>
              </a:rPr>
              <a:pPr fontAlgn="base">
                <a:spcBef>
                  <a:spcPct val="0"/>
                </a:spcBef>
                <a:spcAft>
                  <a:spcPct val="0"/>
                </a:spcAft>
              </a:pPr>
              <a:t>36</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sz="quarter" idx="1"/>
            <p:extLst>
              <p:ext uri="{D42A27DB-BD31-4B8C-83A1-F6EECF244321}">
                <p14:modId xmlns:p14="http://schemas.microsoft.com/office/powerpoint/2010/main" val="974590635"/>
              </p:ext>
            </p:extLst>
          </p:nvPr>
        </p:nvGraphicFramePr>
        <p:xfrm>
          <a:off x="457200" y="548680"/>
          <a:ext cx="8291264" cy="619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Заголовок 1"/>
          <p:cNvSpPr txBox="1">
            <a:spLocks noGrp="1"/>
          </p:cNvSpPr>
          <p:nvPr>
            <p:ph type="title"/>
          </p:nvPr>
        </p:nvSpPr>
        <p:spPr>
          <a:xfrm>
            <a:off x="467544" y="44624"/>
            <a:ext cx="8291264" cy="422920"/>
          </a:xfrm>
          <a:solidFill>
            <a:schemeClr val="accent1">
              <a:lumMod val="20000"/>
              <a:lumOff val="80000"/>
            </a:schemeClr>
          </a:solidFill>
          <a:scene3d>
            <a:camera prst="orthographicFront"/>
            <a:lightRig rig="threePt" dir="t"/>
          </a:scene3d>
          <a:sp3d>
            <a:bevelT w="152400" h="50800" prst="softRound"/>
          </a:sp3d>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solidFill>
                  <a:schemeClr val="accent3">
                    <a:lumMod val="50000"/>
                  </a:schemeClr>
                </a:solidFill>
                <a:effectLst>
                  <a:innerShdw blurRad="63500" dist="50800" dir="13500000">
                    <a:prstClr val="black">
                      <a:alpha val="50000"/>
                    </a:prstClr>
                  </a:innerShdw>
                </a:effectLst>
                <a:latin typeface="+mn-lt"/>
                <a:cs typeface="Times New Roman" pitchFamily="18" charset="0"/>
              </a:rPr>
              <a:t>Направления совершенствования законодательства</a:t>
            </a:r>
            <a:endParaRPr lang="ru-RU" sz="2000" b="1" dirty="0">
              <a:solidFill>
                <a:schemeClr val="accent3">
                  <a:lumMod val="50000"/>
                </a:schemeClr>
              </a:solidFill>
              <a:effectLst>
                <a:innerShdw blurRad="63500" dist="50800" dir="13500000">
                  <a:prstClr val="black">
                    <a:alpha val="50000"/>
                  </a:prstClr>
                </a:innerShdw>
              </a:effectLst>
              <a:latin typeface="+mn-lt"/>
              <a:cs typeface="Times New Roman" pitchFamily="18" charset="0"/>
            </a:endParaRPr>
          </a:p>
        </p:txBody>
      </p:sp>
      <p:sp>
        <p:nvSpPr>
          <p:cNvPr id="57347" name="TextBox 8"/>
          <p:cNvSpPr txBox="1">
            <a:spLocks noChangeArrowheads="1"/>
          </p:cNvSpPr>
          <p:nvPr/>
        </p:nvSpPr>
        <p:spPr bwMode="auto">
          <a:xfrm>
            <a:off x="3132138" y="2693988"/>
            <a:ext cx="3024187" cy="2030412"/>
          </a:xfrm>
          <a:prstGeom prst="rect">
            <a:avLst/>
          </a:prstGeom>
          <a:noFill/>
          <a:ln w="9525">
            <a:noFill/>
            <a:miter lim="800000"/>
            <a:headEnd/>
            <a:tailEnd/>
          </a:ln>
        </p:spPr>
        <p:txBody>
          <a:bodyPr>
            <a:spAutoFit/>
          </a:bodyPr>
          <a:lstStyle/>
          <a:p>
            <a:pPr algn="just"/>
            <a:r>
              <a:rPr lang="ru-RU" sz="1400" dirty="0">
                <a:latin typeface="Times New Roman" pitchFamily="18" charset="0"/>
                <a:cs typeface="Times New Roman" pitchFamily="18" charset="0"/>
              </a:rPr>
              <a:t>Совершенствование федерального законодательства осуществляется Комитетом </a:t>
            </a:r>
            <a:r>
              <a:rPr lang="ru-RU" sz="1400" b="1" dirty="0">
                <a:latin typeface="Times New Roman" pitchFamily="18" charset="0"/>
                <a:cs typeface="Times New Roman" pitchFamily="18" charset="0"/>
              </a:rPr>
              <a:t>на основе системного подхода и результатов мониторинга практики применения </a:t>
            </a:r>
            <a:r>
              <a:rPr lang="ru-RU" sz="1400" dirty="0">
                <a:latin typeface="Times New Roman" pitchFamily="18" charset="0"/>
                <a:cs typeface="Times New Roman" pitchFamily="18" charset="0"/>
              </a:rPr>
              <a:t>федерального и регионального законодательства, регулирующего вопросы, относящиеся к ведению Комитета.</a:t>
            </a:r>
          </a:p>
        </p:txBody>
      </p:sp>
      <p:sp>
        <p:nvSpPr>
          <p:cNvPr id="57348"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EA65D12-E2C2-4504-9596-093D7540FC4F}" type="slidenum">
              <a:rPr lang="ru-RU">
                <a:solidFill>
                  <a:srgbClr val="898989"/>
                </a:solidFill>
              </a:rPr>
              <a:pPr fontAlgn="base">
                <a:spcBef>
                  <a:spcPct val="0"/>
                </a:spcBef>
                <a:spcAft>
                  <a:spcPct val="0"/>
                </a:spcAft>
              </a:pPr>
              <a:t>37</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4624"/>
            <a:ext cx="8424936" cy="350912"/>
          </a:xfrm>
          <a:solidFill>
            <a:schemeClr val="accent1">
              <a:lumMod val="20000"/>
              <a:lumOff val="80000"/>
            </a:schemeClr>
          </a:solidFill>
          <a:scene3d>
            <a:camera prst="orthographicFront"/>
            <a:lightRig rig="threePt" dir="t"/>
          </a:scene3d>
          <a:sp3d>
            <a:bevelT w="152400" h="50800" prst="softRound"/>
          </a:sp3d>
        </p:spPr>
        <p:txBody>
          <a:bodyPr/>
          <a:lstStyle/>
          <a:p>
            <a:pPr algn="ctr" fontAlgn="auto">
              <a:spcAft>
                <a:spcPts val="0"/>
              </a:spcAft>
              <a:defRPr/>
            </a:pPr>
            <a:r>
              <a:rPr lang="ru-RU" sz="1600" b="1" dirty="0">
                <a:solidFill>
                  <a:schemeClr val="accent3">
                    <a:lumMod val="50000"/>
                  </a:schemeClr>
                </a:solidFill>
                <a:effectLst>
                  <a:innerShdw blurRad="63500" dist="50800" dir="13500000">
                    <a:prstClr val="black">
                      <a:alpha val="50000"/>
                    </a:prstClr>
                  </a:innerShdw>
                </a:effectLst>
                <a:latin typeface="Times New Roman" panose="02020603050405020304" pitchFamily="18" charset="0"/>
                <a:cs typeface="Times New Roman" panose="02020603050405020304" pitchFamily="18" charset="0"/>
              </a:rPr>
              <a:t>Семейно-детский </a:t>
            </a:r>
            <a:r>
              <a:rPr lang="ru-RU" sz="1600" b="1" dirty="0" smtClean="0">
                <a:solidFill>
                  <a:schemeClr val="accent3">
                    <a:lumMod val="50000"/>
                  </a:schemeClr>
                </a:solidFill>
                <a:effectLst>
                  <a:innerShdw blurRad="63500" dist="50800" dir="13500000">
                    <a:prstClr val="black">
                      <a:alpha val="50000"/>
                    </a:prstClr>
                  </a:innerShdw>
                </a:effectLst>
                <a:latin typeface="Times New Roman" panose="02020603050405020304" pitchFamily="18" charset="0"/>
                <a:cs typeface="Times New Roman" panose="02020603050405020304" pitchFamily="18" charset="0"/>
              </a:rPr>
              <a:t>бюджет</a:t>
            </a:r>
            <a:endParaRPr lang="ru-RU" sz="1600" dirty="0">
              <a:solidFill>
                <a:schemeClr val="accent3">
                  <a:lumMod val="50000"/>
                </a:schemeClr>
              </a:solidFill>
              <a:effectLst>
                <a:innerShdw blurRad="63500" dist="50800" dir="13500000">
                  <a:prstClr val="black">
                    <a:alpha val="50000"/>
                  </a:prstClr>
                </a:innerShdw>
              </a:effectLst>
              <a:latin typeface="Times New Roman" panose="02020603050405020304" pitchFamily="18" charset="0"/>
              <a:cs typeface="Times New Roman" panose="02020603050405020304" pitchFamily="18" charset="0"/>
            </a:endParaRPr>
          </a:p>
        </p:txBody>
      </p:sp>
      <p:graphicFrame>
        <p:nvGraphicFramePr>
          <p:cNvPr id="6" name="Объект 5"/>
          <p:cNvGraphicFramePr>
            <a:graphicFrameLocks noGrp="1"/>
          </p:cNvGraphicFramePr>
          <p:nvPr>
            <p:ph sz="quarter" idx="1"/>
            <p:extLst>
              <p:ext uri="{D42A27DB-BD31-4B8C-83A1-F6EECF244321}">
                <p14:modId xmlns:p14="http://schemas.microsoft.com/office/powerpoint/2010/main" val="3069786579"/>
              </p:ext>
            </p:extLst>
          </p:nvPr>
        </p:nvGraphicFramePr>
        <p:xfrm>
          <a:off x="250825" y="549275"/>
          <a:ext cx="8424935" cy="692249"/>
        </p:xfrm>
        <a:graphic>
          <a:graphicData uri="http://schemas.openxmlformats.org/drawingml/2006/table">
            <a:tbl>
              <a:tblPr>
                <a:tableStyleId>{0505E3EF-67EA-436B-97B2-0124C06EBD24}</a:tableStyleId>
              </a:tblPr>
              <a:tblGrid>
                <a:gridCol w="2105953"/>
                <a:gridCol w="2105953"/>
                <a:gridCol w="2105953"/>
                <a:gridCol w="2107076"/>
              </a:tblGrid>
              <a:tr h="215429">
                <a:tc>
                  <a:txBody>
                    <a:bodyPr/>
                    <a:lstStyle/>
                    <a:p>
                      <a:pPr algn="ctr">
                        <a:spcBef>
                          <a:spcPts val="600"/>
                        </a:spcBef>
                        <a:spcAft>
                          <a:spcPts val="600"/>
                        </a:spcAft>
                      </a:pPr>
                      <a:r>
                        <a:rPr lang="ru-RU" sz="1400" b="1" dirty="0">
                          <a:effectLst/>
                          <a:latin typeface="Times New Roman" panose="02020603050405020304" pitchFamily="18" charset="0"/>
                          <a:cs typeface="Times New Roman" panose="02020603050405020304" pitchFamily="18" charset="0"/>
                        </a:rPr>
                        <a:t>2014</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c>
                  <a:txBody>
                    <a:bodyPr/>
                    <a:lstStyle/>
                    <a:p>
                      <a:pPr algn="ctr">
                        <a:spcBef>
                          <a:spcPts val="600"/>
                        </a:spcBef>
                        <a:spcAft>
                          <a:spcPts val="600"/>
                        </a:spcAft>
                      </a:pPr>
                      <a:r>
                        <a:rPr lang="ru-RU" sz="1400" b="1" dirty="0">
                          <a:effectLst/>
                          <a:latin typeface="Times New Roman" panose="02020603050405020304" pitchFamily="18" charset="0"/>
                          <a:cs typeface="Times New Roman" panose="02020603050405020304" pitchFamily="18" charset="0"/>
                        </a:rPr>
                        <a:t>2015</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c>
                  <a:txBody>
                    <a:bodyPr/>
                    <a:lstStyle/>
                    <a:p>
                      <a:pPr algn="ctr">
                        <a:spcBef>
                          <a:spcPts val="600"/>
                        </a:spcBef>
                        <a:spcAft>
                          <a:spcPts val="600"/>
                        </a:spcAft>
                      </a:pPr>
                      <a:r>
                        <a:rPr lang="ru-RU" sz="1400" b="1" dirty="0">
                          <a:effectLst/>
                          <a:latin typeface="Times New Roman" panose="02020603050405020304" pitchFamily="18" charset="0"/>
                          <a:cs typeface="Times New Roman" panose="02020603050405020304" pitchFamily="18" charset="0"/>
                        </a:rPr>
                        <a:t>2016</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c>
                  <a:txBody>
                    <a:bodyPr/>
                    <a:lstStyle/>
                    <a:p>
                      <a:pPr algn="ctr">
                        <a:spcBef>
                          <a:spcPts val="600"/>
                        </a:spcBef>
                        <a:spcAft>
                          <a:spcPts val="600"/>
                        </a:spcAft>
                      </a:pPr>
                      <a:r>
                        <a:rPr lang="ru-RU" sz="1400" b="1" dirty="0">
                          <a:effectLst/>
                          <a:latin typeface="Times New Roman" panose="02020603050405020304" pitchFamily="18" charset="0"/>
                          <a:cs typeface="Times New Roman" panose="02020603050405020304" pitchFamily="18" charset="0"/>
                        </a:rPr>
                        <a:t>2017</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r>
              <a:tr h="476820">
                <a:tc>
                  <a:txBody>
                    <a:bodyPr/>
                    <a:lstStyle/>
                    <a:p>
                      <a:pPr algn="ctr">
                        <a:spcAft>
                          <a:spcPts val="0"/>
                        </a:spcAft>
                      </a:pPr>
                      <a:r>
                        <a:rPr lang="ru-RU" sz="1400" b="1" dirty="0" smtClean="0">
                          <a:effectLst/>
                          <a:latin typeface="Times New Roman" panose="02020603050405020304" pitchFamily="18" charset="0"/>
                          <a:cs typeface="Times New Roman" panose="02020603050405020304" pitchFamily="18" charset="0"/>
                        </a:rPr>
                        <a:t>462,8 млрд</a:t>
                      </a:r>
                    </a:p>
                    <a:p>
                      <a:pPr algn="ctr">
                        <a:spcAft>
                          <a:spcPts val="0"/>
                        </a:spcAft>
                      </a:pPr>
                      <a:r>
                        <a:rPr lang="ru-RU" sz="1400" b="1" dirty="0" smtClean="0">
                          <a:effectLst/>
                          <a:latin typeface="Times New Roman" panose="02020603050405020304" pitchFamily="18" charset="0"/>
                          <a:cs typeface="Times New Roman" panose="02020603050405020304" pitchFamily="18" charset="0"/>
                        </a:rPr>
                        <a:t>(0,64 % ВВП)</a:t>
                      </a:r>
                      <a:r>
                        <a:rPr lang="ru-RU" sz="1400" b="1" dirty="0">
                          <a:effectLst/>
                          <a:latin typeface="Times New Roman" panose="02020603050405020304" pitchFamily="18" charset="0"/>
                          <a:cs typeface="Times New Roman" panose="02020603050405020304" pitchFamily="18" charset="0"/>
                        </a:rPr>
                        <a:t> </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c>
                  <a:txBody>
                    <a:bodyPr/>
                    <a:lstStyle/>
                    <a:p>
                      <a:pPr algn="ctr">
                        <a:spcAft>
                          <a:spcPts val="0"/>
                        </a:spcAft>
                      </a:pPr>
                      <a:r>
                        <a:rPr lang="ru-RU" sz="1400" b="1" dirty="0" smtClean="0">
                          <a:effectLst/>
                          <a:latin typeface="Times New Roman" panose="02020603050405020304" pitchFamily="18" charset="0"/>
                          <a:cs typeface="Times New Roman" panose="02020603050405020304" pitchFamily="18" charset="0"/>
                        </a:rPr>
                        <a:t>551,1 млрд</a:t>
                      </a:r>
                    </a:p>
                    <a:p>
                      <a:pPr algn="ctr">
                        <a:spcAft>
                          <a:spcPts val="0"/>
                        </a:spcAft>
                      </a:pPr>
                      <a:r>
                        <a:rPr lang="ru-RU" sz="1400" b="1" dirty="0" smtClean="0">
                          <a:effectLst/>
                          <a:latin typeface="Times New Roman" panose="02020603050405020304" pitchFamily="18" charset="0"/>
                          <a:cs typeface="Times New Roman" panose="02020603050405020304" pitchFamily="18" charset="0"/>
                        </a:rPr>
                        <a:t>(0,74 % ВВП)</a:t>
                      </a:r>
                      <a:endParaRPr lang="ru-RU" sz="1400" b="1" dirty="0">
                        <a:effectLst/>
                        <a:latin typeface="Times New Roman" panose="02020603050405020304" pitchFamily="18" charset="0"/>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c>
                  <a:txBody>
                    <a:bodyPr/>
                    <a:lstStyle/>
                    <a:p>
                      <a:pPr algn="ctr">
                        <a:spcAft>
                          <a:spcPts val="0"/>
                        </a:spcAft>
                      </a:pPr>
                      <a:r>
                        <a:rPr lang="ru-RU" sz="1400" b="1" dirty="0" smtClean="0">
                          <a:effectLst/>
                          <a:latin typeface="Times New Roman" panose="02020603050405020304" pitchFamily="18" charset="0"/>
                          <a:cs typeface="Times New Roman" panose="02020603050405020304" pitchFamily="18" charset="0"/>
                        </a:rPr>
                        <a:t>480,16 млрд</a:t>
                      </a:r>
                      <a:endParaRPr lang="ru-RU" sz="1400" b="1" dirty="0">
                        <a:effectLst/>
                        <a:latin typeface="Times New Roman" panose="02020603050405020304" pitchFamily="18" charset="0"/>
                        <a:cs typeface="Times New Roman" panose="02020603050405020304" pitchFamily="18" charset="0"/>
                      </a:endParaRPr>
                    </a:p>
                    <a:p>
                      <a:pPr algn="ctr">
                        <a:spcAft>
                          <a:spcPts val="0"/>
                        </a:spcAft>
                      </a:pPr>
                      <a:r>
                        <a:rPr lang="ru-RU" sz="1400" b="1" dirty="0" smtClean="0">
                          <a:effectLst/>
                          <a:latin typeface="Times New Roman" panose="02020603050405020304" pitchFamily="18" charset="0"/>
                          <a:cs typeface="Times New Roman" panose="02020603050405020304" pitchFamily="18" charset="0"/>
                        </a:rPr>
                        <a:t>(0,57 % ВВП)</a:t>
                      </a:r>
                      <a:r>
                        <a:rPr lang="ru-RU" sz="1400" b="1" dirty="0">
                          <a:effectLst/>
                          <a:latin typeface="Times New Roman" panose="02020603050405020304" pitchFamily="18" charset="0"/>
                          <a:cs typeface="Times New Roman" panose="02020603050405020304" pitchFamily="18" charset="0"/>
                        </a:rPr>
                        <a:t> </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c>
                  <a:txBody>
                    <a:bodyPr/>
                    <a:lstStyle/>
                    <a:p>
                      <a:pPr algn="ctr">
                        <a:spcAft>
                          <a:spcPts val="0"/>
                        </a:spcAft>
                      </a:pPr>
                      <a:r>
                        <a:rPr lang="ru-RU" sz="1400" b="1" dirty="0" smtClean="0">
                          <a:effectLst/>
                          <a:latin typeface="Times New Roman" panose="02020603050405020304" pitchFamily="18" charset="0"/>
                          <a:cs typeface="Times New Roman" panose="02020603050405020304" pitchFamily="18" charset="0"/>
                        </a:rPr>
                        <a:t>505,91 млрд</a:t>
                      </a:r>
                    </a:p>
                    <a:p>
                      <a:pPr algn="ctr">
                        <a:spcAft>
                          <a:spcPts val="0"/>
                        </a:spcAft>
                      </a:pPr>
                      <a:r>
                        <a:rPr lang="ru-RU" sz="1400" b="1" dirty="0" smtClean="0">
                          <a:effectLst/>
                          <a:latin typeface="Times New Roman" panose="02020603050405020304" pitchFamily="18" charset="0"/>
                          <a:ea typeface="Calibri"/>
                          <a:cs typeface="Times New Roman" panose="02020603050405020304" pitchFamily="18" charset="0"/>
                        </a:rPr>
                        <a:t>(0,58 % ВВП)</a:t>
                      </a:r>
                      <a:endParaRPr lang="ru-RU" sz="1400" b="1" dirty="0">
                        <a:effectLst/>
                        <a:latin typeface="Times New Roman" panose="02020603050405020304" pitchFamily="18" charset="0"/>
                        <a:ea typeface="Calibri"/>
                        <a:cs typeface="Times New Roman" panose="02020603050405020304" pitchFamily="18" charset="0"/>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tr>
            </a:tbl>
          </a:graphicData>
        </a:graphic>
      </p:graphicFrame>
      <p:graphicFrame>
        <p:nvGraphicFramePr>
          <p:cNvPr id="59411" name="Объект 3"/>
          <p:cNvGraphicFramePr>
            <a:graphicFrameLocks/>
          </p:cNvGraphicFramePr>
          <p:nvPr/>
        </p:nvGraphicFramePr>
        <p:xfrm>
          <a:off x="250825" y="1341438"/>
          <a:ext cx="4249738" cy="2735262"/>
        </p:xfrm>
        <a:graphic>
          <a:graphicData uri="http://schemas.openxmlformats.org/presentationml/2006/ole">
            <mc:AlternateContent xmlns:mc="http://schemas.openxmlformats.org/markup-compatibility/2006">
              <mc:Choice xmlns:v="urn:schemas-microsoft-com:vml" Requires="v">
                <p:oleObj spid="_x0000_s59590" r:id="rId3" imgW="4249280" imgH="2737341" progId="Excel.Chart.8">
                  <p:embed/>
                </p:oleObj>
              </mc:Choice>
              <mc:Fallback>
                <p:oleObj r:id="rId3" imgW="4249280" imgH="2737341" progId="Excel.Chart.8">
                  <p:embed/>
                  <p:pic>
                    <p:nvPicPr>
                      <p:cNvPr id="0" name="Объект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341438"/>
                        <a:ext cx="4249738" cy="2735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12" name="TextBox 6"/>
          <p:cNvSpPr txBox="1">
            <a:spLocks noChangeArrowheads="1"/>
          </p:cNvSpPr>
          <p:nvPr/>
        </p:nvSpPr>
        <p:spPr bwMode="auto">
          <a:xfrm>
            <a:off x="3995738" y="1268413"/>
            <a:ext cx="4176712" cy="5632450"/>
          </a:xfrm>
          <a:prstGeom prst="rect">
            <a:avLst/>
          </a:prstGeom>
          <a:noFill/>
          <a:ln w="9525">
            <a:noFill/>
            <a:miter lim="800000"/>
            <a:headEnd/>
            <a:tailEnd/>
          </a:ln>
        </p:spPr>
        <p:txBody>
          <a:bodyPr>
            <a:spAutoFit/>
          </a:bodyPr>
          <a:lstStyle/>
          <a:p>
            <a:pPr algn="just"/>
            <a:r>
              <a:rPr lang="ru-RU" sz="1200" dirty="0">
                <a:latin typeface="Times New Roman" pitchFamily="18" charset="0"/>
                <a:cs typeface="Times New Roman" pitchFamily="18" charset="0"/>
              </a:rPr>
              <a:t>Комитет на протяжении нескольких лет поднимал вопрос о необходимости выделения в материалах, направляемых Минфином России с проектом федерального бюджета на соответствующий год, </a:t>
            </a:r>
            <a:r>
              <a:rPr lang="ru-RU" sz="1200" b="1" dirty="0" smtClean="0">
                <a:solidFill>
                  <a:srgbClr val="C00000"/>
                </a:solidFill>
                <a:latin typeface="Times New Roman" pitchFamily="18" charset="0"/>
                <a:cs typeface="Times New Roman" pitchFamily="18" charset="0"/>
              </a:rPr>
              <a:t>семейно-детского бюджета</a:t>
            </a:r>
            <a:r>
              <a:rPr lang="ru-RU" sz="1200" dirty="0" smtClean="0">
                <a:solidFill>
                  <a:srgbClr val="C00000"/>
                </a:solidFill>
                <a:latin typeface="Times New Roman" pitchFamily="18" charset="0"/>
                <a:cs typeface="Times New Roman" pitchFamily="18" charset="0"/>
              </a:rPr>
              <a:t>, </a:t>
            </a:r>
            <a:r>
              <a:rPr lang="ru-RU" sz="1200" dirty="0">
                <a:latin typeface="Times New Roman" pitchFamily="18" charset="0"/>
                <a:cs typeface="Times New Roman" pitchFamily="18" charset="0"/>
              </a:rPr>
              <a:t>содержащего информацию об объемах бюджетных ассигнований, направляемых на государственную поддержку семьи и детей.</a:t>
            </a:r>
          </a:p>
          <a:p>
            <a:pPr algn="just"/>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С 2013 года такой документ направляется, что позволяет сформировать достаточно точное представление об объемах </a:t>
            </a:r>
            <a:r>
              <a:rPr lang="ru-RU" sz="1200" dirty="0" smtClean="0">
                <a:latin typeface="Times New Roman" pitchFamily="18" charset="0"/>
                <a:cs typeface="Times New Roman" pitchFamily="18" charset="0"/>
              </a:rPr>
              <a:t>финансирования, выделяемого </a:t>
            </a:r>
            <a:r>
              <a:rPr lang="ru-RU" sz="1200" dirty="0">
                <a:latin typeface="Times New Roman" pitchFamily="18" charset="0"/>
                <a:cs typeface="Times New Roman" pitchFamily="18" charset="0"/>
              </a:rPr>
              <a:t>из федерального бюджета на поддержку семьи и детей.</a:t>
            </a:r>
          </a:p>
          <a:p>
            <a:pPr algn="just"/>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Динамику </a:t>
            </a:r>
            <a:r>
              <a:rPr lang="ru-RU" sz="1200" dirty="0" smtClean="0">
                <a:latin typeface="Times New Roman" pitchFamily="18" charset="0"/>
                <a:cs typeface="Times New Roman" pitchFamily="18" charset="0"/>
              </a:rPr>
              <a:t>объема </a:t>
            </a:r>
            <a:r>
              <a:rPr lang="ru-RU" sz="1200" dirty="0">
                <a:latin typeface="Times New Roman" pitchFamily="18" charset="0"/>
                <a:cs typeface="Times New Roman" pitchFamily="18" charset="0"/>
              </a:rPr>
              <a:t>средств, направляемых на исполнение обязательств по социальной поддержке семьи, материнства и детства из всех источников финансирования, можно представить, оценив дополнительно бюджеты Фонда социального страхования Российской Федерации и </a:t>
            </a:r>
            <a:r>
              <a:rPr lang="ru-RU" sz="1200" dirty="0" smtClean="0">
                <a:latin typeface="Times New Roman" pitchFamily="18" charset="0"/>
                <a:cs typeface="Times New Roman" pitchFamily="18" charset="0"/>
              </a:rPr>
              <a:t>Федерального </a:t>
            </a:r>
            <a:r>
              <a:rPr lang="ru-RU" sz="1200" dirty="0">
                <a:latin typeface="Times New Roman" pitchFamily="18" charset="0"/>
                <a:cs typeface="Times New Roman" pitchFamily="18" charset="0"/>
              </a:rPr>
              <a:t>фонда обязательного медицинского страхования, бюджеты субъектов Российской Федерации, муниципальные бюджеты. </a:t>
            </a:r>
          </a:p>
          <a:p>
            <a:pPr algn="just"/>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Общее представление об объемах расходов можно будет получить только после того, как органы государственной власти </a:t>
            </a:r>
            <a:r>
              <a:rPr lang="ru-RU" sz="1200" b="1" dirty="0">
                <a:solidFill>
                  <a:srgbClr val="C00000"/>
                </a:solidFill>
                <a:latin typeface="Times New Roman" pitchFamily="18" charset="0"/>
                <a:cs typeface="Times New Roman" pitchFamily="18" charset="0"/>
              </a:rPr>
              <a:t>субъектов Российской Федерации и органы местного самоуправления будут выделять </a:t>
            </a:r>
            <a:r>
              <a:rPr lang="ru-RU" sz="1200" b="1" dirty="0" smtClean="0">
                <a:solidFill>
                  <a:srgbClr val="C00000"/>
                </a:solidFill>
                <a:latin typeface="Times New Roman" pitchFamily="18" charset="0"/>
                <a:cs typeface="Times New Roman" pitchFamily="18" charset="0"/>
              </a:rPr>
              <a:t>семейно-детский </a:t>
            </a:r>
            <a:r>
              <a:rPr lang="ru-RU" sz="1200" b="1" dirty="0">
                <a:solidFill>
                  <a:srgbClr val="C00000"/>
                </a:solidFill>
                <a:latin typeface="Times New Roman" pitchFamily="18" charset="0"/>
                <a:cs typeface="Times New Roman" pitchFamily="18" charset="0"/>
              </a:rPr>
              <a:t>бюджет</a:t>
            </a:r>
            <a:r>
              <a:rPr lang="ru-RU" sz="1200" dirty="0">
                <a:solidFill>
                  <a:srgbClr val="C00000"/>
                </a:solidFill>
                <a:latin typeface="Times New Roman" pitchFamily="18" charset="0"/>
                <a:cs typeface="Times New Roman" pitchFamily="18" charset="0"/>
              </a:rPr>
              <a:t> </a:t>
            </a:r>
            <a:r>
              <a:rPr lang="ru-RU" sz="1200" dirty="0">
                <a:latin typeface="Times New Roman" pitchFamily="18" charset="0"/>
                <a:cs typeface="Times New Roman" pitchFamily="18" charset="0"/>
              </a:rPr>
              <a:t>в рамках своих бюджетов. В свою очередь, Минфин России, возможно, в недалеком будущем составит </a:t>
            </a:r>
            <a:r>
              <a:rPr lang="ru-RU" sz="1200" b="1" dirty="0">
                <a:solidFill>
                  <a:srgbClr val="C00000"/>
                </a:solidFill>
                <a:latin typeface="Times New Roman" pitchFamily="18" charset="0"/>
                <a:cs typeface="Times New Roman" pitchFamily="18" charset="0"/>
              </a:rPr>
              <a:t>консолидированный бюджет</a:t>
            </a:r>
            <a:r>
              <a:rPr lang="ru-RU" sz="1200" b="1"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pic>
        <p:nvPicPr>
          <p:cNvPr id="59413" name="Рисунок 7"/>
          <p:cNvPicPr>
            <a:picLocks noChangeAspect="1" noChangeArrowheads="1"/>
          </p:cNvPicPr>
          <p:nvPr/>
        </p:nvPicPr>
        <p:blipFill>
          <a:blip r:embed="rId5"/>
          <a:srcRect/>
          <a:stretch>
            <a:fillRect/>
          </a:stretch>
        </p:blipFill>
        <p:spPr bwMode="auto">
          <a:xfrm>
            <a:off x="468313" y="3933825"/>
            <a:ext cx="3527425" cy="2808288"/>
          </a:xfrm>
          <a:prstGeom prst="rect">
            <a:avLst/>
          </a:prstGeom>
          <a:noFill/>
          <a:ln w="9525">
            <a:noFill/>
            <a:miter lim="800000"/>
            <a:headEnd/>
            <a:tailEnd/>
          </a:ln>
        </p:spPr>
      </p:pic>
      <p:sp>
        <p:nvSpPr>
          <p:cNvPr id="59414" name="Номер слайда 2"/>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ACB5D9E-DD3D-4B53-AA73-C9F0625B96DD}" type="slidenum">
              <a:rPr lang="ru-RU">
                <a:solidFill>
                  <a:srgbClr val="898989"/>
                </a:solidFill>
              </a:rPr>
              <a:pPr fontAlgn="base">
                <a:spcBef>
                  <a:spcPct val="0"/>
                </a:spcBef>
                <a:spcAft>
                  <a:spcPct val="0"/>
                </a:spcAft>
              </a:pPr>
              <a:t>38</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4"/>
          <p:cNvPicPr>
            <a:picLocks noGrp="1" noChangeAspect="1" noChangeArrowheads="1"/>
          </p:cNvPicPr>
          <p:nvPr>
            <p:ph sz="quarter" idx="1"/>
          </p:nvPr>
        </p:nvPicPr>
        <p:blipFill>
          <a:blip r:embed="rId2"/>
          <a:srcRect/>
          <a:stretch>
            <a:fillRect/>
          </a:stretch>
        </p:blipFill>
        <p:spPr>
          <a:xfrm>
            <a:off x="250825" y="188913"/>
            <a:ext cx="4176713" cy="3024187"/>
          </a:xfrm>
        </p:spPr>
      </p:pic>
      <p:pic>
        <p:nvPicPr>
          <p:cNvPr id="60418" name="Picture 5"/>
          <p:cNvPicPr>
            <a:picLocks noChangeAspect="1" noChangeArrowheads="1"/>
          </p:cNvPicPr>
          <p:nvPr/>
        </p:nvPicPr>
        <p:blipFill>
          <a:blip r:embed="rId3"/>
          <a:srcRect/>
          <a:stretch>
            <a:fillRect/>
          </a:stretch>
        </p:blipFill>
        <p:spPr bwMode="auto">
          <a:xfrm>
            <a:off x="179388" y="3068638"/>
            <a:ext cx="3657600" cy="3455987"/>
          </a:xfrm>
          <a:prstGeom prst="rect">
            <a:avLst/>
          </a:prstGeom>
          <a:noFill/>
          <a:ln w="9525">
            <a:noFill/>
            <a:miter lim="800000"/>
            <a:headEnd/>
            <a:tailEnd/>
          </a:ln>
        </p:spPr>
      </p:pic>
      <p:pic>
        <p:nvPicPr>
          <p:cNvPr id="60419" name="Picture 6"/>
          <p:cNvPicPr>
            <a:picLocks noChangeAspect="1" noChangeArrowheads="1"/>
          </p:cNvPicPr>
          <p:nvPr/>
        </p:nvPicPr>
        <p:blipFill>
          <a:blip r:embed="rId4"/>
          <a:srcRect/>
          <a:stretch>
            <a:fillRect/>
          </a:stretch>
        </p:blipFill>
        <p:spPr bwMode="auto">
          <a:xfrm>
            <a:off x="4643438" y="188913"/>
            <a:ext cx="4032250" cy="3024187"/>
          </a:xfrm>
          <a:prstGeom prst="rect">
            <a:avLst/>
          </a:prstGeom>
          <a:noFill/>
          <a:ln w="9525">
            <a:noFill/>
            <a:miter lim="800000"/>
            <a:headEnd/>
            <a:tailEnd/>
          </a:ln>
        </p:spPr>
      </p:pic>
      <p:pic>
        <p:nvPicPr>
          <p:cNvPr id="60420" name="Picture 7"/>
          <p:cNvPicPr>
            <a:picLocks noChangeAspect="1" noChangeArrowheads="1"/>
          </p:cNvPicPr>
          <p:nvPr/>
        </p:nvPicPr>
        <p:blipFill>
          <a:blip r:embed="rId5"/>
          <a:srcRect/>
          <a:stretch>
            <a:fillRect/>
          </a:stretch>
        </p:blipFill>
        <p:spPr bwMode="auto">
          <a:xfrm>
            <a:off x="276225" y="3429000"/>
            <a:ext cx="4213225" cy="3095625"/>
          </a:xfrm>
          <a:prstGeom prst="rect">
            <a:avLst/>
          </a:prstGeom>
          <a:noFill/>
          <a:ln w="9525">
            <a:noFill/>
            <a:miter lim="800000"/>
            <a:headEnd/>
            <a:tailEnd/>
          </a:ln>
        </p:spPr>
      </p:pic>
      <p:sp>
        <p:nvSpPr>
          <p:cNvPr id="60421"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70267D3-3D41-49D4-9147-03F04CB012CF}" type="slidenum">
              <a:rPr lang="ru-RU">
                <a:solidFill>
                  <a:srgbClr val="898989"/>
                </a:solidFill>
              </a:rPr>
              <a:pPr fontAlgn="base">
                <a:spcBef>
                  <a:spcPct val="0"/>
                </a:spcBef>
                <a:spcAft>
                  <a:spcPct val="0"/>
                </a:spcAft>
              </a:pPr>
              <a:t>39</a:t>
            </a:fld>
            <a:endParaRPr lang="ru-RU" dirty="0">
              <a:solidFill>
                <a:srgbClr val="898989"/>
              </a:solidFill>
            </a:endParaRPr>
          </a:p>
        </p:txBody>
      </p:sp>
      <p:pic>
        <p:nvPicPr>
          <p:cNvPr id="48132" name="Picture 4"/>
          <p:cNvPicPr>
            <a:picLocks noGrp="1" noChangeAspect="1" noChangeArrowheads="1"/>
          </p:cNvPicPr>
          <p:nvPr>
            <p:ph sz="quarter" idx="2"/>
          </p:nvPr>
        </p:nvPicPr>
        <p:blipFill rotWithShape="1">
          <a:blip r:embed="rId6" cstate="print">
            <a:extLst/>
          </a:blip>
          <a:srcRect l="4169" t="3527" r="2178" b="4843"/>
          <a:stretch/>
        </p:blipFill>
        <p:spPr>
          <a:xfrm>
            <a:off x="4634085" y="3357562"/>
            <a:ext cx="3538315" cy="2616845"/>
          </a:xfrm>
          <a:effectLst>
            <a:softEdge rad="112500"/>
          </a:effectLs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sz="quarter" idx="1"/>
            <p:extLst>
              <p:ext uri="{D42A27DB-BD31-4B8C-83A1-F6EECF244321}">
                <p14:modId xmlns:p14="http://schemas.microsoft.com/office/powerpoint/2010/main" val="1108445397"/>
              </p:ext>
            </p:extLst>
          </p:nvPr>
        </p:nvGraphicFramePr>
        <p:xfrm>
          <a:off x="395536" y="188640"/>
          <a:ext cx="8424936" cy="5373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Заголовок 1"/>
          <p:cNvSpPr txBox="1">
            <a:spLocks noGrp="1"/>
          </p:cNvSpPr>
          <p:nvPr>
            <p:ph type="title"/>
          </p:nvPr>
        </p:nvSpPr>
        <p:spPr>
          <a:xfrm>
            <a:off x="395536" y="332656"/>
            <a:ext cx="8219256" cy="504056"/>
          </a:xfrm>
          <a:solidFill>
            <a:schemeClr val="accent1">
              <a:lumMod val="20000"/>
              <a:lumOff val="80000"/>
            </a:schemeClr>
          </a:solidFill>
          <a:scene3d>
            <a:camera prst="orthographicFront"/>
            <a:lightRig rig="threePt" dir="t"/>
          </a:scene3d>
          <a:sp3d>
            <a:bevelT w="152400" h="50800" prst="softRound"/>
          </a:sp3d>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chemeClr val="accent3">
                    <a:lumMod val="50000"/>
                  </a:schemeClr>
                </a:solidFill>
                <a:effectLst>
                  <a:innerShdw blurRad="63500" dist="50800" dir="13500000">
                    <a:prstClr val="black">
                      <a:alpha val="50000"/>
                    </a:prstClr>
                  </a:innerShdw>
                </a:effectLst>
              </a:rPr>
              <a:t>содержание</a:t>
            </a:r>
            <a:endParaRPr lang="ru-RU" sz="2000" dirty="0">
              <a:solidFill>
                <a:schemeClr val="accent3">
                  <a:lumMod val="50000"/>
                </a:schemeClr>
              </a:solidFill>
              <a:effectLst>
                <a:innerShdw blurRad="63500" dist="50800" dir="13500000">
                  <a:prstClr val="black">
                    <a:alpha val="50000"/>
                  </a:prstClr>
                </a:innerShdw>
              </a:effectLst>
            </a:endParaRPr>
          </a:p>
        </p:txBody>
      </p:sp>
      <p:sp>
        <p:nvSpPr>
          <p:cNvPr id="18435"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7A96B6C-7729-449E-8F36-F9176236D50E}" type="slidenum">
              <a:rPr lang="ru-RU">
                <a:solidFill>
                  <a:srgbClr val="898989"/>
                </a:solidFill>
              </a:rPr>
              <a:pPr fontAlgn="base">
                <a:spcBef>
                  <a:spcPct val="0"/>
                </a:spcBef>
                <a:spcAft>
                  <a:spcPct val="0"/>
                </a:spcAft>
              </a:pPr>
              <a:t>4</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noGrp="1"/>
          </p:cNvSpPr>
          <p:nvPr>
            <p:ph type="title"/>
          </p:nvPr>
        </p:nvSpPr>
        <p:spPr>
          <a:xfrm>
            <a:off x="251520" y="44624"/>
            <a:ext cx="8219256" cy="432048"/>
          </a:xfrm>
          <a:solidFill>
            <a:schemeClr val="accent1">
              <a:lumMod val="20000"/>
              <a:lumOff val="80000"/>
            </a:schemeClr>
          </a:solidFill>
          <a:scene3d>
            <a:camera prst="orthographicFront"/>
            <a:lightRig rig="threePt" dir="t"/>
          </a:scene3d>
          <a:sp3d>
            <a:bevelT w="152400" h="50800" prst="softRound"/>
          </a:sp3d>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solidFill>
                  <a:schemeClr val="accent3">
                    <a:lumMod val="50000"/>
                  </a:schemeClr>
                </a:solidFill>
                <a:effectLst>
                  <a:innerShdw blurRad="63500" dist="50800" dir="13500000">
                    <a:prstClr val="black">
                      <a:alpha val="50000"/>
                    </a:prstClr>
                  </a:innerShdw>
                </a:effectLst>
                <a:latin typeface="+mn-lt"/>
                <a:cs typeface="Times New Roman" panose="02020603050405020304" pitchFamily="18" charset="0"/>
              </a:rPr>
              <a:t>Структура семейно-детского бюджета 2017 года</a:t>
            </a:r>
            <a:endParaRPr lang="ru-RU" sz="2000" b="1" dirty="0">
              <a:solidFill>
                <a:schemeClr val="accent3">
                  <a:lumMod val="50000"/>
                </a:schemeClr>
              </a:solidFill>
              <a:effectLst>
                <a:innerShdw blurRad="63500" dist="50800" dir="13500000">
                  <a:prstClr val="black">
                    <a:alpha val="50000"/>
                  </a:prstClr>
                </a:innerShdw>
              </a:effectLst>
              <a:latin typeface="+mn-lt"/>
              <a:cs typeface="Times New Roman" panose="02020603050405020304" pitchFamily="18" charset="0"/>
            </a:endParaRPr>
          </a:p>
        </p:txBody>
      </p:sp>
      <p:graphicFrame>
        <p:nvGraphicFramePr>
          <p:cNvPr id="61442" name="Объект 3"/>
          <p:cNvGraphicFramePr>
            <a:graphicFrameLocks noGrp="1"/>
          </p:cNvGraphicFramePr>
          <p:nvPr>
            <p:ph sz="quarter" idx="1"/>
            <p:extLst>
              <p:ext uri="{D42A27DB-BD31-4B8C-83A1-F6EECF244321}">
                <p14:modId xmlns:p14="http://schemas.microsoft.com/office/powerpoint/2010/main" val="294481570"/>
              </p:ext>
            </p:extLst>
          </p:nvPr>
        </p:nvGraphicFramePr>
        <p:xfrm>
          <a:off x="323528" y="3068960"/>
          <a:ext cx="8497888" cy="3313112"/>
        </p:xfrm>
        <a:graphic>
          <a:graphicData uri="http://schemas.openxmlformats.org/presentationml/2006/ole">
            <mc:AlternateContent xmlns:mc="http://schemas.openxmlformats.org/markup-compatibility/2006">
              <mc:Choice xmlns:v="urn:schemas-microsoft-com:vml" Requires="v">
                <p:oleObj spid="_x0000_s61799" r:id="rId3" imgW="8498561" imgH="3316511" progId="Excel.Chart.8">
                  <p:embed/>
                </p:oleObj>
              </mc:Choice>
              <mc:Fallback>
                <p:oleObj r:id="rId3" imgW="8498561" imgH="3316511" progId="Excel.Chart.8">
                  <p:embed/>
                  <p:pic>
                    <p:nvPicPr>
                      <p:cNvPr id="0" name="Объект 3"/>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3068960"/>
                        <a:ext cx="8497888" cy="3313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43" name="Диаграмма 6"/>
          <p:cNvGraphicFramePr>
            <a:graphicFrameLocks/>
          </p:cNvGraphicFramePr>
          <p:nvPr/>
        </p:nvGraphicFramePr>
        <p:xfrm>
          <a:off x="285750" y="500063"/>
          <a:ext cx="8640763" cy="2879725"/>
        </p:xfrm>
        <a:graphic>
          <a:graphicData uri="http://schemas.openxmlformats.org/presentationml/2006/ole">
            <mc:AlternateContent xmlns:mc="http://schemas.openxmlformats.org/markup-compatibility/2006">
              <mc:Choice xmlns:v="urn:schemas-microsoft-com:vml" Requires="v">
                <p:oleObj spid="_x0000_s61800" r:id="rId5" imgW="8638781" imgH="2883658" progId="Excel.Chart.8">
                  <p:embed/>
                </p:oleObj>
              </mc:Choice>
              <mc:Fallback>
                <p:oleObj r:id="rId5" imgW="8638781" imgH="2883658" progId="Excel.Chart.8">
                  <p:embed/>
                  <p:pic>
                    <p:nvPicPr>
                      <p:cNvPr id="0" name="Диаграмма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750" y="500063"/>
                        <a:ext cx="8640763" cy="287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44"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F29EB69-35F7-400F-81D5-F325BE0B044A}" type="slidenum">
              <a:rPr lang="ru-RU">
                <a:solidFill>
                  <a:srgbClr val="898989"/>
                </a:solidFill>
              </a:rPr>
              <a:pPr fontAlgn="base">
                <a:spcBef>
                  <a:spcPct val="0"/>
                </a:spcBef>
                <a:spcAft>
                  <a:spcPct val="0"/>
                </a:spcAft>
              </a:pPr>
              <a:t>40</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sz="quarter" idx="1"/>
            <p:extLst>
              <p:ext uri="{D42A27DB-BD31-4B8C-83A1-F6EECF244321}">
                <p14:modId xmlns:p14="http://schemas.microsoft.com/office/powerpoint/2010/main" val="1745984225"/>
              </p:ext>
            </p:extLst>
          </p:nvPr>
        </p:nvGraphicFramePr>
        <p:xfrm>
          <a:off x="179388" y="1412875"/>
          <a:ext cx="8530333" cy="1748773"/>
        </p:xfrm>
        <a:graphic>
          <a:graphicData uri="http://schemas.openxmlformats.org/drawingml/2006/table">
            <a:tbl>
              <a:tblPr firstRow="1" bandRow="1">
                <a:tableStyleId>{5C22544A-7EE6-4342-B048-85BDC9FD1C3A}</a:tableStyleId>
              </a:tblPr>
              <a:tblGrid>
                <a:gridCol w="2304380"/>
                <a:gridCol w="3148918"/>
                <a:gridCol w="3077035"/>
              </a:tblGrid>
              <a:tr h="326373">
                <a:tc>
                  <a:txBody>
                    <a:bodyPr/>
                    <a:lstStyle/>
                    <a:p>
                      <a:pPr indent="450215" algn="just">
                        <a:spcAft>
                          <a:spcPts val="0"/>
                        </a:spcAft>
                      </a:pPr>
                      <a:r>
                        <a:rPr lang="ru-RU" sz="1400" dirty="0">
                          <a:effectLst/>
                          <a:latin typeface="Times New Roman" panose="02020603050405020304" pitchFamily="18" charset="0"/>
                          <a:ea typeface="Calibri"/>
                          <a:cs typeface="Times New Roman" panose="02020603050405020304" pitchFamily="18" charset="0"/>
                        </a:rPr>
                        <a:t> </a:t>
                      </a:r>
                    </a:p>
                  </a:txBody>
                  <a:tcPr marL="68580" marR="68580" marT="0" marB="0">
                    <a:solidFill>
                      <a:srgbClr val="88DFF0"/>
                    </a:solidFill>
                  </a:tcPr>
                </a:tc>
                <a:tc>
                  <a:txBody>
                    <a:bodyPr/>
                    <a:lstStyle/>
                    <a:p>
                      <a:pPr marL="0" indent="0" algn="ctr">
                        <a:spcAft>
                          <a:spcPts val="0"/>
                        </a:spcAft>
                      </a:pPr>
                      <a:r>
                        <a:rPr lang="ru-RU" sz="1400" b="1" dirty="0">
                          <a:solidFill>
                            <a:srgbClr val="002060"/>
                          </a:solidFill>
                          <a:effectLst/>
                          <a:latin typeface="Times New Roman" panose="02020603050405020304" pitchFamily="18" charset="0"/>
                          <a:ea typeface="Calibri"/>
                          <a:cs typeface="Times New Roman" panose="02020603050405020304" pitchFamily="18" charset="0"/>
                        </a:rPr>
                        <a:t>Действующая </a:t>
                      </a:r>
                      <a:r>
                        <a:rPr lang="ru-RU" sz="1400" b="1" dirty="0" smtClean="0">
                          <a:solidFill>
                            <a:srgbClr val="002060"/>
                          </a:solidFill>
                          <a:effectLst/>
                          <a:latin typeface="Times New Roman" panose="02020603050405020304" pitchFamily="18" charset="0"/>
                          <a:ea typeface="Calibri"/>
                          <a:cs typeface="Times New Roman" panose="02020603050405020304" pitchFamily="18" charset="0"/>
                        </a:rPr>
                        <a:t>подпрограмма</a:t>
                      </a:r>
                    </a:p>
                  </a:txBody>
                  <a:tcPr marL="68580" marR="68580" marT="0" marB="0">
                    <a:solidFill>
                      <a:srgbClr val="88DFF0"/>
                    </a:solidFill>
                  </a:tcPr>
                </a:tc>
                <a:tc>
                  <a:txBody>
                    <a:bodyPr/>
                    <a:lstStyle/>
                    <a:p>
                      <a:pPr marL="0" indent="0" algn="ctr">
                        <a:spcAft>
                          <a:spcPts val="0"/>
                        </a:spcAft>
                      </a:pPr>
                      <a:r>
                        <a:rPr lang="ru-RU" sz="1400" dirty="0" smtClean="0">
                          <a:solidFill>
                            <a:srgbClr val="002060"/>
                          </a:solidFill>
                          <a:effectLst/>
                          <a:latin typeface="Times New Roman" panose="02020603050405020304" pitchFamily="18" charset="0"/>
                          <a:ea typeface="Calibri"/>
                          <a:cs typeface="Times New Roman" panose="02020603050405020304" pitchFamily="18" charset="0"/>
                        </a:rPr>
                        <a:t>Изменения</a:t>
                      </a:r>
                      <a:endParaRPr lang="ru-RU" sz="1400" dirty="0">
                        <a:solidFill>
                          <a:srgbClr val="002060"/>
                        </a:solidFill>
                        <a:effectLst/>
                        <a:latin typeface="Times New Roman" panose="02020603050405020304" pitchFamily="18" charset="0"/>
                        <a:ea typeface="Calibri"/>
                        <a:cs typeface="Times New Roman" panose="02020603050405020304" pitchFamily="18" charset="0"/>
                      </a:endParaRPr>
                    </a:p>
                  </a:txBody>
                  <a:tcPr marL="68580" marR="68580" marT="0" marB="0">
                    <a:solidFill>
                      <a:srgbClr val="88DFF0"/>
                    </a:solidFill>
                  </a:tcPr>
                </a:tc>
              </a:tr>
              <a:tr h="1422140">
                <a:tc>
                  <a:txBody>
                    <a:bodyPr/>
                    <a:lstStyle/>
                    <a:p>
                      <a:pPr marL="0" marR="0" indent="0" algn="l" defTabSz="914400" rtl="0" eaLnBrk="1" fontAlgn="auto" latinLnBrk="0" hangingPunct="1">
                        <a:lnSpc>
                          <a:spcPts val="1400"/>
                        </a:lnSpc>
                        <a:spcBef>
                          <a:spcPts val="0"/>
                        </a:spcBef>
                        <a:spcAft>
                          <a:spcPts val="0"/>
                        </a:spcAft>
                        <a:buClrTx/>
                        <a:buSzTx/>
                        <a:buFontTx/>
                        <a:buNone/>
                        <a:tabLst/>
                        <a:defRPr/>
                      </a:pPr>
                      <a:r>
                        <a:rPr lang="ru-RU" sz="1400" dirty="0">
                          <a:effectLst/>
                          <a:latin typeface="Times New Roman" panose="02020603050405020304" pitchFamily="18" charset="0"/>
                          <a:ea typeface="Calibri"/>
                          <a:cs typeface="Times New Roman" panose="02020603050405020304" pitchFamily="18" charset="0"/>
                        </a:rPr>
                        <a:t>Объем бюджетных ассигнований на реализацию подпрограммы из средств федерального бюджета </a:t>
                      </a:r>
                      <a:endParaRPr lang="ru-RU" sz="1400" dirty="0" smtClean="0">
                        <a:effectLst/>
                        <a:latin typeface="Times New Roman" panose="02020603050405020304" pitchFamily="18" charset="0"/>
                        <a:ea typeface="Calibri"/>
                        <a:cs typeface="Times New Roman" panose="02020603050405020304" pitchFamily="18" charset="0"/>
                      </a:endParaRPr>
                    </a:p>
                    <a:p>
                      <a:pPr marL="0" marR="0" indent="0" algn="just" defTabSz="914400" rtl="0" eaLnBrk="1" fontAlgn="auto" latinLnBrk="0" hangingPunct="1">
                        <a:lnSpc>
                          <a:spcPts val="1400"/>
                        </a:lnSpc>
                        <a:spcBef>
                          <a:spcPts val="0"/>
                        </a:spcBef>
                        <a:spcAft>
                          <a:spcPts val="0"/>
                        </a:spcAft>
                        <a:buClrTx/>
                        <a:buSzTx/>
                        <a:buFontTx/>
                        <a:buNone/>
                        <a:tabLst/>
                        <a:defRPr/>
                      </a:pPr>
                      <a:r>
                        <a:rPr lang="ru-RU" sz="1400" b="0" dirty="0" smtClean="0">
                          <a:solidFill>
                            <a:schemeClr val="tx1"/>
                          </a:solidFill>
                          <a:effectLst/>
                          <a:latin typeface="Times New Roman" panose="02020603050405020304" pitchFamily="18" charset="0"/>
                          <a:ea typeface="Calibri"/>
                          <a:cs typeface="Times New Roman" panose="02020603050405020304" pitchFamily="18" charset="0"/>
                        </a:rPr>
                        <a:t>(2013</a:t>
                      </a:r>
                      <a:r>
                        <a:rPr lang="ru-RU" sz="1400" b="1" dirty="0" smtClean="0">
                          <a:solidFill>
                            <a:srgbClr val="002060"/>
                          </a:solidFill>
                          <a:latin typeface="Times New Roman" panose="02020603050405020304" pitchFamily="18" charset="0"/>
                          <a:cs typeface="Times New Roman" panose="02020603050405020304" pitchFamily="18" charset="0"/>
                        </a:rPr>
                        <a:t>–</a:t>
                      </a:r>
                      <a:r>
                        <a:rPr lang="ru-RU" sz="1400" b="0" dirty="0" smtClean="0">
                          <a:solidFill>
                            <a:schemeClr val="tx1"/>
                          </a:solidFill>
                          <a:effectLst/>
                          <a:latin typeface="Times New Roman" panose="02020603050405020304" pitchFamily="18" charset="0"/>
                          <a:ea typeface="Calibri"/>
                          <a:cs typeface="Times New Roman" panose="02020603050405020304" pitchFamily="18" charset="0"/>
                        </a:rPr>
                        <a:t>2020</a:t>
                      </a:r>
                      <a:r>
                        <a:rPr lang="ru-RU" sz="1400" b="0" baseline="0" dirty="0" smtClean="0">
                          <a:solidFill>
                            <a:schemeClr val="tx1"/>
                          </a:solidFill>
                          <a:effectLst/>
                          <a:latin typeface="Times New Roman" panose="02020603050405020304" pitchFamily="18" charset="0"/>
                          <a:ea typeface="Calibri"/>
                          <a:cs typeface="Times New Roman" panose="02020603050405020304" pitchFamily="18" charset="0"/>
                        </a:rPr>
                        <a:t> годы)</a:t>
                      </a:r>
                      <a:endParaRPr lang="ru-RU" sz="1400" b="0" dirty="0" smtClean="0">
                        <a:solidFill>
                          <a:schemeClr val="tx1"/>
                        </a:solidFill>
                        <a:effectLst/>
                        <a:latin typeface="Times New Roman" panose="02020603050405020304" pitchFamily="18" charset="0"/>
                        <a:ea typeface="Calibri"/>
                        <a:cs typeface="Times New Roman" panose="02020603050405020304" pitchFamily="18" charset="0"/>
                      </a:endParaRPr>
                    </a:p>
                    <a:p>
                      <a:pPr marL="0" indent="0" algn="just">
                        <a:lnSpc>
                          <a:spcPts val="1400"/>
                        </a:lnSpc>
                        <a:spcAft>
                          <a:spcPts val="0"/>
                        </a:spcAft>
                      </a:pPr>
                      <a:endParaRPr lang="ru-RU" sz="1400" dirty="0">
                        <a:effectLst/>
                        <a:latin typeface="Times New Roman" panose="02020603050405020304" pitchFamily="18" charset="0"/>
                        <a:ea typeface="Calibri"/>
                        <a:cs typeface="Times New Roman" panose="02020603050405020304" pitchFamily="18" charset="0"/>
                      </a:endParaRPr>
                    </a:p>
                    <a:p>
                      <a:pPr indent="450215" algn="just">
                        <a:lnSpc>
                          <a:spcPts val="1400"/>
                        </a:lnSpc>
                        <a:spcAft>
                          <a:spcPts val="0"/>
                        </a:spcAft>
                      </a:pPr>
                      <a:r>
                        <a:rPr lang="ru-RU" sz="1400" dirty="0">
                          <a:effectLst/>
                          <a:latin typeface="Times New Roman" panose="02020603050405020304" pitchFamily="18" charset="0"/>
                          <a:ea typeface="Calibri"/>
                          <a:cs typeface="Times New Roman" panose="02020603050405020304" pitchFamily="18" charset="0"/>
                        </a:rPr>
                        <a:t> </a:t>
                      </a:r>
                    </a:p>
                  </a:txBody>
                  <a:tcPr marL="68580" marR="68580" marT="0" marB="0">
                    <a:solidFill>
                      <a:srgbClr val="C6F2EB"/>
                    </a:solidFill>
                  </a:tcPr>
                </a:tc>
                <a:tc>
                  <a:txBody>
                    <a:bodyPr/>
                    <a:lstStyle/>
                    <a:p>
                      <a:pPr marL="0" indent="0" algn="just">
                        <a:lnSpc>
                          <a:spcPts val="1400"/>
                        </a:lnSpc>
                        <a:spcAft>
                          <a:spcPts val="0"/>
                        </a:spcAft>
                      </a:pPr>
                      <a:endParaRPr lang="ru-RU" sz="1200" dirty="0" smtClean="0">
                        <a:solidFill>
                          <a:srgbClr val="C00000"/>
                        </a:solidFill>
                        <a:effectLst/>
                        <a:latin typeface="Times New Roman" panose="02020603050405020304" pitchFamily="18" charset="0"/>
                        <a:ea typeface="Calibri"/>
                        <a:cs typeface="Times New Roman" panose="02020603050405020304" pitchFamily="18" charset="0"/>
                      </a:endParaRPr>
                    </a:p>
                    <a:p>
                      <a:pPr marL="0" indent="0" algn="just">
                        <a:lnSpc>
                          <a:spcPts val="1400"/>
                        </a:lnSpc>
                        <a:spcAft>
                          <a:spcPts val="0"/>
                        </a:spcAft>
                      </a:pPr>
                      <a:endParaRPr lang="ru-RU" sz="1200" dirty="0" smtClean="0">
                        <a:solidFill>
                          <a:srgbClr val="C00000"/>
                        </a:solidFill>
                        <a:effectLst/>
                        <a:latin typeface="Times New Roman" panose="02020603050405020304" pitchFamily="18" charset="0"/>
                        <a:ea typeface="Calibri"/>
                        <a:cs typeface="Times New Roman" panose="02020603050405020304" pitchFamily="18" charset="0"/>
                      </a:endParaRPr>
                    </a:p>
                    <a:p>
                      <a:pPr marL="0" indent="0" algn="just">
                        <a:lnSpc>
                          <a:spcPts val="1400"/>
                        </a:lnSpc>
                        <a:spcAft>
                          <a:spcPts val="0"/>
                        </a:spcAft>
                      </a:pP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4 трлн</a:t>
                      </a:r>
                      <a:r>
                        <a:rPr lang="ru-RU" sz="1200" baseline="0" dirty="0" smtClean="0">
                          <a:solidFill>
                            <a:srgbClr val="C00000"/>
                          </a:solidFill>
                          <a:effectLst/>
                          <a:latin typeface="Times New Roman" panose="02020603050405020304" pitchFamily="18" charset="0"/>
                          <a:ea typeface="Calibri"/>
                          <a:cs typeface="Times New Roman" panose="02020603050405020304" pitchFamily="18" charset="0"/>
                        </a:rPr>
                        <a:t>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074 млрд </a:t>
                      </a:r>
                      <a:r>
                        <a:rPr lang="ru-RU" sz="1200" dirty="0">
                          <a:solidFill>
                            <a:srgbClr val="C00000"/>
                          </a:solidFill>
                          <a:effectLst/>
                          <a:latin typeface="Times New Roman" panose="02020603050405020304" pitchFamily="18" charset="0"/>
                          <a:ea typeface="Calibri"/>
                          <a:cs typeface="Times New Roman" panose="02020603050405020304" pitchFamily="18" charset="0"/>
                        </a:rPr>
                        <a:t>700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млн </a:t>
                      </a:r>
                      <a:r>
                        <a:rPr lang="ru-RU" sz="1200" dirty="0">
                          <a:solidFill>
                            <a:srgbClr val="C00000"/>
                          </a:solidFill>
                          <a:effectLst/>
                          <a:latin typeface="Times New Roman" panose="02020603050405020304" pitchFamily="18" charset="0"/>
                          <a:ea typeface="Calibri"/>
                          <a:cs typeface="Times New Roman" panose="02020603050405020304" pitchFamily="18" charset="0"/>
                        </a:rPr>
                        <a:t>140,5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тыс. руб.</a:t>
                      </a:r>
                      <a:endParaRPr lang="ru-RU" sz="1200" dirty="0">
                        <a:solidFill>
                          <a:srgbClr val="C00000"/>
                        </a:solidFill>
                        <a:effectLst/>
                        <a:latin typeface="Times New Roman" panose="02020603050405020304" pitchFamily="18" charset="0"/>
                        <a:ea typeface="Calibri"/>
                        <a:cs typeface="Times New Roman" panose="02020603050405020304" pitchFamily="18" charset="0"/>
                      </a:endParaRPr>
                    </a:p>
                  </a:txBody>
                  <a:tcPr marL="68580" marR="68580" marT="0" marB="0">
                    <a:solidFill>
                      <a:srgbClr val="C6F2EB"/>
                    </a:solidFill>
                  </a:tcPr>
                </a:tc>
                <a:tc>
                  <a:txBody>
                    <a:bodyPr/>
                    <a:lstStyle/>
                    <a:p>
                      <a:pPr marL="0" indent="0" algn="just">
                        <a:lnSpc>
                          <a:spcPts val="1400"/>
                        </a:lnSpc>
                        <a:spcAft>
                          <a:spcPts val="0"/>
                        </a:spcAft>
                      </a:pPr>
                      <a:endParaRPr lang="ru-RU" sz="1200" dirty="0" smtClean="0">
                        <a:solidFill>
                          <a:srgbClr val="C00000"/>
                        </a:solidFill>
                        <a:effectLst/>
                        <a:latin typeface="Times New Roman" panose="02020603050405020304" pitchFamily="18" charset="0"/>
                        <a:ea typeface="Calibri"/>
                        <a:cs typeface="Times New Roman" panose="02020603050405020304" pitchFamily="18" charset="0"/>
                      </a:endParaRPr>
                    </a:p>
                    <a:p>
                      <a:pPr marL="0" indent="0" algn="just">
                        <a:lnSpc>
                          <a:spcPts val="1400"/>
                        </a:lnSpc>
                        <a:spcAft>
                          <a:spcPts val="0"/>
                        </a:spcAft>
                      </a:pPr>
                      <a:endParaRPr lang="ru-RU" sz="1200" dirty="0" smtClean="0">
                        <a:solidFill>
                          <a:srgbClr val="C00000"/>
                        </a:solidFill>
                        <a:effectLst/>
                        <a:latin typeface="Times New Roman" panose="02020603050405020304" pitchFamily="18" charset="0"/>
                        <a:ea typeface="Calibri"/>
                        <a:cs typeface="Times New Roman" panose="02020603050405020304" pitchFamily="18" charset="0"/>
                      </a:endParaRPr>
                    </a:p>
                    <a:p>
                      <a:pPr marL="0" indent="0" algn="just">
                        <a:lnSpc>
                          <a:spcPts val="1400"/>
                        </a:lnSpc>
                        <a:spcAft>
                          <a:spcPts val="0"/>
                        </a:spcAft>
                      </a:pP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4 трлн </a:t>
                      </a:r>
                      <a:r>
                        <a:rPr lang="ru-RU" sz="1200" dirty="0">
                          <a:solidFill>
                            <a:srgbClr val="C00000"/>
                          </a:solidFill>
                          <a:effectLst/>
                          <a:latin typeface="Times New Roman" panose="02020603050405020304" pitchFamily="18" charset="0"/>
                          <a:ea typeface="Calibri"/>
                          <a:cs typeface="Times New Roman" panose="02020603050405020304" pitchFamily="18" charset="0"/>
                        </a:rPr>
                        <a:t>462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млрд </a:t>
                      </a:r>
                      <a:r>
                        <a:rPr lang="ru-RU" sz="1200" dirty="0">
                          <a:solidFill>
                            <a:srgbClr val="C00000"/>
                          </a:solidFill>
                          <a:effectLst/>
                          <a:latin typeface="Times New Roman" panose="02020603050405020304" pitchFamily="18" charset="0"/>
                          <a:ea typeface="Calibri"/>
                          <a:cs typeface="Times New Roman" panose="02020603050405020304" pitchFamily="18" charset="0"/>
                        </a:rPr>
                        <a:t>553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млн </a:t>
                      </a:r>
                      <a:r>
                        <a:rPr lang="ru-RU" sz="1200" dirty="0">
                          <a:solidFill>
                            <a:srgbClr val="C00000"/>
                          </a:solidFill>
                          <a:effectLst/>
                          <a:latin typeface="Times New Roman" panose="02020603050405020304" pitchFamily="18" charset="0"/>
                          <a:ea typeface="Calibri"/>
                          <a:cs typeface="Times New Roman" panose="02020603050405020304" pitchFamily="18" charset="0"/>
                        </a:rPr>
                        <a:t>180,1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тыс.</a:t>
                      </a:r>
                      <a:r>
                        <a:rPr lang="ru-RU" sz="1200" baseline="0" dirty="0" smtClean="0">
                          <a:solidFill>
                            <a:srgbClr val="C00000"/>
                          </a:solidFill>
                          <a:effectLst/>
                          <a:latin typeface="Times New Roman" panose="02020603050405020304" pitchFamily="18" charset="0"/>
                          <a:ea typeface="Calibri"/>
                          <a:cs typeface="Times New Roman" panose="02020603050405020304" pitchFamily="18" charset="0"/>
                        </a:rPr>
                        <a:t> </a:t>
                      </a:r>
                      <a:r>
                        <a:rPr lang="ru-RU" sz="1200" dirty="0" smtClean="0">
                          <a:solidFill>
                            <a:srgbClr val="C00000"/>
                          </a:solidFill>
                          <a:effectLst/>
                          <a:latin typeface="Times New Roman" panose="02020603050405020304" pitchFamily="18" charset="0"/>
                          <a:ea typeface="Calibri"/>
                          <a:cs typeface="Times New Roman" panose="02020603050405020304" pitchFamily="18" charset="0"/>
                        </a:rPr>
                        <a:t>руб.</a:t>
                      </a:r>
                      <a:endParaRPr lang="ru-RU" sz="1200" dirty="0">
                        <a:solidFill>
                          <a:srgbClr val="C00000"/>
                        </a:solidFill>
                        <a:effectLst/>
                        <a:latin typeface="Times New Roman" panose="02020603050405020304" pitchFamily="18" charset="0"/>
                        <a:ea typeface="Calibri"/>
                        <a:cs typeface="Times New Roman" panose="02020603050405020304" pitchFamily="18" charset="0"/>
                      </a:endParaRPr>
                    </a:p>
                    <a:p>
                      <a:pPr indent="450215" algn="just">
                        <a:lnSpc>
                          <a:spcPts val="1400"/>
                        </a:lnSpc>
                        <a:spcAft>
                          <a:spcPts val="0"/>
                        </a:spcAft>
                      </a:pPr>
                      <a:r>
                        <a:rPr lang="ru-RU" sz="1200" dirty="0">
                          <a:effectLst/>
                          <a:latin typeface="Times New Roman" panose="02020603050405020304" pitchFamily="18" charset="0"/>
                          <a:ea typeface="Calibri"/>
                          <a:cs typeface="Times New Roman" panose="02020603050405020304" pitchFamily="18" charset="0"/>
                        </a:rPr>
                        <a:t> </a:t>
                      </a:r>
                    </a:p>
                  </a:txBody>
                  <a:tcPr marL="68580" marR="68580" marT="0" marB="0">
                    <a:solidFill>
                      <a:srgbClr val="C6F2EB"/>
                    </a:solidFill>
                  </a:tcPr>
                </a:tc>
              </a:tr>
            </a:tbl>
          </a:graphicData>
        </a:graphic>
      </p:graphicFrame>
      <p:sp>
        <p:nvSpPr>
          <p:cNvPr id="5" name="TextBox 4"/>
          <p:cNvSpPr txBox="1"/>
          <p:nvPr/>
        </p:nvSpPr>
        <p:spPr>
          <a:xfrm>
            <a:off x="3879850" y="3194849"/>
            <a:ext cx="4224338" cy="3570208"/>
          </a:xfrm>
          <a:prstGeom prst="rect">
            <a:avLst/>
          </a:prstGeom>
          <a:solidFill>
            <a:srgbClr val="FFEEDD"/>
          </a:solidFill>
          <a:scene3d>
            <a:camera prst="orthographicFront"/>
            <a:lightRig rig="threePt" dir="t"/>
          </a:scene3d>
          <a:sp3d>
            <a:bevelT/>
          </a:sp3d>
        </p:spPr>
        <p:txBody>
          <a:bodyPr wrap="square">
            <a:spAutoFit/>
          </a:bodyPr>
          <a:lstStyle/>
          <a:p>
            <a:pPr algn="ctr" fontAlgn="auto">
              <a:spcBef>
                <a:spcPts val="600"/>
              </a:spcBef>
              <a:spcAft>
                <a:spcPts val="0"/>
              </a:spcAft>
              <a:buClr>
                <a:srgbClr val="FE8637"/>
              </a:buClr>
              <a:buSzPct val="70000"/>
              <a:defRPr/>
            </a:pPr>
            <a:r>
              <a:rPr lang="ru-RU" sz="1200" b="1" dirty="0">
                <a:solidFill>
                  <a:srgbClr val="C00000"/>
                </a:solidFill>
                <a:latin typeface="+mn-lt"/>
              </a:rPr>
              <a:t>ВЫВОД:</a:t>
            </a:r>
          </a:p>
          <a:p>
            <a:pPr indent="360000" algn="just" fontAlgn="auto">
              <a:spcBef>
                <a:spcPts val="600"/>
              </a:spcBef>
              <a:spcAft>
                <a:spcPts val="0"/>
              </a:spcAft>
              <a:buClr>
                <a:srgbClr val="FE8637"/>
              </a:buClr>
              <a:buSzPct val="70000"/>
              <a:defRPr/>
            </a:pPr>
            <a:r>
              <a:rPr lang="ru-RU" sz="1200" dirty="0">
                <a:solidFill>
                  <a:prstClr val="black"/>
                </a:solidFill>
                <a:latin typeface="Times New Roman" panose="02020603050405020304" pitchFamily="18" charset="0"/>
                <a:cs typeface="Times New Roman" panose="02020603050405020304" pitchFamily="18" charset="0"/>
              </a:rPr>
              <a:t>Новеллы подпрограммы в целом обусловлены нормами федерального законодательства, </a:t>
            </a:r>
            <a:r>
              <a:rPr lang="ru-RU" sz="1200" dirty="0" smtClean="0">
                <a:solidFill>
                  <a:prstClr val="black"/>
                </a:solidFill>
                <a:latin typeface="Times New Roman" panose="02020603050405020304" pitchFamily="18" charset="0"/>
                <a:cs typeface="Times New Roman" panose="02020603050405020304" pitchFamily="18" charset="0"/>
              </a:rPr>
              <a:t>касающимися выплат </a:t>
            </a:r>
            <a:r>
              <a:rPr lang="ru-RU" sz="1200" dirty="0">
                <a:solidFill>
                  <a:prstClr val="black"/>
                </a:solidFill>
                <a:latin typeface="Times New Roman" panose="02020603050405020304" pitchFamily="18" charset="0"/>
                <a:cs typeface="Times New Roman" panose="02020603050405020304" pitchFamily="18" charset="0"/>
              </a:rPr>
              <a:t>государственных </a:t>
            </a:r>
            <a:r>
              <a:rPr lang="ru-RU" sz="1200" dirty="0" smtClean="0">
                <a:solidFill>
                  <a:prstClr val="black"/>
                </a:solidFill>
                <a:latin typeface="Times New Roman" panose="02020603050405020304" pitchFamily="18" charset="0"/>
                <a:cs typeface="Times New Roman" panose="02020603050405020304" pitchFamily="18" charset="0"/>
              </a:rPr>
              <a:t>пособий </a:t>
            </a:r>
            <a:r>
              <a:rPr lang="ru-RU" sz="1200" dirty="0">
                <a:solidFill>
                  <a:prstClr val="black"/>
                </a:solidFill>
                <a:latin typeface="Times New Roman" panose="02020603050405020304" pitchFamily="18" charset="0"/>
                <a:cs typeface="Times New Roman" panose="02020603050405020304" pitchFamily="18" charset="0"/>
              </a:rPr>
              <a:t>в связи с рождением и воспитанием детей, а также </a:t>
            </a:r>
            <a:r>
              <a:rPr lang="ru-RU" sz="1200" dirty="0">
                <a:solidFill>
                  <a:srgbClr val="0070C0"/>
                </a:solidFill>
                <a:latin typeface="Times New Roman" panose="02020603050405020304" pitchFamily="18" charset="0"/>
                <a:cs typeface="Times New Roman" panose="02020603050405020304" pitchFamily="18" charset="0"/>
              </a:rPr>
              <a:t>ЗАДАЧАМИ, СОДЕРЖАЩИМИСЯ В </a:t>
            </a:r>
            <a:r>
              <a:rPr lang="ru-RU" sz="1200" dirty="0" smtClean="0">
                <a:solidFill>
                  <a:srgbClr val="0070C0"/>
                </a:solidFill>
                <a:latin typeface="Times New Roman" panose="02020603050405020304" pitchFamily="18" charset="0"/>
                <a:cs typeface="Times New Roman" panose="02020603050405020304" pitchFamily="18" charset="0"/>
              </a:rPr>
              <a:t>МАЙСКИХ </a:t>
            </a:r>
            <a:r>
              <a:rPr lang="ru-RU" sz="1200" dirty="0">
                <a:solidFill>
                  <a:srgbClr val="0070C0"/>
                </a:solidFill>
                <a:latin typeface="Times New Roman" panose="02020603050405020304" pitchFamily="18" charset="0"/>
                <a:cs typeface="Times New Roman" panose="02020603050405020304" pitchFamily="18" charset="0"/>
              </a:rPr>
              <a:t>УКАЗАХ ПРЕЗИДЕНТА РОССИЙСКОЙ ФЕДЕРАЦИИ</a:t>
            </a:r>
            <a:r>
              <a:rPr lang="ru-RU" sz="1200" dirty="0">
                <a:solidFill>
                  <a:srgbClr val="C00000"/>
                </a:solidFill>
                <a:latin typeface="Times New Roman" panose="02020603050405020304" pitchFamily="18" charset="0"/>
                <a:cs typeface="Times New Roman" panose="02020603050405020304" pitchFamily="18" charset="0"/>
              </a:rPr>
              <a:t>.</a:t>
            </a:r>
            <a:r>
              <a:rPr lang="ru-RU" sz="14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После обновления подпрограмма  будет содержать в качестве целей, задач, целевых показателей (индикаторов) те меры государственной поддержки семей, которые непосредственно </a:t>
            </a:r>
            <a:r>
              <a:rPr lang="ru-RU" sz="1200" dirty="0" smtClean="0">
                <a:solidFill>
                  <a:prstClr val="black"/>
                </a:solidFill>
                <a:latin typeface="Times New Roman" panose="02020603050405020304" pitchFamily="18" charset="0"/>
                <a:cs typeface="Times New Roman" panose="02020603050405020304" pitchFamily="18" charset="0"/>
              </a:rPr>
              <a:t>определены в </a:t>
            </a:r>
            <a:r>
              <a:rPr lang="ru-RU" sz="1200" dirty="0">
                <a:solidFill>
                  <a:prstClr val="black"/>
                </a:solidFill>
                <a:latin typeface="Times New Roman" panose="02020603050405020304" pitchFamily="18" charset="0"/>
                <a:cs typeface="Times New Roman" panose="02020603050405020304" pitchFamily="18" charset="0"/>
              </a:rPr>
              <a:t>нормативных правовых актах и имеют финансовое обеспечение за счет бюджетных средств.</a:t>
            </a:r>
          </a:p>
          <a:p>
            <a:pPr indent="360000" algn="just" fontAlgn="auto">
              <a:spcBef>
                <a:spcPts val="600"/>
              </a:spcBef>
              <a:spcAft>
                <a:spcPts val="0"/>
              </a:spcAft>
              <a:buClr>
                <a:srgbClr val="FE8637"/>
              </a:buClr>
              <a:buSzPct val="70000"/>
              <a:defRPr/>
            </a:pPr>
            <a:r>
              <a:rPr lang="ru-RU" sz="1200" dirty="0">
                <a:solidFill>
                  <a:prstClr val="black"/>
                </a:solidFill>
                <a:latin typeface="Times New Roman" panose="02020603050405020304" pitchFamily="18" charset="0"/>
                <a:cs typeface="Times New Roman" panose="02020603050405020304" pitchFamily="18" charset="0"/>
              </a:rPr>
              <a:t>Комитет отмечает </a:t>
            </a:r>
            <a:r>
              <a:rPr lang="ru-RU" sz="1200" dirty="0">
                <a:solidFill>
                  <a:srgbClr val="0070C0"/>
                </a:solidFill>
                <a:latin typeface="Times New Roman" panose="02020603050405020304" pitchFamily="18" charset="0"/>
                <a:cs typeface="Times New Roman" panose="02020603050405020304" pitchFamily="18" charset="0"/>
              </a:rPr>
              <a:t>РОСТ БЮДЖЕТНЫХ АССИГНОВАНИЙ </a:t>
            </a:r>
            <a:r>
              <a:rPr lang="ru-RU" sz="1200" dirty="0">
                <a:solidFill>
                  <a:prstClr val="black"/>
                </a:solidFill>
                <a:latin typeface="Times New Roman" panose="02020603050405020304" pitchFamily="18" charset="0"/>
                <a:cs typeface="Times New Roman" panose="02020603050405020304" pitchFamily="18" charset="0"/>
              </a:rPr>
              <a:t>на реализацию подпрограммы из средств федерального бюджета.</a:t>
            </a:r>
          </a:p>
          <a:p>
            <a:pPr algn="just" fontAlgn="auto">
              <a:spcBef>
                <a:spcPts val="600"/>
              </a:spcBef>
              <a:spcAft>
                <a:spcPts val="0"/>
              </a:spcAft>
              <a:buClr>
                <a:srgbClr val="FE8637"/>
              </a:buClr>
              <a:buSzPct val="70000"/>
              <a:defRPr/>
            </a:pPr>
            <a:r>
              <a:rPr lang="ru-RU" sz="1200" dirty="0" smtClean="0">
                <a:solidFill>
                  <a:prstClr val="black"/>
                </a:solidFill>
                <a:latin typeface="Times New Roman" panose="02020603050405020304" pitchFamily="18" charset="0"/>
                <a:cs typeface="Times New Roman" panose="02020603050405020304" pitchFamily="18" charset="0"/>
              </a:rPr>
              <a:t>Но этот </a:t>
            </a:r>
            <a:r>
              <a:rPr lang="ru-RU" sz="1200" dirty="0">
                <a:solidFill>
                  <a:prstClr val="black"/>
                </a:solidFill>
                <a:latin typeface="Times New Roman" panose="02020603050405020304" pitchFamily="18" charset="0"/>
                <a:cs typeface="Times New Roman" panose="02020603050405020304" pitchFamily="18" charset="0"/>
              </a:rPr>
              <a:t>рост </a:t>
            </a:r>
            <a:r>
              <a:rPr lang="ru-RU" sz="1200" dirty="0" smtClean="0">
                <a:solidFill>
                  <a:prstClr val="black"/>
                </a:solidFill>
                <a:latin typeface="Times New Roman" panose="02020603050405020304" pitchFamily="18" charset="0"/>
                <a:cs typeface="Times New Roman" panose="02020603050405020304" pitchFamily="18" charset="0"/>
              </a:rPr>
              <a:t>Комитет считает </a:t>
            </a:r>
            <a:r>
              <a:rPr lang="ru-RU" sz="1200" dirty="0">
                <a:solidFill>
                  <a:srgbClr val="C00000"/>
                </a:solidFill>
                <a:latin typeface="Times New Roman" panose="02020603050405020304" pitchFamily="18" charset="0"/>
                <a:cs typeface="Times New Roman" panose="02020603050405020304" pitchFamily="18" charset="0"/>
              </a:rPr>
              <a:t>НЕДОСТАТОЧНЫМ!</a:t>
            </a:r>
            <a:endParaRPr lang="ru-RU" sz="1200" dirty="0">
              <a:solidFill>
                <a:prstClr val="black"/>
              </a:solidFill>
              <a:latin typeface="Times New Roman" panose="02020603050405020304" pitchFamily="18" charset="0"/>
              <a:cs typeface="Times New Roman" panose="02020603050405020304" pitchFamily="18" charset="0"/>
            </a:endParaRPr>
          </a:p>
          <a:p>
            <a:pPr algn="just" fontAlgn="auto">
              <a:spcBef>
                <a:spcPts val="600"/>
              </a:spcBef>
              <a:spcAft>
                <a:spcPts val="0"/>
              </a:spcAft>
              <a:buClr>
                <a:srgbClr val="FE8637"/>
              </a:buClr>
              <a:buSzPct val="70000"/>
              <a:defRPr/>
            </a:pPr>
            <a:r>
              <a:rPr lang="ru-RU" sz="1200" dirty="0">
                <a:solidFill>
                  <a:prstClr val="black"/>
                </a:solidFill>
                <a:latin typeface="Times New Roman" panose="02020603050405020304" pitchFamily="18" charset="0"/>
                <a:cs typeface="Times New Roman" panose="02020603050405020304" pitchFamily="18" charset="0"/>
              </a:rPr>
              <a:t> </a:t>
            </a:r>
          </a:p>
        </p:txBody>
      </p:sp>
      <p:sp>
        <p:nvSpPr>
          <p:cNvPr id="6" name="Заголовок 1"/>
          <p:cNvSpPr txBox="1">
            <a:spLocks/>
          </p:cNvSpPr>
          <p:nvPr/>
        </p:nvSpPr>
        <p:spPr>
          <a:xfrm>
            <a:off x="179512" y="44624"/>
            <a:ext cx="8568952" cy="1296144"/>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925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1600" b="1" dirty="0" smtClean="0">
              <a:latin typeface="Times New Roman" panose="02020603050405020304" pitchFamily="18" charset="0"/>
              <a:cs typeface="Times New Roman" panose="02020603050405020304" pitchFamily="18" charset="0"/>
            </a:endParaRPr>
          </a:p>
          <a:p>
            <a:pPr algn="ctr" fontAlgn="auto">
              <a:spcAft>
                <a:spcPts val="0"/>
              </a:spcAft>
              <a:defRPr/>
            </a:pPr>
            <a:r>
              <a:rPr lang="ru-RU" sz="1600" b="1" dirty="0" smtClean="0">
                <a:latin typeface="Times New Roman" panose="02020603050405020304" pitchFamily="18" charset="0"/>
                <a:cs typeface="Times New Roman" panose="02020603050405020304" pitchFamily="18" charset="0"/>
              </a:rPr>
              <a:t>В рамках работы над семейно-детским бюджетом</a:t>
            </a:r>
            <a:br>
              <a:rPr lang="ru-RU" sz="1600"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Комитет проводит мониторинг </a:t>
            </a:r>
            <a:r>
              <a:rPr lang="ru-RU" sz="1600" b="1" dirty="0">
                <a:latin typeface="Times New Roman" panose="02020603050405020304" pitchFamily="18" charset="0"/>
                <a:cs typeface="Times New Roman" panose="02020603050405020304" pitchFamily="18" charset="0"/>
              </a:rPr>
              <a:t>изменений </a:t>
            </a:r>
            <a:r>
              <a:rPr lang="ru-RU" sz="1600" b="1" dirty="0" smtClean="0">
                <a:latin typeface="Times New Roman" panose="02020603050405020304" pitchFamily="18" charset="0"/>
                <a:cs typeface="Times New Roman" panose="02020603050405020304" pitchFamily="18" charset="0"/>
              </a:rPr>
              <a:t>государственных программ Российской Федерации, в частности государственной программы </a:t>
            </a:r>
            <a:r>
              <a:rPr lang="ru-RU" sz="1600" b="1" dirty="0">
                <a:latin typeface="Times New Roman" panose="02020603050405020304" pitchFamily="18" charset="0"/>
                <a:cs typeface="Times New Roman" panose="02020603050405020304" pitchFamily="18" charset="0"/>
              </a:rPr>
              <a:t>«Социальная поддержка граждан»</a:t>
            </a:r>
            <a:br>
              <a:rPr lang="ru-RU" sz="1600" b="1" dirty="0">
                <a:latin typeface="Times New Roman" panose="02020603050405020304" pitchFamily="18" charset="0"/>
                <a:cs typeface="Times New Roman" panose="02020603050405020304" pitchFamily="18" charset="0"/>
              </a:rPr>
            </a:br>
            <a:r>
              <a:rPr lang="ru-RU" sz="1600" b="1" dirty="0">
                <a:latin typeface="Times New Roman" panose="02020603050405020304" pitchFamily="18" charset="0"/>
                <a:cs typeface="Times New Roman" panose="02020603050405020304" pitchFamily="18" charset="0"/>
              </a:rPr>
              <a:t>(подпрограмма 3 «Совершенствование социальной </a:t>
            </a:r>
            <a:r>
              <a:rPr lang="ru-RU" sz="1600" b="1" dirty="0" smtClean="0">
                <a:latin typeface="Times New Roman" panose="02020603050405020304" pitchFamily="18" charset="0"/>
                <a:cs typeface="Times New Roman" panose="02020603050405020304" pitchFamily="18" charset="0"/>
              </a:rPr>
              <a:t>поддержки семьи </a:t>
            </a:r>
            <a:r>
              <a:rPr lang="ru-RU" sz="1600" b="1" dirty="0">
                <a:latin typeface="Times New Roman" panose="02020603050405020304" pitchFamily="18" charset="0"/>
                <a:cs typeface="Times New Roman" panose="02020603050405020304" pitchFamily="18" charset="0"/>
              </a:rPr>
              <a:t>и детей</a:t>
            </a:r>
            <a:r>
              <a:rPr lang="ru-RU" sz="1600" b="1" dirty="0" smtClean="0">
                <a:latin typeface="Times New Roman" panose="02020603050405020304" pitchFamily="18" charset="0"/>
                <a:cs typeface="Times New Roman" panose="02020603050405020304" pitchFamily="18" charset="0"/>
              </a:rPr>
              <a:t>»).</a:t>
            </a:r>
            <a:endParaRPr lang="ru-RU" sz="1600" b="1" dirty="0">
              <a:latin typeface="Times New Roman" panose="02020603050405020304" pitchFamily="18" charset="0"/>
              <a:cs typeface="Times New Roman" panose="02020603050405020304" pitchFamily="18" charset="0"/>
            </a:endParaRPr>
          </a:p>
          <a:p>
            <a:pPr algn="ctr" fontAlgn="auto">
              <a:spcAft>
                <a:spcPts val="0"/>
              </a:spcAft>
              <a:defRPr/>
            </a:pPr>
            <a:endParaRPr lang="ru-RU" sz="1600" b="1" dirty="0">
              <a:solidFill>
                <a:schemeClr val="accent3">
                  <a:lumMod val="50000"/>
                </a:schemeClr>
              </a:solidFill>
              <a:effectLst>
                <a:innerShdw blurRad="63500" dist="50800" dir="13500000">
                  <a:prstClr val="black">
                    <a:alpha val="50000"/>
                  </a:prstClr>
                </a:innerShdw>
              </a:effectLst>
              <a:latin typeface="Times New Roman" panose="02020603050405020304" pitchFamily="18" charset="0"/>
              <a:cs typeface="Times New Roman" panose="02020603050405020304" pitchFamily="18" charset="0"/>
            </a:endParaRPr>
          </a:p>
        </p:txBody>
      </p:sp>
      <p:pic>
        <p:nvPicPr>
          <p:cNvPr id="62483" name="Picture 3"/>
          <p:cNvPicPr>
            <a:picLocks noChangeAspect="1" noChangeArrowheads="1"/>
          </p:cNvPicPr>
          <p:nvPr/>
        </p:nvPicPr>
        <p:blipFill>
          <a:blip r:embed="rId2"/>
          <a:srcRect/>
          <a:stretch>
            <a:fillRect/>
          </a:stretch>
        </p:blipFill>
        <p:spPr bwMode="auto">
          <a:xfrm>
            <a:off x="179388" y="3357563"/>
            <a:ext cx="3700462" cy="3471862"/>
          </a:xfrm>
          <a:prstGeom prst="rect">
            <a:avLst/>
          </a:prstGeom>
          <a:noFill/>
          <a:ln w="9525">
            <a:noFill/>
            <a:miter lim="800000"/>
            <a:headEnd/>
            <a:tailEnd/>
          </a:ln>
        </p:spPr>
      </p:pic>
      <p:pic>
        <p:nvPicPr>
          <p:cNvPr id="62484" name="Picture 2" descr="G:\185b7e080c3d1a33c6564d55fdde3891.png"/>
          <p:cNvPicPr>
            <a:picLocks noChangeAspect="1" noChangeArrowheads="1"/>
          </p:cNvPicPr>
          <p:nvPr/>
        </p:nvPicPr>
        <p:blipFill>
          <a:blip r:embed="rId3"/>
          <a:srcRect/>
          <a:stretch>
            <a:fillRect/>
          </a:stretch>
        </p:blipFill>
        <p:spPr bwMode="auto">
          <a:xfrm>
            <a:off x="7451725" y="5949950"/>
            <a:ext cx="652463" cy="796925"/>
          </a:xfrm>
          <a:prstGeom prst="rect">
            <a:avLst/>
          </a:prstGeom>
          <a:noFill/>
          <a:ln w="9525">
            <a:noFill/>
            <a:miter lim="800000"/>
            <a:headEnd/>
            <a:tailEnd/>
          </a:ln>
        </p:spPr>
      </p:pic>
      <p:sp>
        <p:nvSpPr>
          <p:cNvPr id="62485"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5999A65-26E6-4A4C-BFFD-7E6D5263F850}" type="slidenum">
              <a:rPr lang="ru-RU">
                <a:solidFill>
                  <a:srgbClr val="898989"/>
                </a:solidFill>
              </a:rPr>
              <a:pPr fontAlgn="base">
                <a:spcBef>
                  <a:spcPct val="0"/>
                </a:spcBef>
                <a:spcAft>
                  <a:spcPct val="0"/>
                </a:spcAft>
              </a:pPr>
              <a:t>41</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2" descr="C:\Users\user1\Desktop\маткап\Материнский капитал\kapital.jpg"/>
          <p:cNvPicPr>
            <a:picLocks noGrp="1" noChangeAspect="1" noChangeArrowheads="1"/>
          </p:cNvPicPr>
          <p:nvPr>
            <p:ph sz="quarter" idx="4294967295"/>
          </p:nvPr>
        </p:nvPicPr>
        <p:blipFill>
          <a:blip r:embed="rId2"/>
          <a:srcRect/>
          <a:stretch>
            <a:fillRect/>
          </a:stretch>
        </p:blipFill>
        <p:spPr>
          <a:xfrm>
            <a:off x="311150" y="2263775"/>
            <a:ext cx="3130550" cy="4140200"/>
          </a:xfrm>
          <a:solidFill>
            <a:srgbClr val="FFF2E5"/>
          </a:solidFill>
        </p:spPr>
      </p:pic>
      <p:sp>
        <p:nvSpPr>
          <p:cNvPr id="3" name="Заголовок 1"/>
          <p:cNvSpPr txBox="1">
            <a:spLocks noGrp="1"/>
          </p:cNvSpPr>
          <p:nvPr>
            <p:ph type="title"/>
          </p:nvPr>
        </p:nvSpPr>
        <p:spPr>
          <a:xfrm>
            <a:off x="251520" y="44624"/>
            <a:ext cx="8496944" cy="720080"/>
          </a:xfrm>
          <a:solidFill>
            <a:schemeClr val="accent1">
              <a:lumMod val="20000"/>
              <a:lumOff val="80000"/>
            </a:schemeClr>
          </a:solidFill>
          <a:scene3d>
            <a:camera prst="orthographicFront"/>
            <a:lightRig rig="threePt" dir="t"/>
          </a:scene3d>
          <a:sp3d>
            <a:bevelT w="152400" h="50800" prst="softRound"/>
          </a:sp3d>
        </p:spPr>
        <p:txBody>
          <a:bodyPr>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600" b="1" dirty="0" smtClean="0">
                <a:solidFill>
                  <a:schemeClr val="accent3">
                    <a:lumMod val="50000"/>
                  </a:schemeClr>
                </a:solidFill>
                <a:effectLst>
                  <a:innerShdw blurRad="63500" dist="50800" dir="13500000">
                    <a:prstClr val="black">
                      <a:alpha val="50000"/>
                    </a:prstClr>
                  </a:innerShdw>
                </a:effectLst>
                <a:latin typeface="+mn-lt"/>
                <a:cs typeface="Times New Roman" pitchFamily="18" charset="0"/>
              </a:rPr>
              <a:t>Мониторинг законодательства о дополнительных мерах государственной поддержки семей с детьми (материнский капитал)</a:t>
            </a:r>
            <a:endParaRPr lang="ru-RU" sz="1600" b="1" dirty="0">
              <a:solidFill>
                <a:schemeClr val="accent3">
                  <a:lumMod val="50000"/>
                </a:schemeClr>
              </a:solidFill>
              <a:effectLst>
                <a:innerShdw blurRad="63500" dist="50800" dir="13500000">
                  <a:prstClr val="black">
                    <a:alpha val="50000"/>
                  </a:prstClr>
                </a:innerShdw>
              </a:effectLst>
              <a:latin typeface="+mn-lt"/>
              <a:cs typeface="Times New Roman" pitchFamily="18" charset="0"/>
            </a:endParaRPr>
          </a:p>
        </p:txBody>
      </p:sp>
      <p:sp>
        <p:nvSpPr>
          <p:cNvPr id="4" name="TextBox 3"/>
          <p:cNvSpPr txBox="1"/>
          <p:nvPr/>
        </p:nvSpPr>
        <p:spPr>
          <a:xfrm>
            <a:off x="3441700" y="2025650"/>
            <a:ext cx="4822825" cy="4616648"/>
          </a:xfrm>
          <a:prstGeom prst="rect">
            <a:avLst/>
          </a:prstGeom>
          <a:noFill/>
        </p:spPr>
        <p:txBody>
          <a:bodyPr>
            <a:spAutoFit/>
          </a:bodyPr>
          <a:lstStyle/>
          <a:p>
            <a:pPr algn="just" fontAlgn="auto">
              <a:spcBef>
                <a:spcPts val="0"/>
              </a:spcBef>
              <a:spcAft>
                <a:spcPts val="0"/>
              </a:spcAft>
              <a:defRPr/>
            </a:pPr>
            <a:endParaRPr lang="ru-RU" sz="1400" dirty="0">
              <a:latin typeface="Times New Roman" panose="02020603050405020304" pitchFamily="18" charset="0"/>
              <a:cs typeface="Times New Roman" panose="02020603050405020304" pitchFamily="18" charset="0"/>
            </a:endParaRPr>
          </a:p>
          <a:p>
            <a:pPr marL="285750" indent="-285750" algn="just" fontAlgn="auto">
              <a:spcBef>
                <a:spcPts val="0"/>
              </a:spcBef>
              <a:spcAft>
                <a:spcPts val="0"/>
              </a:spcAft>
              <a:buFont typeface="Arial" panose="020B0604020202020204" pitchFamily="34" charset="0"/>
              <a:buChar char="•"/>
              <a:defRPr/>
            </a:pPr>
            <a:r>
              <a:rPr lang="ru-RU" sz="1400" dirty="0">
                <a:solidFill>
                  <a:srgbClr val="7A3224"/>
                </a:solidFill>
                <a:latin typeface="Times New Roman" panose="02020603050405020304" pitchFamily="18" charset="0"/>
                <a:cs typeface="Times New Roman" panose="02020603050405020304" pitchFamily="18" charset="0"/>
              </a:rPr>
              <a:t>Парламентские </a:t>
            </a:r>
            <a:r>
              <a:rPr lang="ru-RU" sz="1400" dirty="0" smtClean="0">
                <a:solidFill>
                  <a:srgbClr val="7A3224"/>
                </a:solidFill>
                <a:latin typeface="Times New Roman" panose="02020603050405020304" pitchFamily="18" charset="0"/>
                <a:cs typeface="Times New Roman" panose="02020603050405020304" pitchFamily="18" charset="0"/>
              </a:rPr>
              <a:t>слушания по теме </a:t>
            </a:r>
            <a:r>
              <a:rPr lang="ru-RU" sz="1400" dirty="0">
                <a:solidFill>
                  <a:srgbClr val="7A3224"/>
                </a:solidFill>
                <a:latin typeface="Times New Roman" panose="02020603050405020304" pitchFamily="18" charset="0"/>
                <a:cs typeface="Times New Roman" panose="02020603050405020304" pitchFamily="18" charset="0"/>
              </a:rPr>
              <a:t>«Материнский (семейный) капитал. Проблемы законодательства и правоприменительной практики» </a:t>
            </a:r>
            <a:br>
              <a:rPr lang="ru-RU" sz="1400" dirty="0">
                <a:solidFill>
                  <a:srgbClr val="7A3224"/>
                </a:solidFill>
                <a:latin typeface="Times New Roman" panose="02020603050405020304" pitchFamily="18" charset="0"/>
                <a:cs typeface="Times New Roman" panose="02020603050405020304" pitchFamily="18" charset="0"/>
              </a:rPr>
            </a:br>
            <a:r>
              <a:rPr lang="ru-RU" sz="1400" dirty="0">
                <a:solidFill>
                  <a:srgbClr val="7A3224"/>
                </a:solidFill>
                <a:latin typeface="Times New Roman" panose="02020603050405020304" pitchFamily="18" charset="0"/>
                <a:cs typeface="Times New Roman" panose="02020603050405020304" pitchFamily="18" charset="0"/>
              </a:rPr>
              <a:t>(10 апреля 2008 года) </a:t>
            </a:r>
          </a:p>
          <a:p>
            <a:pPr marL="285750" indent="-285750" algn="just" fontAlgn="auto">
              <a:spcBef>
                <a:spcPts val="0"/>
              </a:spcBef>
              <a:spcAft>
                <a:spcPts val="0"/>
              </a:spcAft>
              <a:buFont typeface="Arial" panose="020B0604020202020204" pitchFamily="34" charset="0"/>
              <a:buChar char="•"/>
              <a:defRPr/>
            </a:pPr>
            <a:r>
              <a:rPr lang="ru-RU" sz="1400" dirty="0">
                <a:solidFill>
                  <a:srgbClr val="7A3224"/>
                </a:solidFill>
                <a:latin typeface="Times New Roman" panose="02020603050405020304" pitchFamily="18" charset="0"/>
                <a:cs typeface="Times New Roman" panose="02020603050405020304" pitchFamily="18" charset="0"/>
              </a:rPr>
              <a:t>Парламентские слушания по теме «Материнский (семейный) капитал: мониторинг правоприменительной практики» (13 апреля 2009 года)</a:t>
            </a:r>
          </a:p>
          <a:p>
            <a:pPr marL="285750" indent="-285750" algn="just" fontAlgn="auto">
              <a:spcBef>
                <a:spcPts val="0"/>
              </a:spcBef>
              <a:spcAft>
                <a:spcPts val="0"/>
              </a:spcAft>
              <a:buFont typeface="Arial" panose="020B0604020202020204" pitchFamily="34" charset="0"/>
              <a:buChar char="•"/>
              <a:defRPr/>
            </a:pPr>
            <a:r>
              <a:rPr lang="ru-RU" sz="1400" dirty="0">
                <a:solidFill>
                  <a:srgbClr val="7A3224"/>
                </a:solidFill>
                <a:latin typeface="Times New Roman" panose="02020603050405020304" pitchFamily="18" charset="0"/>
                <a:cs typeface="Times New Roman" panose="02020603050405020304" pitchFamily="18" charset="0"/>
              </a:rPr>
              <a:t>Парламентские слушания по теме «Материнский (семейный) капитал: мониторинг правоприменительной практики» (8 апреля 2010 года)</a:t>
            </a:r>
          </a:p>
          <a:p>
            <a:pPr marL="285750" indent="-285750" algn="just" fontAlgn="auto">
              <a:spcBef>
                <a:spcPts val="0"/>
              </a:spcBef>
              <a:spcAft>
                <a:spcPts val="0"/>
              </a:spcAft>
              <a:buFont typeface="Arial" panose="020B0604020202020204" pitchFamily="34" charset="0"/>
              <a:buChar char="•"/>
              <a:defRPr/>
            </a:pPr>
            <a:r>
              <a:rPr lang="ru-RU" sz="1400" dirty="0">
                <a:solidFill>
                  <a:srgbClr val="7A3224"/>
                </a:solidFill>
                <a:latin typeface="Times New Roman" panose="02020603050405020304" pitchFamily="18" charset="0"/>
                <a:cs typeface="Times New Roman" panose="02020603050405020304" pitchFamily="18" charset="0"/>
              </a:rPr>
              <a:t>Парламентские слушания по теме «Материнский (семейный капитал): законодательные решения и механизмы практического применения» (14 апреля 2011 года)</a:t>
            </a:r>
          </a:p>
          <a:p>
            <a:pPr marL="285750" indent="-285750" algn="just" fontAlgn="auto">
              <a:spcBef>
                <a:spcPts val="0"/>
              </a:spcBef>
              <a:spcAft>
                <a:spcPts val="0"/>
              </a:spcAft>
              <a:buFont typeface="Arial" panose="020B0604020202020204" pitchFamily="34" charset="0"/>
              <a:buChar char="•"/>
              <a:defRPr/>
            </a:pPr>
            <a:r>
              <a:rPr lang="ru-RU" sz="1400" dirty="0">
                <a:solidFill>
                  <a:srgbClr val="7A3224"/>
                </a:solidFill>
                <a:latin typeface="Times New Roman" panose="02020603050405020304" pitchFamily="18" charset="0"/>
                <a:cs typeface="Times New Roman" panose="02020603050405020304" pitchFamily="18" charset="0"/>
              </a:rPr>
              <a:t>Парламентские слушания по теме «Материнский (семейный капитал): совершенствование федерального и регионального </a:t>
            </a:r>
            <a:r>
              <a:rPr lang="ru-RU" sz="1400" dirty="0" smtClean="0">
                <a:solidFill>
                  <a:srgbClr val="7A3224"/>
                </a:solidFill>
                <a:latin typeface="Times New Roman" panose="02020603050405020304" pitchFamily="18" charset="0"/>
                <a:cs typeface="Times New Roman" panose="02020603050405020304" pitchFamily="18" charset="0"/>
              </a:rPr>
              <a:t>законодательства» </a:t>
            </a:r>
            <a:r>
              <a:rPr lang="ru-RU" sz="1400" dirty="0">
                <a:solidFill>
                  <a:srgbClr val="7A3224"/>
                </a:solidFill>
                <a:latin typeface="Times New Roman" panose="02020603050405020304" pitchFamily="18" charset="0"/>
                <a:cs typeface="Times New Roman" panose="02020603050405020304" pitchFamily="18" charset="0"/>
              </a:rPr>
              <a:t>(5 апреля 2012 года)</a:t>
            </a:r>
          </a:p>
          <a:p>
            <a:pPr marL="285750" indent="-285750" algn="just" fontAlgn="auto">
              <a:spcBef>
                <a:spcPts val="0"/>
              </a:spcBef>
              <a:spcAft>
                <a:spcPts val="0"/>
              </a:spcAft>
              <a:buFont typeface="Arial" panose="020B0604020202020204" pitchFamily="34" charset="0"/>
              <a:buChar char="•"/>
              <a:defRPr/>
            </a:pPr>
            <a:r>
              <a:rPr lang="ru-RU" sz="1400" b="1" dirty="0">
                <a:solidFill>
                  <a:srgbClr val="7A3224"/>
                </a:solidFill>
                <a:latin typeface="Times New Roman" panose="02020603050405020304" pitchFamily="18" charset="0"/>
                <a:cs typeface="Times New Roman" panose="02020603050405020304" pitchFamily="18" charset="0"/>
              </a:rPr>
              <a:t>«Круглый стол</a:t>
            </a:r>
            <a:r>
              <a:rPr lang="ru-RU" sz="1400" b="1" dirty="0" smtClean="0">
                <a:solidFill>
                  <a:srgbClr val="7A3224"/>
                </a:solidFill>
                <a:latin typeface="Times New Roman" panose="02020603050405020304" pitchFamily="18" charset="0"/>
                <a:cs typeface="Times New Roman" panose="02020603050405020304" pitchFamily="18" charset="0"/>
              </a:rPr>
              <a:t>» </a:t>
            </a:r>
            <a:r>
              <a:rPr lang="ru-RU" sz="1400" b="1" dirty="0">
                <a:solidFill>
                  <a:srgbClr val="7A3224"/>
                </a:solidFill>
                <a:latin typeface="Times New Roman" panose="02020603050405020304" pitchFamily="18" charset="0"/>
                <a:cs typeface="Times New Roman" panose="02020603050405020304" pitchFamily="18" charset="0"/>
              </a:rPr>
              <a:t>по теме</a:t>
            </a:r>
            <a:r>
              <a:rPr lang="ru-RU" sz="1400" b="1" dirty="0" smtClean="0">
                <a:solidFill>
                  <a:srgbClr val="7A3224"/>
                </a:solidFill>
                <a:latin typeface="Times New Roman" panose="02020603050405020304" pitchFamily="18" charset="0"/>
                <a:cs typeface="Times New Roman" panose="02020603050405020304" pitchFamily="18" charset="0"/>
              </a:rPr>
              <a:t> </a:t>
            </a:r>
            <a:r>
              <a:rPr lang="ru-RU" sz="1400" b="1" dirty="0">
                <a:solidFill>
                  <a:srgbClr val="7A3224"/>
                </a:solidFill>
                <a:latin typeface="Times New Roman" panose="02020603050405020304" pitchFamily="18" charset="0"/>
                <a:cs typeface="Times New Roman" panose="02020603050405020304" pitchFamily="18" charset="0"/>
              </a:rPr>
              <a:t>«Материнский капитал: опыт, практика, результаты. Десятилетие реализации программы» </a:t>
            </a:r>
            <a:r>
              <a:rPr lang="ru-RU" sz="1400" b="1" dirty="0" smtClean="0">
                <a:solidFill>
                  <a:srgbClr val="7A3224"/>
                </a:solidFill>
                <a:latin typeface="Times New Roman" panose="02020603050405020304" pitchFamily="18" charset="0"/>
                <a:cs typeface="Times New Roman" panose="02020603050405020304" pitchFamily="18" charset="0"/>
              </a:rPr>
              <a:t>(</a:t>
            </a:r>
            <a:r>
              <a:rPr lang="ru-RU" sz="1400" b="1" dirty="0">
                <a:solidFill>
                  <a:srgbClr val="7A3224"/>
                </a:solidFill>
                <a:latin typeface="Times New Roman" panose="02020603050405020304" pitchFamily="18" charset="0"/>
                <a:cs typeface="Times New Roman" panose="02020603050405020304" pitchFamily="18" charset="0"/>
              </a:rPr>
              <a:t>20 марта </a:t>
            </a:r>
            <a:r>
              <a:rPr lang="ru-RU" sz="1400" b="1" dirty="0" smtClean="0">
                <a:solidFill>
                  <a:srgbClr val="7A3224"/>
                </a:solidFill>
                <a:latin typeface="Times New Roman" panose="02020603050405020304" pitchFamily="18" charset="0"/>
                <a:cs typeface="Times New Roman" panose="02020603050405020304" pitchFamily="18" charset="0"/>
              </a:rPr>
              <a:t>2017 года)</a:t>
            </a:r>
            <a:endParaRPr lang="ru-RU" sz="1400" b="1" dirty="0">
              <a:solidFill>
                <a:srgbClr val="7A3224"/>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23528" y="908719"/>
            <a:ext cx="8424936" cy="1152129"/>
          </a:xfrm>
          <a:prstGeom prst="rect">
            <a:avLst/>
          </a:prstGeom>
          <a:no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600" b="1" dirty="0">
                <a:solidFill>
                  <a:srgbClr val="7A3224"/>
                </a:solidFill>
                <a:cs typeface="Times New Roman" panose="02020603050405020304" pitchFamily="18" charset="0"/>
              </a:rPr>
              <a:t>За десять лет </a:t>
            </a:r>
            <a:r>
              <a:rPr lang="ru-RU" sz="1600" dirty="0">
                <a:solidFill>
                  <a:srgbClr val="7A3224"/>
                </a:solidFill>
                <a:cs typeface="Times New Roman" panose="02020603050405020304" pitchFamily="18" charset="0"/>
              </a:rPr>
              <a:t>реализации программы материнского (семейного) капитала Комитет Государственной Думы по вопросам семьи, женщин и детей подготовил и провел следующие мероприятия:</a:t>
            </a:r>
          </a:p>
        </p:txBody>
      </p:sp>
      <p:sp>
        <p:nvSpPr>
          <p:cNvPr id="63495"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B147B62-4029-4152-A10A-7EDB79A76269}" type="slidenum">
              <a:rPr lang="ru-RU">
                <a:solidFill>
                  <a:srgbClr val="898989"/>
                </a:solidFill>
              </a:rPr>
              <a:pPr fontAlgn="base">
                <a:spcBef>
                  <a:spcPct val="0"/>
                </a:spcBef>
                <a:spcAft>
                  <a:spcPct val="0"/>
                </a:spcAft>
              </a:pPr>
              <a:t>42</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Box 13"/>
          <p:cNvSpPr txBox="1">
            <a:spLocks noChangeArrowheads="1"/>
          </p:cNvSpPr>
          <p:nvPr/>
        </p:nvSpPr>
        <p:spPr bwMode="auto">
          <a:xfrm>
            <a:off x="-107950" y="1322388"/>
            <a:ext cx="4895850" cy="522287"/>
          </a:xfrm>
          <a:prstGeom prst="rect">
            <a:avLst/>
          </a:prstGeom>
          <a:noFill/>
          <a:ln w="9525">
            <a:noFill/>
            <a:miter lim="800000"/>
            <a:headEnd/>
            <a:tailEnd/>
          </a:ln>
        </p:spPr>
        <p:txBody>
          <a:bodyPr>
            <a:spAutoFit/>
          </a:bodyPr>
          <a:lstStyle/>
          <a:p>
            <a:pPr algn="ctr"/>
            <a:r>
              <a:rPr lang="ru-RU" sz="1400" dirty="0" smtClean="0">
                <a:solidFill>
                  <a:srgbClr val="002060"/>
                </a:solidFill>
                <a:latin typeface="Century Schoolbook"/>
              </a:rPr>
              <a:t>Всего </a:t>
            </a:r>
            <a:r>
              <a:rPr lang="ru-RU" sz="1400" dirty="0">
                <a:solidFill>
                  <a:srgbClr val="002060"/>
                </a:solidFill>
                <a:latin typeface="Century Schoolbook"/>
              </a:rPr>
              <a:t>выдано </a:t>
            </a:r>
            <a:r>
              <a:rPr lang="ru-RU" sz="1400" b="1" dirty="0">
                <a:solidFill>
                  <a:srgbClr val="002060"/>
                </a:solidFill>
                <a:latin typeface="Century Schoolbook"/>
              </a:rPr>
              <a:t>7 611 750 </a:t>
            </a:r>
            <a:r>
              <a:rPr lang="ru-RU" sz="1400" dirty="0">
                <a:solidFill>
                  <a:srgbClr val="002060"/>
                </a:solidFill>
                <a:latin typeface="Century Schoolbook"/>
              </a:rPr>
              <a:t>сертификатов</a:t>
            </a:r>
          </a:p>
          <a:p>
            <a:pPr algn="ctr"/>
            <a:r>
              <a:rPr lang="ru-RU" sz="1400" dirty="0">
                <a:solidFill>
                  <a:srgbClr val="002060"/>
                </a:solidFill>
                <a:latin typeface="Century Schoolbook"/>
              </a:rPr>
              <a:t>на сумму более </a:t>
            </a:r>
            <a:r>
              <a:rPr lang="ru-RU" sz="1400" b="1" dirty="0">
                <a:solidFill>
                  <a:srgbClr val="002060"/>
                </a:solidFill>
                <a:latin typeface="Century Schoolbook"/>
              </a:rPr>
              <a:t>1,5 трлн руб</a:t>
            </a:r>
            <a:r>
              <a:rPr lang="ru-RU" sz="1400" b="1" dirty="0" smtClean="0">
                <a:solidFill>
                  <a:srgbClr val="002060"/>
                </a:solidFill>
                <a:latin typeface="Century Schoolbook"/>
              </a:rPr>
              <a:t>.</a:t>
            </a:r>
            <a:r>
              <a:rPr lang="ru-RU" sz="1400" dirty="0" smtClean="0">
                <a:solidFill>
                  <a:srgbClr val="002060"/>
                </a:solidFill>
                <a:latin typeface="Century Schoolbook"/>
              </a:rPr>
              <a:t>,</a:t>
            </a:r>
            <a:endParaRPr lang="ru-RU" sz="1400" dirty="0">
              <a:solidFill>
                <a:srgbClr val="002060"/>
              </a:solidFill>
              <a:latin typeface="Century Schoolbook"/>
            </a:endParaRPr>
          </a:p>
        </p:txBody>
      </p:sp>
      <p:sp>
        <p:nvSpPr>
          <p:cNvPr id="64514" name="TextBox 15"/>
          <p:cNvSpPr txBox="1">
            <a:spLocks noChangeArrowheads="1"/>
          </p:cNvSpPr>
          <p:nvPr/>
        </p:nvSpPr>
        <p:spPr bwMode="auto">
          <a:xfrm>
            <a:off x="4211961" y="1484313"/>
            <a:ext cx="4978078" cy="307975"/>
          </a:xfrm>
          <a:prstGeom prst="rect">
            <a:avLst/>
          </a:prstGeom>
          <a:noFill/>
          <a:ln w="9525">
            <a:noFill/>
            <a:miter lim="800000"/>
            <a:headEnd/>
            <a:tailEnd/>
          </a:ln>
        </p:spPr>
        <p:txBody>
          <a:bodyPr wrap="square">
            <a:spAutoFit/>
          </a:bodyPr>
          <a:lstStyle/>
          <a:p>
            <a:r>
              <a:rPr lang="ru-RU" sz="1400" dirty="0" smtClean="0">
                <a:solidFill>
                  <a:srgbClr val="002060"/>
                </a:solidFill>
                <a:latin typeface="Century Schoolbook"/>
              </a:rPr>
              <a:t>и </a:t>
            </a:r>
            <a:r>
              <a:rPr lang="ru-RU" sz="1400" b="1" dirty="0" smtClean="0">
                <a:solidFill>
                  <a:srgbClr val="002060"/>
                </a:solidFill>
                <a:latin typeface="Century Schoolbook"/>
              </a:rPr>
              <a:t>4 </a:t>
            </a:r>
            <a:r>
              <a:rPr lang="ru-RU" sz="1400" b="1" dirty="0">
                <a:solidFill>
                  <a:srgbClr val="002060"/>
                </a:solidFill>
                <a:latin typeface="Century Schoolbook"/>
              </a:rPr>
              <a:t>622 106 семей </a:t>
            </a:r>
            <a:r>
              <a:rPr lang="ru-RU" sz="1400" dirty="0">
                <a:solidFill>
                  <a:srgbClr val="002060"/>
                </a:solidFill>
                <a:latin typeface="Century Schoolbook"/>
              </a:rPr>
              <a:t>полностью их </a:t>
            </a:r>
            <a:r>
              <a:rPr lang="ru-RU" sz="1400" dirty="0" smtClean="0">
                <a:solidFill>
                  <a:srgbClr val="002060"/>
                </a:solidFill>
                <a:latin typeface="Century Schoolbook"/>
              </a:rPr>
              <a:t>использовали.</a:t>
            </a:r>
            <a:endParaRPr lang="ru-RU" sz="1400" dirty="0">
              <a:solidFill>
                <a:srgbClr val="002060"/>
              </a:solidFill>
              <a:latin typeface="Century Schoolbook"/>
            </a:endParaRPr>
          </a:p>
        </p:txBody>
      </p:sp>
      <p:sp>
        <p:nvSpPr>
          <p:cNvPr id="17" name="Нашивка 16"/>
          <p:cNvSpPr/>
          <p:nvPr/>
        </p:nvSpPr>
        <p:spPr>
          <a:xfrm>
            <a:off x="87897" y="3284984"/>
            <a:ext cx="3024336" cy="484632"/>
          </a:xfrm>
          <a:prstGeom prst="chevron">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4 212 555 семей</a:t>
            </a:r>
          </a:p>
        </p:txBody>
      </p:sp>
      <p:sp>
        <p:nvSpPr>
          <p:cNvPr id="19" name="Нашивка 18"/>
          <p:cNvSpPr/>
          <p:nvPr/>
        </p:nvSpPr>
        <p:spPr>
          <a:xfrm>
            <a:off x="2998887" y="3284984"/>
            <a:ext cx="2304256" cy="484632"/>
          </a:xfrm>
          <a:prstGeom prst="chevron">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406 471 </a:t>
            </a:r>
            <a:r>
              <a:rPr lang="ru-RU" sz="1600" b="1" dirty="0" smtClean="0">
                <a:solidFill>
                  <a:schemeClr val="tx1"/>
                </a:solidFill>
                <a:latin typeface="Times New Roman" panose="02020603050405020304" pitchFamily="18" charset="0"/>
                <a:cs typeface="Times New Roman" panose="02020603050405020304" pitchFamily="18" charset="0"/>
              </a:rPr>
              <a:t>семья</a:t>
            </a:r>
            <a:endParaRPr lang="ru-RU" sz="1600" b="1" dirty="0">
              <a:solidFill>
                <a:schemeClr val="tx1"/>
              </a:solidFill>
              <a:latin typeface="Times New Roman" panose="02020603050405020304" pitchFamily="18" charset="0"/>
              <a:cs typeface="Times New Roman" panose="02020603050405020304" pitchFamily="18" charset="0"/>
            </a:endParaRPr>
          </a:p>
        </p:txBody>
      </p:sp>
      <p:sp>
        <p:nvSpPr>
          <p:cNvPr id="20" name="Нашивка 19"/>
          <p:cNvSpPr/>
          <p:nvPr/>
        </p:nvSpPr>
        <p:spPr>
          <a:xfrm>
            <a:off x="5184172" y="3284984"/>
            <a:ext cx="2012044" cy="484632"/>
          </a:xfrm>
          <a:prstGeom prst="chevron">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3 058 семей</a:t>
            </a:r>
          </a:p>
        </p:txBody>
      </p:sp>
      <p:sp>
        <p:nvSpPr>
          <p:cNvPr id="21" name="Нашивка 20"/>
          <p:cNvSpPr/>
          <p:nvPr/>
        </p:nvSpPr>
        <p:spPr>
          <a:xfrm>
            <a:off x="7024688" y="3284538"/>
            <a:ext cx="1836737" cy="485775"/>
          </a:xfrm>
          <a:prstGeom prst="chevron">
            <a:avLst/>
          </a:prstGeom>
          <a:gradFill flip="none" rotWithShape="1">
            <a:gsLst>
              <a:gs pos="0">
                <a:srgbClr val="FDB873">
                  <a:tint val="66000"/>
                  <a:satMod val="160000"/>
                </a:srgbClr>
              </a:gs>
              <a:gs pos="50000">
                <a:srgbClr val="FDB873">
                  <a:tint val="44500"/>
                  <a:satMod val="160000"/>
                </a:srgbClr>
              </a:gs>
              <a:gs pos="100000">
                <a:srgbClr val="FDB873">
                  <a:tint val="23500"/>
                  <a:satMod val="160000"/>
                </a:srgbClr>
              </a:gs>
            </a:gsLst>
            <a:lin ang="13500000" scaled="1"/>
            <a:tileRect/>
          </a:gra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22 семьи</a:t>
            </a:r>
          </a:p>
        </p:txBody>
      </p:sp>
      <p:pic>
        <p:nvPicPr>
          <p:cNvPr id="64525" name="Picture 3"/>
          <p:cNvPicPr>
            <a:picLocks noChangeAspect="1" noChangeArrowheads="1"/>
          </p:cNvPicPr>
          <p:nvPr/>
        </p:nvPicPr>
        <p:blipFill>
          <a:blip r:embed="rId2"/>
          <a:srcRect/>
          <a:stretch>
            <a:fillRect/>
          </a:stretch>
        </p:blipFill>
        <p:spPr bwMode="auto">
          <a:xfrm>
            <a:off x="1471613" y="2060575"/>
            <a:ext cx="431800" cy="354013"/>
          </a:xfrm>
          <a:prstGeom prst="rect">
            <a:avLst/>
          </a:prstGeom>
          <a:noFill/>
          <a:ln w="9525">
            <a:noFill/>
            <a:miter lim="800000"/>
            <a:headEnd/>
            <a:tailEnd/>
          </a:ln>
        </p:spPr>
      </p:pic>
      <p:sp>
        <p:nvSpPr>
          <p:cNvPr id="64526" name="TextBox 24"/>
          <p:cNvSpPr txBox="1">
            <a:spLocks noChangeArrowheads="1"/>
          </p:cNvSpPr>
          <p:nvPr/>
        </p:nvSpPr>
        <p:spPr bwMode="auto">
          <a:xfrm>
            <a:off x="395288" y="2709863"/>
            <a:ext cx="2808287" cy="297517"/>
          </a:xfrm>
          <a:prstGeom prst="rect">
            <a:avLst/>
          </a:prstGeom>
          <a:noFill/>
          <a:ln w="9525">
            <a:noFill/>
            <a:miter lim="800000"/>
            <a:headEnd/>
            <a:tailEnd/>
          </a:ln>
        </p:spPr>
        <p:txBody>
          <a:bodyPr>
            <a:spAutoFit/>
          </a:bodyPr>
          <a:lstStyle/>
          <a:p>
            <a:pPr algn="ctr">
              <a:lnSpc>
                <a:spcPts val="1600"/>
              </a:lnSpc>
            </a:pPr>
            <a:r>
              <a:rPr lang="ru-RU" sz="1200" b="1" dirty="0" smtClean="0">
                <a:solidFill>
                  <a:srgbClr val="0070C0"/>
                </a:solidFill>
                <a:latin typeface="Times New Roman" pitchFamily="18" charset="0"/>
                <a:cs typeface="Times New Roman" pitchFamily="18" charset="0"/>
              </a:rPr>
              <a:t>На </a:t>
            </a:r>
            <a:r>
              <a:rPr lang="ru-RU" sz="1200" b="1" dirty="0">
                <a:solidFill>
                  <a:srgbClr val="0070C0"/>
                </a:solidFill>
                <a:latin typeface="Times New Roman" pitchFamily="18" charset="0"/>
                <a:cs typeface="Times New Roman" pitchFamily="18" charset="0"/>
              </a:rPr>
              <a:t>улучшение жилищных условий</a:t>
            </a:r>
          </a:p>
        </p:txBody>
      </p:sp>
      <p:pic>
        <p:nvPicPr>
          <p:cNvPr id="64527" name="Picture 4"/>
          <p:cNvPicPr>
            <a:picLocks noChangeAspect="1" noChangeArrowheads="1"/>
          </p:cNvPicPr>
          <p:nvPr/>
        </p:nvPicPr>
        <p:blipFill>
          <a:blip r:embed="rId3"/>
          <a:srcRect/>
          <a:stretch>
            <a:fillRect/>
          </a:stretch>
        </p:blipFill>
        <p:spPr bwMode="auto">
          <a:xfrm>
            <a:off x="4130675" y="2060575"/>
            <a:ext cx="436563" cy="354013"/>
          </a:xfrm>
          <a:prstGeom prst="rect">
            <a:avLst/>
          </a:prstGeom>
          <a:noFill/>
          <a:ln w="9525">
            <a:noFill/>
            <a:miter lim="800000"/>
            <a:headEnd/>
            <a:tailEnd/>
          </a:ln>
        </p:spPr>
      </p:pic>
      <p:sp>
        <p:nvSpPr>
          <p:cNvPr id="26" name="TextBox 25"/>
          <p:cNvSpPr txBox="1"/>
          <p:nvPr/>
        </p:nvSpPr>
        <p:spPr>
          <a:xfrm>
            <a:off x="3348038" y="2543175"/>
            <a:ext cx="2016125" cy="669925"/>
          </a:xfrm>
          <a:prstGeom prst="rect">
            <a:avLst/>
          </a:prstGeom>
          <a:noFill/>
        </p:spPr>
        <p:txBody>
          <a:bodyPr>
            <a:spAutoFit/>
          </a:bodyPr>
          <a:lstStyle/>
          <a:p>
            <a:pPr algn="ctr" fontAlgn="auto">
              <a:lnSpc>
                <a:spcPts val="1500"/>
              </a:lnSpc>
              <a:spcBef>
                <a:spcPts val="0"/>
              </a:spcBef>
              <a:spcAft>
                <a:spcPts val="0"/>
              </a:spcAft>
              <a:defRPr/>
            </a:pPr>
            <a:r>
              <a:rPr lang="ru-RU" sz="1200" b="1" dirty="0" smtClean="0">
                <a:solidFill>
                  <a:schemeClr val="accent5">
                    <a:lumMod val="75000"/>
                  </a:schemeClr>
                </a:solidFill>
                <a:latin typeface="Times New Roman" panose="02020603050405020304" pitchFamily="18" charset="0"/>
                <a:cs typeface="Times New Roman" panose="02020603050405020304" pitchFamily="18" charset="0"/>
              </a:rPr>
              <a:t>На </a:t>
            </a:r>
            <a:r>
              <a:rPr lang="ru-RU" sz="1200" b="1" dirty="0">
                <a:solidFill>
                  <a:schemeClr val="accent5">
                    <a:lumMod val="75000"/>
                  </a:schemeClr>
                </a:solidFill>
                <a:latin typeface="Times New Roman" panose="02020603050405020304" pitchFamily="18" charset="0"/>
                <a:cs typeface="Times New Roman" panose="02020603050405020304" pitchFamily="18" charset="0"/>
              </a:rPr>
              <a:t>получение образования ребенком (детьми) </a:t>
            </a:r>
          </a:p>
        </p:txBody>
      </p:sp>
      <p:pic>
        <p:nvPicPr>
          <p:cNvPr id="64529" name="Picture 5"/>
          <p:cNvPicPr>
            <a:picLocks noChangeAspect="1" noChangeArrowheads="1"/>
          </p:cNvPicPr>
          <p:nvPr/>
        </p:nvPicPr>
        <p:blipFill>
          <a:blip r:embed="rId4"/>
          <a:srcRect/>
          <a:stretch>
            <a:fillRect/>
          </a:stretch>
        </p:blipFill>
        <p:spPr bwMode="auto">
          <a:xfrm>
            <a:off x="6237288" y="2060575"/>
            <a:ext cx="417512" cy="354013"/>
          </a:xfrm>
          <a:prstGeom prst="rect">
            <a:avLst/>
          </a:prstGeom>
          <a:noFill/>
          <a:ln w="9525">
            <a:noFill/>
            <a:miter lim="800000"/>
            <a:headEnd/>
            <a:tailEnd/>
          </a:ln>
        </p:spPr>
      </p:pic>
      <p:sp>
        <p:nvSpPr>
          <p:cNvPr id="27" name="TextBox 26"/>
          <p:cNvSpPr txBox="1"/>
          <p:nvPr/>
        </p:nvSpPr>
        <p:spPr>
          <a:xfrm>
            <a:off x="5508625" y="2543175"/>
            <a:ext cx="1878013" cy="477054"/>
          </a:xfrm>
          <a:prstGeom prst="rect">
            <a:avLst/>
          </a:prstGeom>
          <a:noFill/>
        </p:spPr>
        <p:txBody>
          <a:bodyPr>
            <a:spAutoFit/>
          </a:bodyPr>
          <a:lstStyle/>
          <a:p>
            <a:pPr algn="ctr" fontAlgn="auto">
              <a:lnSpc>
                <a:spcPts val="1500"/>
              </a:lnSpc>
              <a:spcBef>
                <a:spcPts val="0"/>
              </a:spcBef>
              <a:spcAft>
                <a:spcPts val="0"/>
              </a:spcAft>
              <a:defRPr/>
            </a:pPr>
            <a:r>
              <a:rPr lang="ru-RU" sz="1200" b="1" dirty="0" smtClean="0">
                <a:solidFill>
                  <a:schemeClr val="accent6">
                    <a:lumMod val="75000"/>
                  </a:schemeClr>
                </a:solidFill>
                <a:latin typeface="Times New Roman" panose="02020603050405020304" pitchFamily="18" charset="0"/>
                <a:cs typeface="Times New Roman" panose="02020603050405020304" pitchFamily="18" charset="0"/>
              </a:rPr>
              <a:t>На </a:t>
            </a:r>
            <a:r>
              <a:rPr lang="ru-RU" sz="1200" b="1" dirty="0">
                <a:solidFill>
                  <a:schemeClr val="accent6">
                    <a:lumMod val="75000"/>
                  </a:schemeClr>
                </a:solidFill>
                <a:latin typeface="Times New Roman" panose="02020603050405020304" pitchFamily="18" charset="0"/>
                <a:cs typeface="Times New Roman" panose="02020603050405020304" pitchFamily="18" charset="0"/>
              </a:rPr>
              <a:t>накопительную пенсию</a:t>
            </a:r>
          </a:p>
        </p:txBody>
      </p:sp>
      <p:pic>
        <p:nvPicPr>
          <p:cNvPr id="64531" name="Picture 6"/>
          <p:cNvPicPr>
            <a:picLocks noChangeAspect="1" noChangeArrowheads="1"/>
          </p:cNvPicPr>
          <p:nvPr/>
        </p:nvPicPr>
        <p:blipFill>
          <a:blip r:embed="rId5"/>
          <a:srcRect/>
          <a:stretch>
            <a:fillRect/>
          </a:stretch>
        </p:blipFill>
        <p:spPr bwMode="auto">
          <a:xfrm>
            <a:off x="7907338" y="2060575"/>
            <a:ext cx="400050" cy="354013"/>
          </a:xfrm>
          <a:prstGeom prst="rect">
            <a:avLst/>
          </a:prstGeom>
          <a:noFill/>
          <a:ln w="9525">
            <a:noFill/>
            <a:miter lim="800000"/>
            <a:headEnd/>
            <a:tailEnd/>
          </a:ln>
        </p:spPr>
      </p:pic>
      <p:sp>
        <p:nvSpPr>
          <p:cNvPr id="28" name="TextBox 27"/>
          <p:cNvSpPr txBox="1"/>
          <p:nvPr/>
        </p:nvSpPr>
        <p:spPr>
          <a:xfrm>
            <a:off x="7386638" y="2543175"/>
            <a:ext cx="1441450" cy="669414"/>
          </a:xfrm>
          <a:prstGeom prst="rect">
            <a:avLst/>
          </a:prstGeom>
          <a:noFill/>
        </p:spPr>
        <p:txBody>
          <a:bodyPr>
            <a:spAutoFit/>
          </a:bodyPr>
          <a:lstStyle/>
          <a:p>
            <a:pPr algn="ctr" fontAlgn="auto">
              <a:lnSpc>
                <a:spcPts val="1500"/>
              </a:lnSpc>
              <a:spcBef>
                <a:spcPts val="0"/>
              </a:spcBef>
              <a:spcAft>
                <a:spcPts val="0"/>
              </a:spcAft>
              <a:defRPr/>
            </a:pPr>
            <a:r>
              <a:rPr lang="ru-RU" sz="1200" b="1" dirty="0">
                <a:solidFill>
                  <a:schemeClr val="accent3">
                    <a:lumMod val="50000"/>
                  </a:schemeClr>
                </a:solidFill>
                <a:latin typeface="Times New Roman" panose="02020603050405020304" pitchFamily="18" charset="0"/>
                <a:cs typeface="Times New Roman" panose="02020603050405020304" pitchFamily="18" charset="0"/>
              </a:rPr>
              <a:t>На социальную адаптацию детей-инвалидов</a:t>
            </a:r>
          </a:p>
        </p:txBody>
      </p:sp>
      <p:sp>
        <p:nvSpPr>
          <p:cNvPr id="30" name="Скругленный прямоугольник 29"/>
          <p:cNvSpPr/>
          <p:nvPr/>
        </p:nvSpPr>
        <p:spPr>
          <a:xfrm>
            <a:off x="250825" y="4600575"/>
            <a:ext cx="8424863" cy="468313"/>
          </a:xfrm>
          <a:prstGeom prst="roundRect">
            <a:avLst/>
          </a:prstGeom>
          <a:solidFill>
            <a:srgbClr val="FEDEBE"/>
          </a:solidFill>
        </p:spPr>
        <p:style>
          <a:lnRef idx="1">
            <a:schemeClr val="accent4"/>
          </a:lnRef>
          <a:fillRef idx="2">
            <a:schemeClr val="accent4"/>
          </a:fillRef>
          <a:effectRef idx="1">
            <a:schemeClr val="accent4"/>
          </a:effectRef>
          <a:fontRef idx="minor">
            <a:schemeClr val="dk1"/>
          </a:fontRef>
        </p:style>
        <p:txBody>
          <a:bodyPr anchor="ctr"/>
          <a:lstStyle/>
          <a:p>
            <a:pPr algn="ctr" fontAlgn="auto">
              <a:lnSpc>
                <a:spcPts val="1700"/>
              </a:lnSpc>
              <a:spcBef>
                <a:spcPts val="0"/>
              </a:spcBef>
              <a:spcAft>
                <a:spcPts val="0"/>
              </a:spcAft>
              <a:defRPr/>
            </a:pPr>
            <a:r>
              <a:rPr lang="ru-RU" sz="1600" b="1" dirty="0" smtClean="0">
                <a:latin typeface="Times New Roman" panose="02020603050405020304" pitchFamily="18" charset="0"/>
                <a:cs typeface="Times New Roman" panose="02020603050405020304" pitchFamily="18" charset="0"/>
              </a:rPr>
              <a:t>Предоставление </a:t>
            </a:r>
            <a:r>
              <a:rPr lang="ru-RU" sz="1600" b="1" dirty="0">
                <a:latin typeface="Times New Roman" panose="02020603050405020304" pitchFamily="18" charset="0"/>
                <a:cs typeface="Times New Roman" panose="02020603050405020304" pitchFamily="18" charset="0"/>
              </a:rPr>
              <a:t>единовременной выплаты за счет средств </a:t>
            </a:r>
          </a:p>
          <a:p>
            <a:pPr algn="ctr" fontAlgn="auto">
              <a:lnSpc>
                <a:spcPts val="1700"/>
              </a:lnSpc>
              <a:spcBef>
                <a:spcPts val="0"/>
              </a:spcBef>
              <a:spcAft>
                <a:spcPts val="0"/>
              </a:spcAft>
              <a:defRPr/>
            </a:pPr>
            <a:r>
              <a:rPr lang="ru-RU" sz="1600" b="1" dirty="0">
                <a:latin typeface="Times New Roman" panose="02020603050405020304" pitchFamily="18" charset="0"/>
                <a:cs typeface="Times New Roman" panose="02020603050405020304" pitchFamily="18" charset="0"/>
              </a:rPr>
              <a:t>материнского (семейного) капитала</a:t>
            </a:r>
          </a:p>
        </p:txBody>
      </p:sp>
      <p:sp>
        <p:nvSpPr>
          <p:cNvPr id="31" name="Нашивка 30"/>
          <p:cNvSpPr/>
          <p:nvPr/>
        </p:nvSpPr>
        <p:spPr>
          <a:xfrm>
            <a:off x="107950" y="5149850"/>
            <a:ext cx="2592388" cy="414338"/>
          </a:xfrm>
          <a:prstGeom prst="chevron">
            <a:avLst/>
          </a:prstGeom>
          <a:gradFill flip="none" rotWithShape="1">
            <a:gsLst>
              <a:gs pos="0">
                <a:srgbClr val="FDB873">
                  <a:tint val="66000"/>
                  <a:satMod val="160000"/>
                </a:srgbClr>
              </a:gs>
              <a:gs pos="50000">
                <a:srgbClr val="FDB873">
                  <a:tint val="44500"/>
                  <a:satMod val="160000"/>
                </a:srgbClr>
              </a:gs>
              <a:gs pos="100000">
                <a:srgbClr val="FDB873">
                  <a:tint val="23500"/>
                  <a:satMod val="160000"/>
                </a:srgbClr>
              </a:gs>
            </a:gsLst>
            <a:lin ang="16200000" scaled="1"/>
            <a:tileRect/>
          </a:gra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ru-RU" sz="1350" dirty="0">
                <a:solidFill>
                  <a:schemeClr val="tx1"/>
                </a:solidFill>
              </a:rPr>
              <a:t>май </a:t>
            </a:r>
            <a:r>
              <a:rPr lang="ru-RU" sz="1350" dirty="0" smtClean="0">
                <a:solidFill>
                  <a:schemeClr val="tx1"/>
                </a:solidFill>
              </a:rPr>
              <a:t>2009</a:t>
            </a:r>
            <a:r>
              <a:rPr lang="ru-RU" sz="1350" b="1" dirty="0">
                <a:solidFill>
                  <a:srgbClr val="002060"/>
                </a:solidFill>
                <a:latin typeface="Times New Roman" panose="02020603050405020304" pitchFamily="18" charset="0"/>
                <a:cs typeface="Times New Roman" panose="02020603050405020304" pitchFamily="18" charset="0"/>
              </a:rPr>
              <a:t> </a:t>
            </a:r>
            <a:r>
              <a:rPr lang="ru-RU" sz="1350" b="1" dirty="0" smtClean="0">
                <a:solidFill>
                  <a:srgbClr val="002060"/>
                </a:solidFill>
                <a:latin typeface="Times New Roman" panose="02020603050405020304" pitchFamily="18" charset="0"/>
                <a:cs typeface="Times New Roman" panose="02020603050405020304" pitchFamily="18" charset="0"/>
              </a:rPr>
              <a:t>– </a:t>
            </a:r>
            <a:r>
              <a:rPr lang="ru-RU" sz="1350" dirty="0" smtClean="0">
                <a:solidFill>
                  <a:schemeClr val="tx1"/>
                </a:solidFill>
              </a:rPr>
              <a:t>июнь </a:t>
            </a:r>
            <a:r>
              <a:rPr lang="ru-RU" sz="1350" dirty="0">
                <a:solidFill>
                  <a:schemeClr val="tx1"/>
                </a:solidFill>
              </a:rPr>
              <a:t>2010,</a:t>
            </a:r>
          </a:p>
          <a:p>
            <a:pPr fontAlgn="auto">
              <a:spcBef>
                <a:spcPts val="0"/>
              </a:spcBef>
              <a:spcAft>
                <a:spcPts val="0"/>
              </a:spcAft>
              <a:defRPr/>
            </a:pPr>
            <a:r>
              <a:rPr lang="ru-RU" sz="1350" dirty="0">
                <a:solidFill>
                  <a:schemeClr val="tx1"/>
                </a:solidFill>
              </a:rPr>
              <a:t>август </a:t>
            </a:r>
            <a:r>
              <a:rPr lang="ru-RU" sz="1350" dirty="0" smtClean="0">
                <a:solidFill>
                  <a:schemeClr val="tx1"/>
                </a:solidFill>
              </a:rPr>
              <a:t>2010</a:t>
            </a:r>
            <a:r>
              <a:rPr lang="ru-RU" sz="1350" b="1" dirty="0">
                <a:solidFill>
                  <a:srgbClr val="002060"/>
                </a:solidFill>
                <a:latin typeface="Times New Roman" panose="02020603050405020304" pitchFamily="18" charset="0"/>
                <a:cs typeface="Times New Roman" panose="02020603050405020304" pitchFamily="18" charset="0"/>
              </a:rPr>
              <a:t> –</a:t>
            </a:r>
            <a:r>
              <a:rPr lang="ru-RU" sz="1350" dirty="0" smtClean="0">
                <a:solidFill>
                  <a:schemeClr val="tx1"/>
                </a:solidFill>
              </a:rPr>
              <a:t> июнь 2011 </a:t>
            </a:r>
            <a:endParaRPr lang="ru-RU" sz="1350" dirty="0">
              <a:solidFill>
                <a:schemeClr val="tx1"/>
              </a:solidFill>
            </a:endParaRPr>
          </a:p>
        </p:txBody>
      </p:sp>
      <p:sp>
        <p:nvSpPr>
          <p:cNvPr id="37" name="Нашивка 36"/>
          <p:cNvSpPr/>
          <p:nvPr/>
        </p:nvSpPr>
        <p:spPr>
          <a:xfrm>
            <a:off x="2557463" y="5149850"/>
            <a:ext cx="1727200" cy="414338"/>
          </a:xfrm>
          <a:prstGeom prst="chevron">
            <a:avLst/>
          </a:prstGeom>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3500000" scaled="1"/>
            <a:tileRect/>
          </a:gradFill>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ru-RU" sz="1600" dirty="0">
                <a:solidFill>
                  <a:schemeClr val="tx1"/>
                </a:solidFill>
              </a:rPr>
              <a:t>12 000 руб.</a:t>
            </a:r>
          </a:p>
        </p:txBody>
      </p:sp>
      <p:sp>
        <p:nvSpPr>
          <p:cNvPr id="38" name="Нашивка 37"/>
          <p:cNvSpPr/>
          <p:nvPr/>
        </p:nvSpPr>
        <p:spPr>
          <a:xfrm>
            <a:off x="4122738" y="5149850"/>
            <a:ext cx="2160587" cy="414338"/>
          </a:xfrm>
          <a:prstGeom prst="chevron">
            <a:avLst/>
          </a:prstGeom>
          <a:gradFill flip="none" rotWithShape="1">
            <a:gsLst>
              <a:gs pos="0">
                <a:srgbClr val="BB2A1F">
                  <a:tint val="66000"/>
                  <a:satMod val="160000"/>
                </a:srgbClr>
              </a:gs>
              <a:gs pos="50000">
                <a:srgbClr val="BB2A1F">
                  <a:tint val="44500"/>
                  <a:satMod val="160000"/>
                </a:srgbClr>
              </a:gs>
              <a:gs pos="100000">
                <a:srgbClr val="BB2A1F">
                  <a:tint val="23500"/>
                  <a:satMod val="160000"/>
                </a:srgbClr>
              </a:gs>
            </a:gsLst>
            <a:lin ang="16200000" scaled="1"/>
            <a:tileRect/>
          </a:gradFill>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ru-RU" sz="1600" dirty="0">
                <a:solidFill>
                  <a:schemeClr val="tx1"/>
                </a:solidFill>
              </a:rPr>
              <a:t>3 314 233 </a:t>
            </a:r>
            <a:r>
              <a:rPr lang="ru-RU" sz="1600" dirty="0" smtClean="0">
                <a:solidFill>
                  <a:schemeClr val="tx1"/>
                </a:solidFill>
              </a:rPr>
              <a:t>семьи</a:t>
            </a:r>
            <a:endParaRPr lang="ru-RU" sz="1600" dirty="0">
              <a:solidFill>
                <a:schemeClr val="tx1"/>
              </a:solidFill>
            </a:endParaRPr>
          </a:p>
        </p:txBody>
      </p:sp>
      <p:sp>
        <p:nvSpPr>
          <p:cNvPr id="39" name="Нашивка 38"/>
          <p:cNvSpPr/>
          <p:nvPr/>
        </p:nvSpPr>
        <p:spPr>
          <a:xfrm>
            <a:off x="23813" y="5673725"/>
            <a:ext cx="2462212" cy="414338"/>
          </a:xfrm>
          <a:prstGeom prst="chevron">
            <a:avLst/>
          </a:prstGeom>
          <a:gradFill flip="none" rotWithShape="1">
            <a:gsLst>
              <a:gs pos="0">
                <a:srgbClr val="FDB873">
                  <a:tint val="66000"/>
                  <a:satMod val="160000"/>
                </a:srgbClr>
              </a:gs>
              <a:gs pos="50000">
                <a:srgbClr val="FDB873">
                  <a:tint val="44500"/>
                  <a:satMod val="160000"/>
                </a:srgbClr>
              </a:gs>
              <a:gs pos="100000">
                <a:srgbClr val="FDB873">
                  <a:tint val="23500"/>
                  <a:satMod val="160000"/>
                </a:srgbClr>
              </a:gs>
            </a:gsLst>
            <a:lin ang="16200000" scaled="1"/>
            <a:tileRect/>
          </a:gra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ru-RU" sz="1400" dirty="0">
                <a:solidFill>
                  <a:schemeClr val="tx1"/>
                </a:solidFill>
              </a:rPr>
              <a:t>май </a:t>
            </a:r>
            <a:r>
              <a:rPr lang="ru-RU" sz="1400" dirty="0" smtClean="0">
                <a:solidFill>
                  <a:schemeClr val="tx1"/>
                </a:solidFill>
              </a:rPr>
              <a:t>2015</a:t>
            </a:r>
            <a:r>
              <a:rPr lang="ru-RU" sz="1400" b="1" dirty="0">
                <a:solidFill>
                  <a:srgbClr val="002060"/>
                </a:solidFill>
                <a:latin typeface="Times New Roman" panose="02020603050405020304" pitchFamily="18" charset="0"/>
                <a:cs typeface="Times New Roman" panose="02020603050405020304" pitchFamily="18" charset="0"/>
              </a:rPr>
              <a:t> –</a:t>
            </a:r>
            <a:r>
              <a:rPr lang="ru-RU" sz="1400" dirty="0" smtClean="0">
                <a:solidFill>
                  <a:schemeClr val="tx1"/>
                </a:solidFill>
              </a:rPr>
              <a:t> </a:t>
            </a:r>
            <a:r>
              <a:rPr lang="ru-RU" sz="1400" dirty="0">
                <a:solidFill>
                  <a:schemeClr val="tx1"/>
                </a:solidFill>
              </a:rPr>
              <a:t>июнь 2016</a:t>
            </a:r>
          </a:p>
        </p:txBody>
      </p:sp>
      <p:sp>
        <p:nvSpPr>
          <p:cNvPr id="40" name="Нашивка 39"/>
          <p:cNvSpPr/>
          <p:nvPr/>
        </p:nvSpPr>
        <p:spPr>
          <a:xfrm>
            <a:off x="2287588" y="5673725"/>
            <a:ext cx="1708150" cy="414338"/>
          </a:xfrm>
          <a:prstGeom prst="chevron">
            <a:avLst/>
          </a:prstGeom>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6200000" scaled="1"/>
            <a:tileRect/>
          </a:gradFill>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ru-RU" sz="1600" dirty="0">
                <a:solidFill>
                  <a:schemeClr val="tx1"/>
                </a:solidFill>
              </a:rPr>
              <a:t>20 000 руб.</a:t>
            </a:r>
          </a:p>
        </p:txBody>
      </p:sp>
      <p:sp>
        <p:nvSpPr>
          <p:cNvPr id="41" name="Нашивка 40"/>
          <p:cNvSpPr/>
          <p:nvPr/>
        </p:nvSpPr>
        <p:spPr>
          <a:xfrm>
            <a:off x="3851275" y="5673725"/>
            <a:ext cx="2160588" cy="414338"/>
          </a:xfrm>
          <a:prstGeom prst="chevron">
            <a:avLst/>
          </a:prstGeom>
          <a:gradFill flip="none" rotWithShape="1">
            <a:gsLst>
              <a:gs pos="0">
                <a:srgbClr val="BB2A1F">
                  <a:tint val="66000"/>
                  <a:satMod val="160000"/>
                </a:srgbClr>
              </a:gs>
              <a:gs pos="50000">
                <a:srgbClr val="BB2A1F">
                  <a:tint val="44500"/>
                  <a:satMod val="160000"/>
                </a:srgbClr>
              </a:gs>
              <a:gs pos="100000">
                <a:srgbClr val="BB2A1F">
                  <a:tint val="23500"/>
                  <a:satMod val="160000"/>
                </a:srgbClr>
              </a:gs>
            </a:gsLst>
            <a:lin ang="13500000" scaled="1"/>
            <a:tileRect/>
          </a:gradFill>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ru-RU" sz="1600" dirty="0">
                <a:solidFill>
                  <a:schemeClr val="tx1"/>
                </a:solidFill>
              </a:rPr>
              <a:t>2 208 410 семей</a:t>
            </a:r>
          </a:p>
        </p:txBody>
      </p:sp>
      <p:sp>
        <p:nvSpPr>
          <p:cNvPr id="42" name="Нашивка 41"/>
          <p:cNvSpPr/>
          <p:nvPr/>
        </p:nvSpPr>
        <p:spPr>
          <a:xfrm>
            <a:off x="95250" y="6176963"/>
            <a:ext cx="2592388" cy="415925"/>
          </a:xfrm>
          <a:prstGeom prst="chevron">
            <a:avLst/>
          </a:prstGeom>
          <a:gradFill flip="none" rotWithShape="1">
            <a:gsLst>
              <a:gs pos="0">
                <a:srgbClr val="FDB873">
                  <a:tint val="66000"/>
                  <a:satMod val="160000"/>
                </a:srgbClr>
              </a:gs>
              <a:gs pos="50000">
                <a:srgbClr val="FDB873">
                  <a:tint val="44500"/>
                  <a:satMod val="160000"/>
                </a:srgbClr>
              </a:gs>
              <a:gs pos="100000">
                <a:srgbClr val="FDB873">
                  <a:tint val="23500"/>
                  <a:satMod val="160000"/>
                </a:srgbClr>
              </a:gs>
            </a:gsLst>
            <a:lin ang="16200000" scaled="1"/>
            <a:tileRect/>
          </a:gra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ru-RU" sz="1400" dirty="0">
                <a:solidFill>
                  <a:schemeClr val="tx1"/>
                </a:solidFill>
              </a:rPr>
              <a:t>июнь </a:t>
            </a:r>
            <a:r>
              <a:rPr lang="ru-RU" sz="1400" b="1" dirty="0">
                <a:solidFill>
                  <a:srgbClr val="002060"/>
                </a:solidFill>
                <a:latin typeface="Times New Roman" panose="02020603050405020304" pitchFamily="18" charset="0"/>
                <a:cs typeface="Times New Roman" panose="02020603050405020304" pitchFamily="18" charset="0"/>
              </a:rPr>
              <a:t>–</a:t>
            </a:r>
            <a:r>
              <a:rPr lang="ru-RU" sz="1400" dirty="0" smtClean="0">
                <a:solidFill>
                  <a:schemeClr val="tx1"/>
                </a:solidFill>
              </a:rPr>
              <a:t> </a:t>
            </a:r>
            <a:r>
              <a:rPr lang="ru-RU" sz="1400" dirty="0">
                <a:solidFill>
                  <a:schemeClr val="tx1"/>
                </a:solidFill>
              </a:rPr>
              <a:t>декабрь 2016</a:t>
            </a:r>
          </a:p>
        </p:txBody>
      </p:sp>
      <p:sp>
        <p:nvSpPr>
          <p:cNvPr id="43" name="Нашивка 42"/>
          <p:cNvSpPr/>
          <p:nvPr/>
        </p:nvSpPr>
        <p:spPr>
          <a:xfrm>
            <a:off x="2535238" y="6183313"/>
            <a:ext cx="1676400" cy="414337"/>
          </a:xfrm>
          <a:prstGeom prst="chevron">
            <a:avLst/>
          </a:prstGeom>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6200000" scaled="1"/>
            <a:tileRect/>
          </a:gradFill>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ru-RU" sz="1600" dirty="0">
                <a:solidFill>
                  <a:schemeClr val="tx1"/>
                </a:solidFill>
              </a:rPr>
              <a:t>25 000 руб.</a:t>
            </a:r>
          </a:p>
        </p:txBody>
      </p:sp>
      <p:sp>
        <p:nvSpPr>
          <p:cNvPr id="44" name="Нашивка 43"/>
          <p:cNvSpPr/>
          <p:nvPr/>
        </p:nvSpPr>
        <p:spPr>
          <a:xfrm>
            <a:off x="4130675" y="6188075"/>
            <a:ext cx="2106613" cy="414338"/>
          </a:xfrm>
          <a:prstGeom prst="chevron">
            <a:avLst/>
          </a:prstGeom>
          <a:gradFill flip="none" rotWithShape="1">
            <a:gsLst>
              <a:gs pos="0">
                <a:srgbClr val="BB2A1F">
                  <a:tint val="66000"/>
                  <a:satMod val="160000"/>
                </a:srgbClr>
              </a:gs>
              <a:gs pos="50000">
                <a:srgbClr val="BB2A1F">
                  <a:tint val="44500"/>
                  <a:satMod val="160000"/>
                </a:srgbClr>
              </a:gs>
              <a:gs pos="100000">
                <a:srgbClr val="BB2A1F">
                  <a:tint val="23500"/>
                  <a:satMod val="160000"/>
                </a:srgbClr>
              </a:gs>
            </a:gsLst>
            <a:lin ang="13500000" scaled="1"/>
            <a:tileRect/>
          </a:gradFill>
        </p:spPr>
        <p:style>
          <a:lnRef idx="1">
            <a:schemeClr val="accent3"/>
          </a:lnRef>
          <a:fillRef idx="3">
            <a:schemeClr val="accent3"/>
          </a:fillRef>
          <a:effectRef idx="2">
            <a:schemeClr val="accent3"/>
          </a:effectRef>
          <a:fontRef idx="minor">
            <a:schemeClr val="lt1"/>
          </a:fontRef>
        </p:style>
        <p:txBody>
          <a:bodyPr anchor="ctr"/>
          <a:lstStyle/>
          <a:p>
            <a:pPr algn="ctr" fontAlgn="auto">
              <a:lnSpc>
                <a:spcPts val="1200"/>
              </a:lnSpc>
              <a:spcBef>
                <a:spcPts val="0"/>
              </a:spcBef>
              <a:spcAft>
                <a:spcPts val="0"/>
              </a:spcAft>
              <a:defRPr/>
            </a:pPr>
            <a:r>
              <a:rPr lang="ru-RU" sz="1600" dirty="0">
                <a:solidFill>
                  <a:schemeClr val="tx1"/>
                </a:solidFill>
              </a:rPr>
              <a:t>1 847 030 </a:t>
            </a:r>
            <a:r>
              <a:rPr lang="ru-RU" sz="1600" dirty="0" smtClean="0">
                <a:solidFill>
                  <a:schemeClr val="tx1"/>
                </a:solidFill>
              </a:rPr>
              <a:t>семей</a:t>
            </a:r>
            <a:endParaRPr lang="ru-RU" sz="1600" dirty="0">
              <a:solidFill>
                <a:schemeClr val="tx1"/>
              </a:solidFill>
            </a:endParaRPr>
          </a:p>
        </p:txBody>
      </p:sp>
      <p:sp>
        <p:nvSpPr>
          <p:cNvPr id="29" name="Заголовок 1"/>
          <p:cNvSpPr txBox="1">
            <a:spLocks/>
          </p:cNvSpPr>
          <p:nvPr/>
        </p:nvSpPr>
        <p:spPr>
          <a:xfrm>
            <a:off x="294608" y="48194"/>
            <a:ext cx="8496944" cy="635210"/>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400" b="1" dirty="0" smtClean="0">
                <a:solidFill>
                  <a:srgbClr val="002060"/>
                </a:solidFill>
                <a:latin typeface="Times New Roman" panose="02020603050405020304" pitchFamily="18" charset="0"/>
                <a:cs typeface="Times New Roman" panose="02020603050405020304" pitchFamily="18" charset="0"/>
              </a:rPr>
              <a:t> </a:t>
            </a:r>
            <a:r>
              <a:rPr lang="ru-RU" sz="1600" b="1" dirty="0">
                <a:solidFill>
                  <a:srgbClr val="002060"/>
                </a:solidFill>
                <a:latin typeface="+mn-lt"/>
                <a:cs typeface="Times New Roman" panose="02020603050405020304" pitchFamily="18" charset="0"/>
              </a:rPr>
              <a:t>10 лет материнскому (семейному) капиталу</a:t>
            </a:r>
            <a:r>
              <a:rPr lang="en-US" sz="1600" b="1" dirty="0">
                <a:solidFill>
                  <a:srgbClr val="002060"/>
                </a:solidFill>
                <a:latin typeface="+mn-lt"/>
                <a:cs typeface="Times New Roman" panose="02020603050405020304" pitchFamily="18" charset="0"/>
              </a:rPr>
              <a:t>:</a:t>
            </a:r>
            <a:r>
              <a:rPr lang="ru-RU" sz="1600" b="1" dirty="0">
                <a:solidFill>
                  <a:srgbClr val="002060"/>
                </a:solidFill>
                <a:latin typeface="+mn-lt"/>
                <a:cs typeface="Times New Roman" panose="02020603050405020304" pitchFamily="18" charset="0"/>
              </a:rPr>
              <a:t> </a:t>
            </a:r>
            <a:r>
              <a:rPr lang="ru-RU" sz="1600" b="1" dirty="0" smtClean="0">
                <a:solidFill>
                  <a:srgbClr val="002060"/>
                </a:solidFill>
                <a:latin typeface="+mn-lt"/>
                <a:cs typeface="Times New Roman" panose="02020603050405020304" pitchFamily="18" charset="0"/>
              </a:rPr>
              <a:t>распоряжение </a:t>
            </a:r>
            <a:r>
              <a:rPr lang="ru-RU" sz="1600" b="1" dirty="0">
                <a:solidFill>
                  <a:srgbClr val="002060"/>
                </a:solidFill>
                <a:latin typeface="+mn-lt"/>
                <a:cs typeface="Times New Roman" panose="02020603050405020304" pitchFamily="18" charset="0"/>
              </a:rPr>
              <a:t>средствами</a:t>
            </a:r>
          </a:p>
          <a:p>
            <a:pPr algn="ctr" fontAlgn="auto">
              <a:spcAft>
                <a:spcPts val="0"/>
              </a:spcAft>
              <a:defRPr/>
            </a:pPr>
            <a:endParaRPr lang="ru-RU" sz="1200" b="1" dirty="0">
              <a:solidFill>
                <a:schemeClr val="accent3">
                  <a:lumMod val="50000"/>
                </a:schemeClr>
              </a:solidFill>
              <a:effectLst>
                <a:innerShdw blurRad="63500" dist="50800" dir="13500000">
                  <a:prstClr val="black">
                    <a:alpha val="50000"/>
                  </a:prstClr>
                </a:innerShdw>
              </a:effectLst>
              <a:latin typeface="Times New Roman" pitchFamily="18" charset="0"/>
              <a:cs typeface="Times New Roman" pitchFamily="18" charset="0"/>
            </a:endParaRPr>
          </a:p>
        </p:txBody>
      </p:sp>
      <p:sp>
        <p:nvSpPr>
          <p:cNvPr id="32" name="Нашивка 31"/>
          <p:cNvSpPr/>
          <p:nvPr/>
        </p:nvSpPr>
        <p:spPr>
          <a:xfrm>
            <a:off x="117362" y="3952480"/>
            <a:ext cx="3024336" cy="484632"/>
          </a:xfrm>
          <a:prstGeom prst="chevron">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1 трлн 536 млрд руб.</a:t>
            </a:r>
          </a:p>
        </p:txBody>
      </p:sp>
      <p:sp>
        <p:nvSpPr>
          <p:cNvPr id="34" name="Нашивка 33"/>
          <p:cNvSpPr/>
          <p:nvPr/>
        </p:nvSpPr>
        <p:spPr>
          <a:xfrm>
            <a:off x="3059832" y="3952480"/>
            <a:ext cx="2304256" cy="484632"/>
          </a:xfrm>
          <a:prstGeom prst="chevron">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19,7 млрд руб.</a:t>
            </a:r>
          </a:p>
        </p:txBody>
      </p:sp>
      <p:sp>
        <p:nvSpPr>
          <p:cNvPr id="35" name="Нашивка 34"/>
          <p:cNvSpPr/>
          <p:nvPr/>
        </p:nvSpPr>
        <p:spPr>
          <a:xfrm>
            <a:off x="5231364" y="3952480"/>
            <a:ext cx="2012044" cy="484632"/>
          </a:xfrm>
          <a:prstGeom prst="chevron">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637 млн руб.</a:t>
            </a:r>
          </a:p>
        </p:txBody>
      </p:sp>
      <p:sp>
        <p:nvSpPr>
          <p:cNvPr id="36" name="Нашивка 35"/>
          <p:cNvSpPr/>
          <p:nvPr/>
        </p:nvSpPr>
        <p:spPr>
          <a:xfrm>
            <a:off x="7088188" y="3952875"/>
            <a:ext cx="1835150" cy="484188"/>
          </a:xfrm>
          <a:prstGeom prst="chevron">
            <a:avLst/>
          </a:prstGeom>
          <a:gradFill flip="none" rotWithShape="1">
            <a:gsLst>
              <a:gs pos="0">
                <a:srgbClr val="FDB873">
                  <a:tint val="66000"/>
                  <a:satMod val="160000"/>
                </a:srgbClr>
              </a:gs>
              <a:gs pos="50000">
                <a:srgbClr val="FDB873">
                  <a:tint val="44500"/>
                  <a:satMod val="160000"/>
                </a:srgbClr>
              </a:gs>
              <a:gs pos="100000">
                <a:srgbClr val="FDB873">
                  <a:tint val="23500"/>
                  <a:satMod val="160000"/>
                </a:srgbClr>
              </a:gs>
            </a:gsLst>
            <a:lin ang="13500000" scaled="1"/>
            <a:tileRect/>
          </a:gra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ru-RU" sz="1600" b="1" dirty="0">
                <a:solidFill>
                  <a:schemeClr val="tx1"/>
                </a:solidFill>
                <a:latin typeface="Times New Roman" panose="02020603050405020304" pitchFamily="18" charset="0"/>
                <a:cs typeface="Times New Roman" panose="02020603050405020304" pitchFamily="18" charset="0"/>
              </a:rPr>
              <a:t>1,2 млн руб.</a:t>
            </a:r>
          </a:p>
        </p:txBody>
      </p:sp>
      <p:sp>
        <p:nvSpPr>
          <p:cNvPr id="2" name="Нашивка 1"/>
          <p:cNvSpPr/>
          <p:nvPr/>
        </p:nvSpPr>
        <p:spPr>
          <a:xfrm>
            <a:off x="6151308" y="5156200"/>
            <a:ext cx="2155595" cy="419796"/>
          </a:xfrm>
          <a:prstGeom prst="chevr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1600" dirty="0">
                <a:solidFill>
                  <a:schemeClr val="tx1"/>
                </a:solidFill>
              </a:rPr>
              <a:t>39,68 млрд руб.</a:t>
            </a:r>
          </a:p>
        </p:txBody>
      </p:sp>
      <p:sp>
        <p:nvSpPr>
          <p:cNvPr id="46" name="Нашивка 45"/>
          <p:cNvSpPr/>
          <p:nvPr/>
        </p:nvSpPr>
        <p:spPr>
          <a:xfrm>
            <a:off x="5875374" y="5663320"/>
            <a:ext cx="2206762" cy="419796"/>
          </a:xfrm>
          <a:prstGeom prst="chevr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1600" dirty="0">
                <a:solidFill>
                  <a:schemeClr val="tx1"/>
                </a:solidFill>
              </a:rPr>
              <a:t> 43,43 млрд руб.</a:t>
            </a:r>
          </a:p>
        </p:txBody>
      </p:sp>
      <p:sp>
        <p:nvSpPr>
          <p:cNvPr id="47" name="Нашивка 46"/>
          <p:cNvSpPr/>
          <p:nvPr/>
        </p:nvSpPr>
        <p:spPr>
          <a:xfrm>
            <a:off x="6093129" y="6187944"/>
            <a:ext cx="2271955" cy="419796"/>
          </a:xfrm>
          <a:prstGeom prst="chevr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1600" dirty="0">
                <a:solidFill>
                  <a:schemeClr val="tx1"/>
                </a:solidFill>
              </a:rPr>
              <a:t> 45,21 млрд руб.</a:t>
            </a:r>
          </a:p>
        </p:txBody>
      </p:sp>
      <p:sp>
        <p:nvSpPr>
          <p:cNvPr id="64563" name="TextBox 47"/>
          <p:cNvSpPr txBox="1">
            <a:spLocks noChangeArrowheads="1"/>
          </p:cNvSpPr>
          <p:nvPr/>
        </p:nvSpPr>
        <p:spPr bwMode="auto">
          <a:xfrm>
            <a:off x="376238" y="682625"/>
            <a:ext cx="8415337" cy="369888"/>
          </a:xfrm>
          <a:prstGeom prst="rect">
            <a:avLst/>
          </a:prstGeom>
          <a:noFill/>
          <a:ln w="9525">
            <a:noFill/>
            <a:miter lim="800000"/>
            <a:headEnd/>
            <a:tailEnd/>
          </a:ln>
        </p:spPr>
        <p:txBody>
          <a:bodyPr>
            <a:spAutoFit/>
          </a:bodyPr>
          <a:lstStyle/>
          <a:p>
            <a:pPr algn="ctr"/>
            <a:r>
              <a:rPr lang="ru-RU" sz="1600" b="1" dirty="0">
                <a:solidFill>
                  <a:srgbClr val="002060"/>
                </a:solidFill>
                <a:latin typeface="Times New Roman" pitchFamily="18" charset="0"/>
                <a:cs typeface="Times New Roman" pitchFamily="18" charset="0"/>
              </a:rPr>
              <a:t>Размер материнского (семейного) капитала вырос с </a:t>
            </a:r>
            <a:r>
              <a:rPr lang="ru-RU" b="1" dirty="0">
                <a:solidFill>
                  <a:srgbClr val="002060"/>
                </a:solidFill>
                <a:latin typeface="Times New Roman" pitchFamily="18" charset="0"/>
                <a:cs typeface="Times New Roman" pitchFamily="18" charset="0"/>
              </a:rPr>
              <a:t>250 000 </a:t>
            </a:r>
            <a:r>
              <a:rPr lang="ru-RU" sz="1600" b="1" dirty="0">
                <a:solidFill>
                  <a:srgbClr val="002060"/>
                </a:solidFill>
                <a:latin typeface="Times New Roman" pitchFamily="18" charset="0"/>
                <a:cs typeface="Times New Roman" pitchFamily="18" charset="0"/>
              </a:rPr>
              <a:t>рублей до</a:t>
            </a:r>
            <a:r>
              <a:rPr lang="ru-RU" sz="1600" dirty="0">
                <a:solidFill>
                  <a:srgbClr val="002060"/>
                </a:solidFill>
                <a:latin typeface="Times New Roman" pitchFamily="18" charset="0"/>
                <a:cs typeface="Times New Roman" pitchFamily="18" charset="0"/>
              </a:rPr>
              <a:t> </a:t>
            </a:r>
            <a:r>
              <a:rPr lang="ru-RU" b="1" dirty="0">
                <a:solidFill>
                  <a:srgbClr val="C00000"/>
                </a:solidFill>
                <a:latin typeface="Times New Roman" pitchFamily="18" charset="0"/>
                <a:cs typeface="Times New Roman" pitchFamily="18" charset="0"/>
              </a:rPr>
              <a:t>453 026 </a:t>
            </a:r>
            <a:r>
              <a:rPr lang="ru-RU" sz="1600" dirty="0" smtClean="0">
                <a:solidFill>
                  <a:srgbClr val="C00000"/>
                </a:solidFill>
                <a:latin typeface="Times New Roman" pitchFamily="18" charset="0"/>
                <a:cs typeface="Times New Roman" pitchFamily="18" charset="0"/>
              </a:rPr>
              <a:t>рублей. </a:t>
            </a:r>
            <a:endParaRPr lang="ru-RU" sz="1600" dirty="0">
              <a:solidFill>
                <a:srgbClr val="C00000"/>
              </a:solidFill>
              <a:latin typeface="Times New Roman" pitchFamily="18" charset="0"/>
              <a:cs typeface="Times New Roman" pitchFamily="18" charset="0"/>
            </a:endParaRPr>
          </a:p>
        </p:txBody>
      </p:sp>
      <p:sp>
        <p:nvSpPr>
          <p:cNvPr id="64564" name="Номер слайда 2"/>
          <p:cNvSpPr>
            <a:spLocks noGrp="1"/>
          </p:cNvSpPr>
          <p:nvPr>
            <p:ph type="sldNum" sz="quarter" idx="12"/>
          </p:nvPr>
        </p:nvSpPr>
        <p:spPr bwMode="auto">
          <a:xfrm>
            <a:off x="8059738" y="5732463"/>
            <a:ext cx="609600" cy="522287"/>
          </a:xfr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B85B7A2-178C-44E6-A455-81B46444D76D}" type="slidenum">
              <a:rPr lang="ru-RU">
                <a:solidFill>
                  <a:srgbClr val="898989"/>
                </a:solidFill>
              </a:rPr>
              <a:pPr fontAlgn="base">
                <a:spcBef>
                  <a:spcPct val="0"/>
                </a:spcBef>
                <a:spcAft>
                  <a:spcPct val="0"/>
                </a:spcAft>
              </a:pPr>
              <a:t>43</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7" name="Диаграмма 1"/>
          <p:cNvGraphicFramePr>
            <a:graphicFrameLocks/>
          </p:cNvGraphicFramePr>
          <p:nvPr/>
        </p:nvGraphicFramePr>
        <p:xfrm>
          <a:off x="104775" y="188913"/>
          <a:ext cx="6888163" cy="5184775"/>
        </p:xfrm>
        <a:graphic>
          <a:graphicData uri="http://schemas.openxmlformats.org/presentationml/2006/ole">
            <mc:AlternateContent xmlns:mc="http://schemas.openxmlformats.org/markup-compatibility/2006">
              <mc:Choice xmlns:v="urn:schemas-microsoft-com:vml" Requires="v">
                <p:oleObj spid="_x0000_s65716" r:id="rId3" imgW="6889077" imgH="5182049" progId="Excel.Chart.8">
                  <p:embed/>
                </p:oleObj>
              </mc:Choice>
              <mc:Fallback>
                <p:oleObj r:id="rId3" imgW="6889077" imgH="5182049" progId="Excel.Chart.8">
                  <p:embed/>
                  <p:pic>
                    <p:nvPicPr>
                      <p:cNvPr id="0" name="Диаграмма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75" y="188913"/>
                        <a:ext cx="6888163" cy="5184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Скругленный прямоугольник 2"/>
          <p:cNvSpPr/>
          <p:nvPr/>
        </p:nvSpPr>
        <p:spPr>
          <a:xfrm>
            <a:off x="74352" y="5373216"/>
            <a:ext cx="8098048" cy="1384594"/>
          </a:xfrm>
          <a:prstGeom prst="roundRect">
            <a:avLst/>
          </a:prstGeom>
          <a:solidFill>
            <a:srgbClr val="FFF2E5"/>
          </a:solidFill>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ctr"/>
          <a:lstStyle/>
          <a:p>
            <a:pPr indent="360000" algn="just" fontAlgn="auto">
              <a:spcBef>
                <a:spcPts val="0"/>
              </a:spcBef>
              <a:spcAft>
                <a:spcPts val="0"/>
              </a:spcAft>
              <a:defRPr/>
            </a:pPr>
            <a:r>
              <a:rPr lang="ru-RU" sz="1400" b="1" i="1" dirty="0">
                <a:latin typeface="Times New Roman" panose="02020603050405020304" pitchFamily="18" charset="0"/>
                <a:cs typeface="Times New Roman" panose="02020603050405020304" pitchFamily="18" charset="0"/>
              </a:rPr>
              <a:t>Размер материнского (семейного) капитала </a:t>
            </a:r>
            <a:r>
              <a:rPr lang="ru-RU" sz="1400" b="1" i="1" dirty="0">
                <a:solidFill>
                  <a:schemeClr val="accent3">
                    <a:lumMod val="75000"/>
                  </a:schemeClr>
                </a:solidFill>
                <a:latin typeface="Times New Roman" panose="02020603050405020304" pitchFamily="18" charset="0"/>
                <a:cs typeface="Times New Roman" panose="02020603050405020304" pitchFamily="18" charset="0"/>
              </a:rPr>
              <a:t>не оставался неизменным </a:t>
            </a:r>
            <a:r>
              <a:rPr lang="ru-RU" sz="1400" b="1" i="1" dirty="0">
                <a:latin typeface="Times New Roman" panose="02020603050405020304" pitchFamily="18" charset="0"/>
                <a:cs typeface="Times New Roman" panose="02020603050405020304" pitchFamily="18" charset="0"/>
              </a:rPr>
              <a:t>и ежегодно (до 2016 года) индексировался с учетом уровня инфляции. Его размер в 2007 году равнялся 250 тысячам рублей, а в 2015 году с учетом индексаций составлял уже более 453 тысяч рублей. Этой же сумме равен размер </a:t>
            </a:r>
            <a:r>
              <a:rPr lang="ru-RU" sz="1400" b="1" i="1" dirty="0" smtClean="0">
                <a:latin typeface="Times New Roman" panose="02020603050405020304" pitchFamily="18" charset="0"/>
                <a:cs typeface="Times New Roman" panose="02020603050405020304" pitchFamily="18" charset="0"/>
              </a:rPr>
              <a:t>МСК в </a:t>
            </a:r>
            <a:r>
              <a:rPr lang="ru-RU" sz="1400" b="1" i="1" dirty="0">
                <a:latin typeface="Times New Roman" panose="02020603050405020304" pitchFamily="18" charset="0"/>
                <a:cs typeface="Times New Roman" panose="02020603050405020304" pitchFamily="18" charset="0"/>
              </a:rPr>
              <a:t>2016 и 2017 годах.</a:t>
            </a:r>
          </a:p>
          <a:p>
            <a:pPr indent="360000" algn="just" fontAlgn="auto">
              <a:spcBef>
                <a:spcPts val="0"/>
              </a:spcBef>
              <a:spcAft>
                <a:spcPts val="0"/>
              </a:spcAft>
              <a:defRPr/>
            </a:pPr>
            <a:r>
              <a:rPr lang="ru-RU" sz="1400" b="1" i="1" dirty="0">
                <a:latin typeface="Times New Roman" panose="02020603050405020304" pitchFamily="18" charset="0"/>
                <a:cs typeface="Times New Roman" panose="02020603050405020304" pitchFamily="18" charset="0"/>
              </a:rPr>
              <a:t>Следует отметить, что индексация размера материнского (семейного) капитала производилась в темпах, </a:t>
            </a:r>
            <a:r>
              <a:rPr lang="ru-RU" sz="1400" b="1" i="1" dirty="0">
                <a:solidFill>
                  <a:schemeClr val="accent3">
                    <a:lumMod val="75000"/>
                  </a:schemeClr>
                </a:solidFill>
                <a:latin typeface="Times New Roman" panose="02020603050405020304" pitchFamily="18" charset="0"/>
                <a:cs typeface="Times New Roman" panose="02020603050405020304" pitchFamily="18" charset="0"/>
              </a:rPr>
              <a:t>несколько опережающих инфляционные процессы </a:t>
            </a:r>
            <a:r>
              <a:rPr lang="ru-RU" sz="1400" b="1" i="1" dirty="0">
                <a:latin typeface="Times New Roman" panose="02020603050405020304" pitchFamily="18" charset="0"/>
                <a:cs typeface="Times New Roman" panose="02020603050405020304" pitchFamily="18" charset="0"/>
              </a:rPr>
              <a:t>(до 2015 года).</a:t>
            </a:r>
          </a:p>
        </p:txBody>
      </p:sp>
      <p:sp>
        <p:nvSpPr>
          <p:cNvPr id="4" name="Заголовок 1"/>
          <p:cNvSpPr txBox="1">
            <a:spLocks/>
          </p:cNvSpPr>
          <p:nvPr/>
        </p:nvSpPr>
        <p:spPr>
          <a:xfrm>
            <a:off x="104118" y="48921"/>
            <a:ext cx="8496944" cy="499759"/>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400" b="1" dirty="0" smtClean="0">
                <a:solidFill>
                  <a:srgbClr val="002060"/>
                </a:solidFill>
                <a:latin typeface="Times New Roman" panose="02020603050405020304" pitchFamily="18" charset="0"/>
                <a:cs typeface="Times New Roman" panose="02020603050405020304" pitchFamily="18" charset="0"/>
              </a:rPr>
              <a:t> </a:t>
            </a:r>
          </a:p>
          <a:p>
            <a:pPr algn="ctr" fontAlgn="auto">
              <a:spcAft>
                <a:spcPts val="0"/>
              </a:spcAft>
              <a:defRPr/>
            </a:pPr>
            <a:endParaRPr lang="ru-RU" sz="1400" b="1" dirty="0">
              <a:solidFill>
                <a:srgbClr val="002060"/>
              </a:solidFill>
              <a:latin typeface="Times New Roman" panose="02020603050405020304" pitchFamily="18" charset="0"/>
              <a:cs typeface="Times New Roman" panose="02020603050405020304" pitchFamily="18" charset="0"/>
            </a:endParaRPr>
          </a:p>
          <a:p>
            <a:pPr algn="ctr" fontAlgn="auto">
              <a:spcAft>
                <a:spcPts val="0"/>
              </a:spcAft>
              <a:defRPr/>
            </a:pPr>
            <a:endParaRPr lang="ru-RU" sz="1400" b="1" dirty="0" smtClean="0">
              <a:solidFill>
                <a:srgbClr val="002060"/>
              </a:solidFill>
              <a:latin typeface="Times New Roman" panose="02020603050405020304" pitchFamily="18" charset="0"/>
              <a:cs typeface="Times New Roman" panose="02020603050405020304" pitchFamily="18" charset="0"/>
            </a:endParaRPr>
          </a:p>
          <a:p>
            <a:pPr algn="ctr" fontAlgn="auto">
              <a:spcAft>
                <a:spcPts val="0"/>
              </a:spcAft>
              <a:defRPr/>
            </a:pPr>
            <a:r>
              <a:rPr lang="ru-RU" sz="1800" dirty="0" smtClean="0"/>
              <a:t>Динамика </a:t>
            </a:r>
            <a:r>
              <a:rPr lang="ru-RU" sz="1800" dirty="0"/>
              <a:t>роста размера МСК </a:t>
            </a:r>
            <a:endParaRPr lang="en-US" sz="1800" dirty="0"/>
          </a:p>
          <a:p>
            <a:pPr algn="ctr" fontAlgn="auto">
              <a:spcAft>
                <a:spcPts val="0"/>
              </a:spcAft>
              <a:defRPr/>
            </a:pPr>
            <a:endParaRPr lang="ru-RU" sz="1200" b="1" dirty="0">
              <a:solidFill>
                <a:schemeClr val="accent3">
                  <a:lumMod val="50000"/>
                </a:schemeClr>
              </a:solidFill>
              <a:effectLst>
                <a:innerShdw blurRad="63500" dist="50800" dir="13500000">
                  <a:prstClr val="black">
                    <a:alpha val="50000"/>
                  </a:prstClr>
                </a:innerShdw>
              </a:effectLst>
              <a:latin typeface="Times New Roman" pitchFamily="18" charset="0"/>
              <a:cs typeface="Times New Roman" pitchFamily="18" charset="0"/>
            </a:endParaRPr>
          </a:p>
        </p:txBody>
      </p:sp>
      <p:sp>
        <p:nvSpPr>
          <p:cNvPr id="65542" name="Номер слайда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E915F3F-5ECC-4A3D-A1E6-E5CA2A00F7B9}" type="slidenum">
              <a:rPr lang="ru-RU">
                <a:solidFill>
                  <a:srgbClr val="898989"/>
                </a:solidFill>
              </a:rPr>
              <a:pPr fontAlgn="base">
                <a:spcBef>
                  <a:spcPct val="0"/>
                </a:spcBef>
                <a:spcAft>
                  <a:spcPct val="0"/>
                </a:spcAft>
              </a:pPr>
              <a:t>44</a:t>
            </a:fld>
            <a:endParaRPr lang="ru-RU" dirty="0">
              <a:solidFill>
                <a:srgbClr val="898989"/>
              </a:solidFill>
            </a:endParaRPr>
          </a:p>
        </p:txBody>
      </p:sp>
      <p:pic>
        <p:nvPicPr>
          <p:cNvPr id="65543" name="Рисунок 6" descr="http://tasty-shop.ru/files/images/oblozhka-na-svidetelstvo-o-rozhdenii-11.jpg"/>
          <p:cNvPicPr>
            <a:picLocks noChangeAspect="1" noChangeArrowheads="1"/>
          </p:cNvPicPr>
          <p:nvPr/>
        </p:nvPicPr>
        <p:blipFill>
          <a:blip r:embed="rId5"/>
          <a:srcRect/>
          <a:stretch>
            <a:fillRect/>
          </a:stretch>
        </p:blipFill>
        <p:spPr bwMode="auto">
          <a:xfrm>
            <a:off x="4352925" y="1989138"/>
            <a:ext cx="3819525" cy="2519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sz="quarter" idx="4294967295"/>
            <p:extLst>
              <p:ext uri="{D42A27DB-BD31-4B8C-83A1-F6EECF244321}">
                <p14:modId xmlns:p14="http://schemas.microsoft.com/office/powerpoint/2010/main" val="2979825494"/>
              </p:ext>
            </p:extLst>
          </p:nvPr>
        </p:nvGraphicFramePr>
        <p:xfrm>
          <a:off x="468313" y="1196975"/>
          <a:ext cx="8280921" cy="3816428"/>
        </p:xfrm>
        <a:graphic>
          <a:graphicData uri="http://schemas.openxmlformats.org/drawingml/2006/table">
            <a:tbl>
              <a:tblPr firstRow="1" firstCol="1" bandRow="1" bandCol="1">
                <a:tableStyleId>{5C22544A-7EE6-4342-B048-85BDC9FD1C3A}</a:tableStyleId>
              </a:tblPr>
              <a:tblGrid>
                <a:gridCol w="1655963"/>
                <a:gridCol w="1655963"/>
                <a:gridCol w="1655963"/>
                <a:gridCol w="1655963"/>
                <a:gridCol w="1657069"/>
              </a:tblGrid>
              <a:tr h="346948">
                <a:tc rowSpan="2">
                  <a:txBody>
                    <a:bodyPr/>
                    <a:lstStyle/>
                    <a:p>
                      <a:pPr indent="450215" algn="ctr">
                        <a:spcAft>
                          <a:spcPts val="0"/>
                        </a:spcAft>
                      </a:pPr>
                      <a:r>
                        <a:rPr lang="ru-RU" sz="1000" dirty="0">
                          <a:effectLst/>
                        </a:rPr>
                        <a:t> </a:t>
                      </a:r>
                      <a:endParaRPr lang="ru-RU" sz="1000" dirty="0">
                        <a:effectLst/>
                        <a:latin typeface="Times New Roman"/>
                        <a:ea typeface="Times New Roman"/>
                      </a:endParaRPr>
                    </a:p>
                  </a:txBody>
                  <a:tcPr marL="59857" marR="59857" marT="0" marB="0"/>
                </a:tc>
                <a:tc gridSpan="2">
                  <a:txBody>
                    <a:bodyPr/>
                    <a:lstStyle/>
                    <a:p>
                      <a:pPr indent="450215" algn="ctr">
                        <a:spcAft>
                          <a:spcPts val="0"/>
                        </a:spcAft>
                      </a:pPr>
                      <a:r>
                        <a:rPr lang="ru-RU" sz="1000" dirty="0" smtClean="0">
                          <a:effectLst/>
                        </a:rPr>
                        <a:t>ВСЕГО,</a:t>
                      </a:r>
                      <a:r>
                        <a:rPr lang="ru-RU" sz="1000" baseline="0" dirty="0" smtClean="0">
                          <a:effectLst/>
                        </a:rPr>
                        <a:t> ЧЕЛ.</a:t>
                      </a:r>
                      <a:endParaRPr lang="ru-RU" sz="1000" dirty="0">
                        <a:effectLst/>
                        <a:latin typeface="Times New Roman"/>
                        <a:ea typeface="Times New Roman"/>
                      </a:endParaRPr>
                    </a:p>
                  </a:txBody>
                  <a:tcPr marL="59857" marR="59857" marT="0" marB="0"/>
                </a:tc>
                <a:tc hMerge="1">
                  <a:txBody>
                    <a:bodyPr/>
                    <a:lstStyle/>
                    <a:p>
                      <a:endParaRPr lang="ru-RU"/>
                    </a:p>
                  </a:txBody>
                  <a:tcPr/>
                </a:tc>
                <a:tc gridSpan="2">
                  <a:txBody>
                    <a:bodyPr/>
                    <a:lstStyle/>
                    <a:p>
                      <a:pPr indent="450215" algn="ctr">
                        <a:spcAft>
                          <a:spcPts val="0"/>
                        </a:spcAft>
                      </a:pPr>
                      <a:r>
                        <a:rPr lang="ru-RU" sz="1000" dirty="0">
                          <a:effectLst/>
                        </a:rPr>
                        <a:t>НА </a:t>
                      </a:r>
                      <a:r>
                        <a:rPr lang="ru-RU" sz="1000" dirty="0" smtClean="0">
                          <a:effectLst/>
                        </a:rPr>
                        <a:t>ТЫС.</a:t>
                      </a:r>
                      <a:r>
                        <a:rPr lang="ru-RU" sz="1000" baseline="0" dirty="0" smtClean="0">
                          <a:effectLst/>
                        </a:rPr>
                        <a:t> </a:t>
                      </a:r>
                      <a:r>
                        <a:rPr lang="ru-RU" sz="1000" dirty="0" smtClean="0">
                          <a:effectLst/>
                        </a:rPr>
                        <a:t>ЧЕЛОВЕК</a:t>
                      </a:r>
                      <a:endParaRPr lang="ru-RU" sz="1000" dirty="0">
                        <a:effectLst/>
                        <a:latin typeface="Times New Roman"/>
                        <a:ea typeface="Times New Roman"/>
                      </a:endParaRPr>
                    </a:p>
                  </a:txBody>
                  <a:tcPr marL="59857" marR="59857" marT="0" marB="0"/>
                </a:tc>
                <a:tc hMerge="1">
                  <a:txBody>
                    <a:bodyPr/>
                    <a:lstStyle/>
                    <a:p>
                      <a:endParaRPr lang="ru-RU"/>
                    </a:p>
                  </a:txBody>
                  <a:tcPr/>
                </a:tc>
              </a:tr>
              <a:tr h="346948">
                <a:tc vMerge="1">
                  <a:txBody>
                    <a:bodyPr/>
                    <a:lstStyle/>
                    <a:p>
                      <a:endParaRPr lang="ru-RU"/>
                    </a:p>
                  </a:txBody>
                  <a:tcPr/>
                </a:tc>
                <a:tc>
                  <a:txBody>
                    <a:bodyPr/>
                    <a:lstStyle/>
                    <a:p>
                      <a:pPr algn="ctr">
                        <a:spcAft>
                          <a:spcPts val="0"/>
                        </a:spcAft>
                      </a:pPr>
                      <a:r>
                        <a:rPr lang="ru-RU" sz="800" dirty="0">
                          <a:effectLst/>
                        </a:rPr>
                        <a:t>родившихся</a:t>
                      </a:r>
                      <a:endParaRPr lang="ru-RU" sz="1000" dirty="0">
                        <a:effectLst/>
                        <a:latin typeface="Times New Roman"/>
                        <a:ea typeface="Times New Roman"/>
                      </a:endParaRPr>
                    </a:p>
                  </a:txBody>
                  <a:tcPr marL="59857" marR="59857" marT="0" marB="0"/>
                </a:tc>
                <a:tc>
                  <a:txBody>
                    <a:bodyPr/>
                    <a:lstStyle/>
                    <a:p>
                      <a:pPr algn="ctr">
                        <a:spcAft>
                          <a:spcPts val="0"/>
                        </a:spcAft>
                      </a:pPr>
                      <a:r>
                        <a:rPr lang="ru-RU" sz="800" dirty="0">
                          <a:effectLst/>
                        </a:rPr>
                        <a:t>естественный</a:t>
                      </a:r>
                      <a:r>
                        <a:rPr lang="ru-RU" sz="700" dirty="0">
                          <a:effectLst/>
                        </a:rPr>
                        <a:t> прирост</a:t>
                      </a:r>
                      <a:endParaRPr lang="ru-RU" sz="1000" dirty="0">
                        <a:effectLst/>
                        <a:latin typeface="Times New Roman"/>
                        <a:ea typeface="Times New Roman"/>
                      </a:endParaRPr>
                    </a:p>
                  </a:txBody>
                  <a:tcPr marL="59857" marR="59857" marT="0" marB="0"/>
                </a:tc>
                <a:tc>
                  <a:txBody>
                    <a:bodyPr/>
                    <a:lstStyle/>
                    <a:p>
                      <a:pPr algn="ctr">
                        <a:spcAft>
                          <a:spcPts val="0"/>
                        </a:spcAft>
                      </a:pPr>
                      <a:r>
                        <a:rPr lang="ru-RU" sz="800" dirty="0">
                          <a:effectLst/>
                        </a:rPr>
                        <a:t>родившихся</a:t>
                      </a:r>
                      <a:endParaRPr lang="ru-RU" sz="1000" dirty="0">
                        <a:effectLst/>
                        <a:latin typeface="Times New Roman"/>
                        <a:ea typeface="Times New Roman"/>
                      </a:endParaRPr>
                    </a:p>
                  </a:txBody>
                  <a:tcPr marL="59857" marR="59857" marT="0" marB="0"/>
                </a:tc>
                <a:tc>
                  <a:txBody>
                    <a:bodyPr/>
                    <a:lstStyle/>
                    <a:p>
                      <a:pPr algn="ctr">
                        <a:spcAft>
                          <a:spcPts val="0"/>
                        </a:spcAft>
                      </a:pPr>
                      <a:r>
                        <a:rPr lang="ru-RU" sz="700" dirty="0">
                          <a:effectLst/>
                        </a:rPr>
                        <a:t>Прирост/</a:t>
                      </a:r>
                      <a:endParaRPr lang="ru-RU" sz="1000" dirty="0">
                        <a:effectLst/>
                      </a:endParaRPr>
                    </a:p>
                    <a:p>
                      <a:pPr algn="ctr">
                        <a:spcAft>
                          <a:spcPts val="0"/>
                        </a:spcAft>
                      </a:pPr>
                      <a:r>
                        <a:rPr lang="ru-RU" sz="800" dirty="0">
                          <a:effectLst/>
                        </a:rPr>
                        <a:t>снижение</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2007</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1 610 122</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a:t>
                      </a:r>
                      <a:r>
                        <a:rPr lang="ru-RU" sz="1000" dirty="0" smtClean="0">
                          <a:effectLst/>
                        </a:rPr>
                        <a:t>470 323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11,3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-3,3</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2008</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1 713 947</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a:t>
                      </a:r>
                      <a:r>
                        <a:rPr lang="ru-RU" sz="1000" dirty="0" smtClean="0">
                          <a:effectLst/>
                        </a:rPr>
                        <a:t>238 804</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12,1</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-2,5</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2010</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1 788 948</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a:t>
                      </a:r>
                      <a:r>
                        <a:rPr lang="ru-RU" sz="1000" dirty="0" smtClean="0">
                          <a:effectLst/>
                        </a:rPr>
                        <a:t>239 568</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12,5</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-1,7</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2011</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1 796 629</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a:t>
                      </a:r>
                      <a:r>
                        <a:rPr lang="ru-RU" sz="1000" dirty="0" smtClean="0">
                          <a:effectLst/>
                        </a:rPr>
                        <a:t>129 091</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12,6</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-0,9</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2012</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1 902 084</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a:t>
                      </a:r>
                      <a:r>
                        <a:rPr lang="ru-RU" sz="1000" dirty="0" smtClean="0">
                          <a:effectLst/>
                        </a:rPr>
                        <a:t>4 251</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13, 3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0,0</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2013</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1 895 822</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smtClean="0">
                          <a:effectLst/>
                        </a:rPr>
                        <a:t>24 013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13,2</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0,2</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2014</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1 942 683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smtClean="0">
                          <a:effectLst/>
                        </a:rPr>
                        <a:t>30 336</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13,3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smtClean="0">
                          <a:effectLst/>
                        </a:rPr>
                        <a:t>0,1</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2015</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1 940 579</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smtClean="0">
                          <a:effectLst/>
                        </a:rPr>
                        <a:t>32 038</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13,3</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0,3</a:t>
                      </a:r>
                      <a:endParaRPr lang="ru-RU" sz="1000" dirty="0">
                        <a:effectLst/>
                        <a:latin typeface="Times New Roman"/>
                        <a:ea typeface="Times New Roman"/>
                      </a:endParaRPr>
                    </a:p>
                  </a:txBody>
                  <a:tcPr marL="59857" marR="59857" marT="0" marB="0"/>
                </a:tc>
              </a:tr>
              <a:tr h="346948">
                <a:tc>
                  <a:txBody>
                    <a:bodyPr/>
                    <a:lstStyle/>
                    <a:p>
                      <a:pPr indent="450215" algn="l">
                        <a:spcAft>
                          <a:spcPts val="0"/>
                        </a:spcAft>
                      </a:pPr>
                      <a:r>
                        <a:rPr lang="ru-RU" sz="1000" dirty="0">
                          <a:effectLst/>
                        </a:rPr>
                        <a:t>2016</a:t>
                      </a:r>
                      <a:endParaRPr lang="ru-RU" sz="1000" dirty="0">
                        <a:effectLst/>
                        <a:latin typeface="Times New Roman"/>
                        <a:ea typeface="Times New Roman"/>
                      </a:endParaRPr>
                    </a:p>
                  </a:txBody>
                  <a:tcPr marL="59857" marR="59857" marT="0" marB="0"/>
                </a:tc>
                <a:tc>
                  <a:txBody>
                    <a:bodyPr/>
                    <a:lstStyle/>
                    <a:p>
                      <a:pPr algn="ctr">
                        <a:spcAft>
                          <a:spcPts val="0"/>
                        </a:spcAft>
                      </a:pPr>
                      <a:r>
                        <a:rPr lang="ru-RU" sz="1000" dirty="0" smtClean="0">
                          <a:effectLst/>
                        </a:rPr>
                        <a:t>1 893 300</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smtClean="0">
                          <a:effectLst/>
                        </a:rPr>
                        <a:t>5</a:t>
                      </a:r>
                      <a:r>
                        <a:rPr lang="ru-RU" sz="1000" baseline="0" dirty="0" smtClean="0">
                          <a:effectLst/>
                        </a:rPr>
                        <a:t> 400</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smtClean="0">
                          <a:effectLst/>
                        </a:rPr>
                        <a:t>12,9</a:t>
                      </a:r>
                      <a:endParaRPr lang="ru-RU" sz="1000" dirty="0">
                        <a:effectLst/>
                        <a:latin typeface="Times New Roman"/>
                        <a:ea typeface="Times New Roman"/>
                      </a:endParaRPr>
                    </a:p>
                  </a:txBody>
                  <a:tcPr marL="59857" marR="59857" marT="0" marB="0"/>
                </a:tc>
                <a:tc>
                  <a:txBody>
                    <a:bodyPr/>
                    <a:lstStyle/>
                    <a:p>
                      <a:pPr indent="5715" algn="ctr">
                        <a:spcAft>
                          <a:spcPts val="0"/>
                        </a:spcAft>
                      </a:pPr>
                      <a:r>
                        <a:rPr lang="ru-RU" sz="1000" dirty="0">
                          <a:effectLst/>
                        </a:rPr>
                        <a:t>0,0</a:t>
                      </a:r>
                      <a:endParaRPr lang="ru-RU" sz="1000" dirty="0">
                        <a:effectLst/>
                        <a:latin typeface="Times New Roman"/>
                        <a:ea typeface="Times New Roman"/>
                      </a:endParaRPr>
                    </a:p>
                  </a:txBody>
                  <a:tcPr marL="59857" marR="59857" marT="0" marB="0"/>
                </a:tc>
              </a:tr>
            </a:tbl>
          </a:graphicData>
        </a:graphic>
      </p:graphicFrame>
      <p:sp>
        <p:nvSpPr>
          <p:cNvPr id="5" name="Rectangle 1"/>
          <p:cNvSpPr>
            <a:spLocks noChangeArrowheads="1"/>
          </p:cNvSpPr>
          <p:nvPr/>
        </p:nvSpPr>
        <p:spPr bwMode="auto">
          <a:xfrm>
            <a:off x="179513" y="0"/>
            <a:ext cx="8567738" cy="1631950"/>
          </a:xfrm>
          <a:prstGeom prst="rect">
            <a:avLst/>
          </a:prstGeom>
          <a:noFill/>
          <a:ln>
            <a:noFill/>
          </a:ln>
          <a:effectLst/>
          <a:extLst/>
        </p:spPr>
        <p:txBody>
          <a:bodyPr anchor="ctr">
            <a:spAutoFit/>
          </a:bodyPr>
          <a:lstStyle/>
          <a:p>
            <a:pPr algn="ctr"/>
            <a:r>
              <a:rPr lang="ru-RU" altLang="ru-RU" sz="1600" b="1" dirty="0" smtClean="0">
                <a:latin typeface="Times New Roman" pitchFamily="18" charset="0"/>
                <a:cs typeface="Times New Roman" pitchFamily="18" charset="0"/>
              </a:rPr>
              <a:t>Показатели </a:t>
            </a:r>
            <a:r>
              <a:rPr lang="ru-RU" altLang="ru-RU" sz="1600" b="1" dirty="0">
                <a:latin typeface="Times New Roman" pitchFamily="18" charset="0"/>
                <a:cs typeface="Times New Roman" pitchFamily="18" charset="0"/>
              </a:rPr>
              <a:t>рождаемости и естественного прироста населения за период действия Федерального </a:t>
            </a:r>
            <a:r>
              <a:rPr lang="ru-RU" altLang="ru-RU" sz="1600" b="1" dirty="0" smtClean="0">
                <a:latin typeface="Times New Roman" pitchFamily="18" charset="0"/>
                <a:cs typeface="Times New Roman" pitchFamily="18" charset="0"/>
              </a:rPr>
              <a:t>закона от 29 декабря 2006 года № 256-ФЗ </a:t>
            </a:r>
            <a:r>
              <a:rPr lang="ru-RU" altLang="ru-RU" sz="1600" b="1" dirty="0">
                <a:latin typeface="Times New Roman" pitchFamily="18" charset="0"/>
                <a:cs typeface="Times New Roman" pitchFamily="18" charset="0"/>
              </a:rPr>
              <a:t>«О дополнительных мерах государственной поддержки семей, имеющих детей»</a:t>
            </a:r>
          </a:p>
          <a:p>
            <a:pPr algn="ctr"/>
            <a:r>
              <a:rPr lang="ru-RU" altLang="ru-RU" sz="1600" b="1" dirty="0" smtClean="0">
                <a:latin typeface="Times New Roman" pitchFamily="18" charset="0"/>
                <a:cs typeface="Times New Roman" pitchFamily="18" charset="0"/>
              </a:rPr>
              <a:t>(оперативные </a:t>
            </a:r>
            <a:r>
              <a:rPr lang="ru-RU" altLang="ru-RU" sz="1600" b="1" dirty="0">
                <a:latin typeface="Times New Roman" pitchFamily="18" charset="0"/>
                <a:cs typeface="Times New Roman" pitchFamily="18" charset="0"/>
              </a:rPr>
              <a:t>данные Росстата за </a:t>
            </a:r>
            <a:r>
              <a:rPr lang="ru-RU" altLang="ru-RU" sz="1600" b="1" dirty="0" smtClean="0">
                <a:latin typeface="Times New Roman" pitchFamily="18" charset="0"/>
                <a:cs typeface="Times New Roman" pitchFamily="18" charset="0"/>
              </a:rPr>
              <a:t>2016 год)</a:t>
            </a:r>
            <a:endParaRPr lang="ru-RU" altLang="ru-RU" sz="1600" b="1" dirty="0">
              <a:latin typeface="Times New Roman" pitchFamily="18" charset="0"/>
              <a:cs typeface="Times New Roman" pitchFamily="18" charset="0"/>
            </a:endParaRPr>
          </a:p>
          <a:p>
            <a:pPr eaLnBrk="0" hangingPunct="0"/>
            <a:r>
              <a:rPr lang="ru-RU" altLang="ru-RU" dirty="0">
                <a:solidFill>
                  <a:srgbClr val="000000"/>
                </a:solidFill>
                <a:cs typeface="Arial" charset="0"/>
              </a:rPr>
              <a:t/>
            </a:r>
            <a:br>
              <a:rPr lang="ru-RU" altLang="ru-RU" dirty="0">
                <a:solidFill>
                  <a:srgbClr val="000000"/>
                </a:solidFill>
                <a:cs typeface="Arial" charset="0"/>
              </a:rPr>
            </a:br>
            <a:endParaRPr lang="ru-RU" altLang="ru-RU" dirty="0">
              <a:solidFill>
                <a:srgbClr val="000000"/>
              </a:solidFill>
              <a:cs typeface="Arial" charset="0"/>
            </a:endParaRPr>
          </a:p>
        </p:txBody>
      </p:sp>
      <p:sp>
        <p:nvSpPr>
          <p:cNvPr id="6" name="Скругленный прямоугольник 5"/>
          <p:cNvSpPr/>
          <p:nvPr/>
        </p:nvSpPr>
        <p:spPr>
          <a:xfrm>
            <a:off x="179513" y="5157192"/>
            <a:ext cx="7920879" cy="1656184"/>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marL="285750" indent="-285750" algn="just" fontAlgn="auto">
              <a:spcBef>
                <a:spcPts val="0"/>
              </a:spcBef>
              <a:spcAft>
                <a:spcPts val="0"/>
              </a:spcAft>
              <a:buFont typeface="Arial" panose="020B0604020202020204" pitchFamily="34" charset="0"/>
              <a:buChar char="•"/>
              <a:defRPr/>
            </a:pPr>
            <a:r>
              <a:rPr lang="ru-RU" sz="1200" b="1" dirty="0">
                <a:solidFill>
                  <a:prstClr val="black"/>
                </a:solidFill>
                <a:latin typeface="Times New Roman" panose="02020603050405020304" pitchFamily="18" charset="0"/>
                <a:cs typeface="Times New Roman" panose="02020603050405020304" pitchFamily="18" charset="0"/>
              </a:rPr>
              <a:t>На первом же этапе реализации концепции демографического развития (</a:t>
            </a:r>
            <a:r>
              <a:rPr lang="ru-RU" sz="1200" b="1" dirty="0" smtClean="0">
                <a:solidFill>
                  <a:prstClr val="black"/>
                </a:solidFill>
                <a:latin typeface="Times New Roman" panose="02020603050405020304" pitchFamily="18" charset="0"/>
                <a:cs typeface="Times New Roman" panose="02020603050405020304" pitchFamily="18" charset="0"/>
              </a:rPr>
              <a:t>2006</a:t>
            </a:r>
            <a:r>
              <a:rPr lang="ru-RU" sz="1200" b="1" dirty="0" smtClean="0">
                <a:solidFill>
                  <a:srgbClr val="002060"/>
                </a:solidFill>
                <a:latin typeface="Times New Roman" panose="02020603050405020304" pitchFamily="18" charset="0"/>
                <a:cs typeface="Times New Roman" panose="02020603050405020304" pitchFamily="18" charset="0"/>
              </a:rPr>
              <a:t>–</a:t>
            </a:r>
            <a:r>
              <a:rPr lang="ru-RU" sz="1200" b="1" dirty="0" smtClean="0">
                <a:solidFill>
                  <a:prstClr val="black"/>
                </a:solidFill>
                <a:latin typeface="Times New Roman" panose="02020603050405020304" pitchFamily="18" charset="0"/>
                <a:cs typeface="Times New Roman" panose="02020603050405020304" pitchFamily="18" charset="0"/>
              </a:rPr>
              <a:t>2010 </a:t>
            </a:r>
            <a:r>
              <a:rPr lang="ru-RU" sz="1200" b="1" dirty="0">
                <a:solidFill>
                  <a:prstClr val="black"/>
                </a:solidFill>
                <a:latin typeface="Times New Roman" panose="02020603050405020304" pitchFamily="18" charset="0"/>
                <a:cs typeface="Times New Roman" panose="02020603050405020304" pitchFamily="18" charset="0"/>
              </a:rPr>
              <a:t>годы) естественная убыль населения сократилась в </a:t>
            </a:r>
            <a:r>
              <a:rPr lang="ru-RU" sz="1200" b="1" dirty="0" smtClean="0">
                <a:solidFill>
                  <a:prstClr val="black"/>
                </a:solidFill>
                <a:latin typeface="Times New Roman" panose="02020603050405020304" pitchFamily="18" charset="0"/>
                <a:cs typeface="Times New Roman" panose="02020603050405020304" pitchFamily="18" charset="0"/>
              </a:rPr>
              <a:t>2,9 </a:t>
            </a:r>
            <a:r>
              <a:rPr lang="ru-RU" sz="1200" b="1" dirty="0">
                <a:solidFill>
                  <a:prstClr val="black"/>
                </a:solidFill>
                <a:latin typeface="Times New Roman" panose="02020603050405020304" pitchFamily="18" charset="0"/>
                <a:cs typeface="Times New Roman" panose="02020603050405020304" pitchFamily="18" charset="0"/>
              </a:rPr>
              <a:t>раза. </a:t>
            </a:r>
          </a:p>
          <a:p>
            <a:pPr marL="285750" indent="-285750" algn="just" fontAlgn="auto">
              <a:spcBef>
                <a:spcPts val="0"/>
              </a:spcBef>
              <a:spcAft>
                <a:spcPts val="0"/>
              </a:spcAft>
              <a:buFont typeface="Arial" panose="020B0604020202020204" pitchFamily="34" charset="0"/>
              <a:buChar char="•"/>
              <a:defRPr/>
            </a:pPr>
            <a:r>
              <a:rPr lang="ru-RU" sz="1200" b="1" dirty="0">
                <a:solidFill>
                  <a:prstClr val="black"/>
                </a:solidFill>
                <a:latin typeface="Times New Roman" panose="02020603050405020304" pitchFamily="18" charset="0"/>
                <a:cs typeface="Times New Roman" panose="02020603050405020304" pitchFamily="18" charset="0"/>
              </a:rPr>
              <a:t>Суммарный коэффициент рождаемости в 2015 году составил 1,777 (в сравнении с 1, 296 в 2006 году).</a:t>
            </a:r>
          </a:p>
          <a:p>
            <a:pPr marL="285750" indent="-285750" algn="just" fontAlgn="auto">
              <a:spcBef>
                <a:spcPts val="0"/>
              </a:spcBef>
              <a:spcAft>
                <a:spcPts val="0"/>
              </a:spcAft>
              <a:buFont typeface="Arial" panose="020B0604020202020204" pitchFamily="34" charset="0"/>
              <a:buChar char="•"/>
              <a:defRPr/>
            </a:pPr>
            <a:r>
              <a:rPr lang="ru-RU" sz="1200" b="1" dirty="0">
                <a:solidFill>
                  <a:prstClr val="black"/>
                </a:solidFill>
                <a:latin typeface="Times New Roman" panose="02020603050405020304" pitchFamily="18" charset="0"/>
                <a:cs typeface="Times New Roman" panose="02020603050405020304" pitchFamily="18" charset="0"/>
              </a:rPr>
              <a:t>По уровню рождаемости Россия достигла средних позиций среди европейских стран.</a:t>
            </a:r>
          </a:p>
          <a:p>
            <a:pPr marL="285750" indent="-285750" algn="just" fontAlgn="auto">
              <a:spcBef>
                <a:spcPts val="0"/>
              </a:spcBef>
              <a:spcAft>
                <a:spcPts val="0"/>
              </a:spcAft>
              <a:buFont typeface="Arial" panose="020B0604020202020204" pitchFamily="34" charset="0"/>
              <a:buChar char="•"/>
              <a:defRPr/>
            </a:pPr>
            <a:r>
              <a:rPr lang="ru-RU" sz="1200" b="1" dirty="0">
                <a:solidFill>
                  <a:prstClr val="black"/>
                </a:solidFill>
                <a:latin typeface="Times New Roman" panose="02020603050405020304" pitchFamily="18" charset="0"/>
                <a:cs typeface="Times New Roman" panose="02020603050405020304" pitchFamily="18" charset="0"/>
              </a:rPr>
              <a:t>Эти данные свидетельствуют о безусловной эффективности принятых государством решений, направленных на улучшение демографической ситуации в стране. В первую очередь это, конечно, касается материнского (семейного) капитала.</a:t>
            </a:r>
          </a:p>
        </p:txBody>
      </p:sp>
      <p:sp>
        <p:nvSpPr>
          <p:cNvPr id="66640"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51F6707-8E84-4E43-A521-1E5C9E905151}" type="slidenum">
              <a:rPr lang="ru-RU">
                <a:solidFill>
                  <a:srgbClr val="898989"/>
                </a:solidFill>
              </a:rPr>
              <a:pPr fontAlgn="base">
                <a:spcBef>
                  <a:spcPct val="0"/>
                </a:spcBef>
                <a:spcAft>
                  <a:spcPct val="0"/>
                </a:spcAft>
              </a:pPr>
              <a:t>45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251520" y="116632"/>
            <a:ext cx="8496944" cy="576064"/>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400" b="1" dirty="0">
                <a:solidFill>
                  <a:srgbClr val="7A3224"/>
                </a:solidFill>
                <a:latin typeface="+mn-lt"/>
                <a:cs typeface="Times New Roman" panose="02020603050405020304" pitchFamily="18" charset="0"/>
              </a:rPr>
              <a:t>В</a:t>
            </a:r>
            <a:r>
              <a:rPr lang="ru-RU" sz="1400" b="1" dirty="0" smtClean="0">
                <a:solidFill>
                  <a:srgbClr val="7A3224"/>
                </a:solidFill>
                <a:latin typeface="+mn-lt"/>
                <a:cs typeface="Times New Roman" panose="02020603050405020304" pitchFamily="18" charset="0"/>
              </a:rPr>
              <a:t> </a:t>
            </a:r>
            <a:r>
              <a:rPr lang="ru-RU" sz="1400" b="1" dirty="0">
                <a:solidFill>
                  <a:srgbClr val="7A3224"/>
                </a:solidFill>
                <a:latin typeface="+mn-lt"/>
                <a:cs typeface="Times New Roman" panose="02020603050405020304" pitchFamily="18" charset="0"/>
              </a:rPr>
              <a:t>результате реализации рекомендаций мероприятий, проведенных </a:t>
            </a:r>
            <a:r>
              <a:rPr lang="ru-RU" sz="1400" b="1" dirty="0" smtClean="0">
                <a:solidFill>
                  <a:srgbClr val="7A3224"/>
                </a:solidFill>
                <a:latin typeface="+mn-lt"/>
                <a:cs typeface="Times New Roman" panose="02020603050405020304" pitchFamily="18" charset="0"/>
              </a:rPr>
              <a:t>Комитетом, </a:t>
            </a:r>
          </a:p>
          <a:p>
            <a:pPr algn="ctr" fontAlgn="auto">
              <a:spcAft>
                <a:spcPts val="0"/>
              </a:spcAft>
              <a:defRPr/>
            </a:pPr>
            <a:r>
              <a:rPr lang="ru-RU" sz="1400" b="1" dirty="0" smtClean="0">
                <a:solidFill>
                  <a:srgbClr val="7A3224"/>
                </a:solidFill>
                <a:latin typeface="+mn-lt"/>
                <a:cs typeface="Times New Roman" panose="02020603050405020304" pitchFamily="18" charset="0"/>
              </a:rPr>
              <a:t>был внесен ряд </a:t>
            </a:r>
            <a:r>
              <a:rPr lang="ru-RU" sz="1400" b="1" dirty="0">
                <a:solidFill>
                  <a:srgbClr val="7A3224"/>
                </a:solidFill>
                <a:latin typeface="+mn-lt"/>
                <a:cs typeface="Times New Roman" panose="02020603050405020304" pitchFamily="18" charset="0"/>
              </a:rPr>
              <a:t>изменений </a:t>
            </a:r>
            <a:r>
              <a:rPr lang="ru-RU" sz="1400" b="1" dirty="0" smtClean="0">
                <a:solidFill>
                  <a:srgbClr val="7A3224"/>
                </a:solidFill>
                <a:latin typeface="+mn-lt"/>
                <a:cs typeface="Times New Roman" panose="02020603050405020304" pitchFamily="18" charset="0"/>
              </a:rPr>
              <a:t>в федеральный закон от 29 декабря 2006 года № 256-ФЗ</a:t>
            </a:r>
            <a:endParaRPr lang="ru-RU" sz="1400" b="1" dirty="0">
              <a:solidFill>
                <a:srgbClr val="7A3224"/>
              </a:solidFill>
              <a:effectLst>
                <a:innerShdw blurRad="63500" dist="50800" dir="13500000">
                  <a:prstClr val="black">
                    <a:alpha val="50000"/>
                  </a:prstClr>
                </a:innerShdw>
              </a:effectLst>
              <a:latin typeface="+mn-lt"/>
              <a:cs typeface="Times New Roman" pitchFamily="18" charset="0"/>
            </a:endParaRPr>
          </a:p>
        </p:txBody>
      </p:sp>
      <p:sp>
        <p:nvSpPr>
          <p:cNvPr id="5" name="Прямоугольник 4"/>
          <p:cNvSpPr/>
          <p:nvPr/>
        </p:nvSpPr>
        <p:spPr>
          <a:xfrm>
            <a:off x="251520" y="90872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Семьи могут направить средства МСК на погашение ипотечных кредитов </a:t>
            </a:r>
            <a:r>
              <a:rPr lang="ru-RU" sz="1400" b="1" dirty="0">
                <a:solidFill>
                  <a:srgbClr val="C00000"/>
                </a:solidFill>
              </a:rPr>
              <a:t>до истечения трех лет</a:t>
            </a:r>
            <a:r>
              <a:rPr lang="ru-RU" sz="2000" b="1" dirty="0">
                <a:solidFill>
                  <a:srgbClr val="C00000"/>
                </a:solidFill>
              </a:rPr>
              <a:t> </a:t>
            </a:r>
            <a:endParaRPr lang="ru-RU" b="1" dirty="0">
              <a:solidFill>
                <a:srgbClr val="C00000"/>
              </a:solidFill>
            </a:endParaRPr>
          </a:p>
        </p:txBody>
      </p:sp>
      <p:sp>
        <p:nvSpPr>
          <p:cNvPr id="13" name="Прямоугольник 12"/>
          <p:cNvSpPr/>
          <p:nvPr/>
        </p:nvSpPr>
        <p:spPr>
          <a:xfrm>
            <a:off x="4508376" y="90872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rgbClr val="C00000"/>
                </a:solidFill>
              </a:rPr>
              <a:t>Сокращен до 10 </a:t>
            </a:r>
            <a:r>
              <a:rPr lang="ru-RU" sz="1400" b="1" dirty="0" smtClean="0">
                <a:solidFill>
                  <a:srgbClr val="C00000"/>
                </a:solidFill>
              </a:rPr>
              <a:t>дней</a:t>
            </a:r>
          </a:p>
          <a:p>
            <a:pPr algn="ctr" fontAlgn="auto">
              <a:spcBef>
                <a:spcPts val="0"/>
              </a:spcBef>
              <a:spcAft>
                <a:spcPts val="0"/>
              </a:spcAft>
              <a:defRPr/>
            </a:pPr>
            <a:r>
              <a:rPr lang="ru-RU" sz="1400" b="1" dirty="0" smtClean="0">
                <a:solidFill>
                  <a:srgbClr val="C00000"/>
                </a:solidFill>
              </a:rPr>
              <a:t>срок </a:t>
            </a:r>
            <a:r>
              <a:rPr lang="ru-RU" sz="1200" dirty="0">
                <a:solidFill>
                  <a:srgbClr val="7A3224"/>
                </a:solidFill>
              </a:rPr>
              <a:t>перечисления МСК</a:t>
            </a:r>
          </a:p>
        </p:txBody>
      </p:sp>
      <p:sp>
        <p:nvSpPr>
          <p:cNvPr id="14" name="Прямоугольник 13"/>
          <p:cNvSpPr/>
          <p:nvPr/>
        </p:nvSpPr>
        <p:spPr>
          <a:xfrm>
            <a:off x="251520" y="162880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Разрешено тратить средства МСК на постройку (реконструкцию) жилого </a:t>
            </a:r>
            <a:r>
              <a:rPr lang="ru-RU" sz="1200" dirty="0" smtClean="0">
                <a:solidFill>
                  <a:srgbClr val="7A3224"/>
                </a:solidFill>
              </a:rPr>
              <a:t>дома</a:t>
            </a:r>
          </a:p>
          <a:p>
            <a:pPr algn="ctr" fontAlgn="auto">
              <a:spcBef>
                <a:spcPts val="0"/>
              </a:spcBef>
              <a:spcAft>
                <a:spcPts val="0"/>
              </a:spcAft>
              <a:defRPr/>
            </a:pPr>
            <a:r>
              <a:rPr lang="ru-RU" sz="1400" b="1" dirty="0" smtClean="0">
                <a:solidFill>
                  <a:srgbClr val="C00000"/>
                </a:solidFill>
              </a:rPr>
              <a:t>хозяйственным </a:t>
            </a:r>
            <a:r>
              <a:rPr lang="ru-RU" sz="1400" b="1" dirty="0">
                <a:solidFill>
                  <a:srgbClr val="C00000"/>
                </a:solidFill>
              </a:rPr>
              <a:t>способом</a:t>
            </a:r>
          </a:p>
        </p:txBody>
      </p:sp>
      <p:sp>
        <p:nvSpPr>
          <p:cNvPr id="15" name="Прямоугольник 14"/>
          <p:cNvSpPr/>
          <p:nvPr/>
        </p:nvSpPr>
        <p:spPr>
          <a:xfrm>
            <a:off x="251520" y="234888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Разрешено </a:t>
            </a:r>
            <a:r>
              <a:rPr lang="ru-RU" sz="1400" b="1" dirty="0">
                <a:solidFill>
                  <a:srgbClr val="C00000"/>
                </a:solidFill>
              </a:rPr>
              <a:t>погасить за счет МСК кредит </a:t>
            </a:r>
            <a:r>
              <a:rPr lang="ru-RU" sz="1200" dirty="0">
                <a:solidFill>
                  <a:srgbClr val="7A3224"/>
                </a:solidFill>
              </a:rPr>
              <a:t>(заем) на покупку или строительство жилья</a:t>
            </a:r>
          </a:p>
        </p:txBody>
      </p:sp>
      <p:sp>
        <p:nvSpPr>
          <p:cNvPr id="16" name="Прямоугольник 15"/>
          <p:cNvSpPr/>
          <p:nvPr/>
        </p:nvSpPr>
        <p:spPr>
          <a:xfrm>
            <a:off x="267619" y="306896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ru-RU" sz="1200" dirty="0">
                <a:solidFill>
                  <a:srgbClr val="7A3224"/>
                </a:solidFill>
                <a:latin typeface="Times New Roman" pitchFamily="18" charset="0"/>
                <a:cs typeface="Times New Roman" pitchFamily="18" charset="0"/>
              </a:rPr>
              <a:t>Разрешено использовать средства МСК </a:t>
            </a:r>
            <a:r>
              <a:rPr lang="ru-RU" sz="1400" b="1" dirty="0">
                <a:solidFill>
                  <a:srgbClr val="C00000"/>
                </a:solidFill>
                <a:latin typeface="Times New Roman" pitchFamily="18" charset="0"/>
                <a:cs typeface="Times New Roman" pitchFamily="18" charset="0"/>
              </a:rPr>
              <a:t>на уплату первоначального взноса </a:t>
            </a:r>
            <a:r>
              <a:rPr lang="ru-RU" sz="1200" dirty="0">
                <a:solidFill>
                  <a:srgbClr val="7A3224"/>
                </a:solidFill>
                <a:latin typeface="Times New Roman" pitchFamily="18" charset="0"/>
                <a:cs typeface="Times New Roman" pitchFamily="18" charset="0"/>
              </a:rPr>
              <a:t>по кредиту (займу</a:t>
            </a:r>
            <a:r>
              <a:rPr lang="ru-RU" sz="1200" dirty="0" smtClean="0">
                <a:solidFill>
                  <a:srgbClr val="7A3224"/>
                </a:solidFill>
                <a:latin typeface="Times New Roman" pitchFamily="18" charset="0"/>
                <a:cs typeface="Times New Roman" pitchFamily="18" charset="0"/>
              </a:rPr>
              <a:t>),             </a:t>
            </a:r>
            <a:r>
              <a:rPr lang="ru-RU" sz="1200" dirty="0">
                <a:solidFill>
                  <a:srgbClr val="7A3224"/>
                </a:solidFill>
                <a:latin typeface="Times New Roman" pitchFamily="18" charset="0"/>
                <a:cs typeface="Times New Roman" pitchFamily="18" charset="0"/>
              </a:rPr>
              <a:t>не дожидаясь достижения ребенком 3-х лет</a:t>
            </a:r>
          </a:p>
        </p:txBody>
      </p:sp>
      <p:sp>
        <p:nvSpPr>
          <p:cNvPr id="17" name="Прямоугольник 16"/>
          <p:cNvSpPr/>
          <p:nvPr/>
        </p:nvSpPr>
        <p:spPr>
          <a:xfrm>
            <a:off x="264146" y="378904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Разрешено получение сертификата на МСК также </a:t>
            </a:r>
            <a:r>
              <a:rPr lang="ru-RU" sz="1200" dirty="0" smtClean="0">
                <a:solidFill>
                  <a:srgbClr val="7A3224"/>
                </a:solidFill>
              </a:rPr>
              <a:t>   в </a:t>
            </a:r>
            <a:r>
              <a:rPr lang="ru-RU" sz="1200" dirty="0">
                <a:solidFill>
                  <a:srgbClr val="7A3224"/>
                </a:solidFill>
              </a:rPr>
              <a:t>форме </a:t>
            </a:r>
            <a:r>
              <a:rPr lang="ru-RU" sz="1400" b="1" dirty="0">
                <a:solidFill>
                  <a:srgbClr val="C00000"/>
                </a:solidFill>
              </a:rPr>
              <a:t>электронного документа </a:t>
            </a:r>
            <a:endParaRPr lang="ru-RU" sz="1200" b="1" dirty="0">
              <a:solidFill>
                <a:srgbClr val="C00000"/>
              </a:solidFill>
            </a:endParaRPr>
          </a:p>
        </p:txBody>
      </p:sp>
      <p:sp>
        <p:nvSpPr>
          <p:cNvPr id="19" name="Прямоугольник 18"/>
          <p:cNvSpPr/>
          <p:nvPr/>
        </p:nvSpPr>
        <p:spPr>
          <a:xfrm>
            <a:off x="107504" y="6057292"/>
            <a:ext cx="3672408" cy="756084"/>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ru-RU" sz="1200" b="1" dirty="0">
                <a:solidFill>
                  <a:srgbClr val="002060"/>
                </a:solidFill>
                <a:latin typeface="Times New Roman" pitchFamily="18" charset="0"/>
                <a:cs typeface="Times New Roman" pitchFamily="18" charset="0"/>
              </a:rPr>
              <a:t>Проводить повторную выплату </a:t>
            </a:r>
            <a:r>
              <a:rPr lang="ru-RU" sz="1200" dirty="0">
                <a:solidFill>
                  <a:srgbClr val="002060"/>
                </a:solidFill>
                <a:latin typeface="Times New Roman" pitchFamily="18" charset="0"/>
                <a:cs typeface="Times New Roman" pitchFamily="18" charset="0"/>
              </a:rPr>
              <a:t>средств МСК </a:t>
            </a:r>
            <a:endParaRPr lang="ru-RU" sz="1200" dirty="0" smtClean="0">
              <a:solidFill>
                <a:srgbClr val="002060"/>
              </a:solidFill>
              <a:latin typeface="Times New Roman" pitchFamily="18" charset="0"/>
              <a:cs typeface="Times New Roman" pitchFamily="18" charset="0"/>
            </a:endParaRPr>
          </a:p>
          <a:p>
            <a:pPr algn="just"/>
            <a:r>
              <a:rPr lang="ru-RU" sz="1200" dirty="0" smtClean="0">
                <a:solidFill>
                  <a:srgbClr val="002060"/>
                </a:solidFill>
                <a:latin typeface="Times New Roman" pitchFamily="18" charset="0"/>
                <a:cs typeface="Times New Roman" pitchFamily="18" charset="0"/>
              </a:rPr>
              <a:t>в </a:t>
            </a:r>
            <a:r>
              <a:rPr lang="ru-RU" sz="1200" dirty="0">
                <a:solidFill>
                  <a:srgbClr val="002060"/>
                </a:solidFill>
                <a:latin typeface="Times New Roman" pitchFamily="18" charset="0"/>
                <a:cs typeface="Times New Roman" pitchFamily="18" charset="0"/>
              </a:rPr>
              <a:t>случае рождения (усыновления) пятого </a:t>
            </a:r>
            <a:endParaRPr lang="ru-RU" sz="1200" dirty="0" smtClean="0">
              <a:solidFill>
                <a:srgbClr val="002060"/>
              </a:solidFill>
              <a:latin typeface="Times New Roman" pitchFamily="18" charset="0"/>
              <a:cs typeface="Times New Roman" pitchFamily="18" charset="0"/>
            </a:endParaRPr>
          </a:p>
          <a:p>
            <a:pPr algn="just"/>
            <a:r>
              <a:rPr lang="ru-RU" sz="1200" dirty="0" smtClean="0">
                <a:solidFill>
                  <a:srgbClr val="002060"/>
                </a:solidFill>
                <a:latin typeface="Times New Roman" pitchFamily="18" charset="0"/>
                <a:cs typeface="Times New Roman" pitchFamily="18" charset="0"/>
              </a:rPr>
              <a:t>и </a:t>
            </a:r>
            <a:r>
              <a:rPr lang="ru-RU" sz="1200" dirty="0">
                <a:solidFill>
                  <a:srgbClr val="002060"/>
                </a:solidFill>
                <a:latin typeface="Times New Roman" pitchFamily="18" charset="0"/>
                <a:cs typeface="Times New Roman" pitchFamily="18" charset="0"/>
              </a:rPr>
              <a:t>последующих детей</a:t>
            </a:r>
            <a:r>
              <a:rPr lang="ru-RU" sz="1200" dirty="0">
                <a:solidFill>
                  <a:srgbClr val="404040"/>
                </a:solidFill>
                <a:latin typeface="Times New Roman" pitchFamily="18" charset="0"/>
                <a:cs typeface="Times New Roman" pitchFamily="18" charset="0"/>
              </a:rPr>
              <a:t>.</a:t>
            </a:r>
            <a:endParaRPr lang="ru-RU" dirty="0">
              <a:solidFill>
                <a:srgbClr val="FFFFFF"/>
              </a:solidFill>
            </a:endParaRPr>
          </a:p>
        </p:txBody>
      </p:sp>
      <p:sp>
        <p:nvSpPr>
          <p:cNvPr id="20" name="Прямоугольник 19"/>
          <p:cNvSpPr/>
          <p:nvPr/>
        </p:nvSpPr>
        <p:spPr>
          <a:xfrm>
            <a:off x="107505" y="5085184"/>
            <a:ext cx="3672407" cy="780814"/>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ru-RU" sz="1200" b="1" dirty="0">
                <a:solidFill>
                  <a:srgbClr val="002060"/>
                </a:solidFill>
                <a:latin typeface="Times New Roman" pitchFamily="18" charset="0"/>
                <a:cs typeface="Times New Roman" pitchFamily="18" charset="0"/>
              </a:rPr>
              <a:t>Продлить </a:t>
            </a:r>
            <a:r>
              <a:rPr lang="ru-RU" sz="1200" b="1" dirty="0" smtClean="0">
                <a:solidFill>
                  <a:srgbClr val="002060"/>
                </a:solidFill>
                <a:latin typeface="Times New Roman" pitchFamily="18" charset="0"/>
                <a:cs typeface="Times New Roman" pitchFamily="18" charset="0"/>
              </a:rPr>
              <a:t>срок </a:t>
            </a:r>
            <a:r>
              <a:rPr lang="ru-RU" sz="1200" b="1" dirty="0">
                <a:solidFill>
                  <a:srgbClr val="002060"/>
                </a:solidFill>
                <a:latin typeface="Times New Roman" pitchFamily="18" charset="0"/>
                <a:cs typeface="Times New Roman" pitchFamily="18" charset="0"/>
              </a:rPr>
              <a:t>действия</a:t>
            </a:r>
            <a:r>
              <a:rPr lang="ru-RU" sz="1200" dirty="0">
                <a:solidFill>
                  <a:srgbClr val="002060"/>
                </a:solidFill>
                <a:latin typeface="Times New Roman" pitchFamily="18" charset="0"/>
                <a:cs typeface="Times New Roman" pitchFamily="18" charset="0"/>
              </a:rPr>
              <a:t> программы МСК </a:t>
            </a:r>
            <a:br>
              <a:rPr lang="ru-RU" sz="1200" dirty="0">
                <a:solidFill>
                  <a:srgbClr val="002060"/>
                </a:solidFill>
                <a:latin typeface="Times New Roman" pitchFamily="18" charset="0"/>
                <a:cs typeface="Times New Roman" pitchFamily="18" charset="0"/>
              </a:rPr>
            </a:br>
            <a:r>
              <a:rPr lang="ru-RU" sz="1200" dirty="0">
                <a:solidFill>
                  <a:srgbClr val="002060"/>
                </a:solidFill>
                <a:latin typeface="Times New Roman" pitchFamily="18" charset="0"/>
                <a:cs typeface="Times New Roman" pitchFamily="18" charset="0"/>
              </a:rPr>
              <a:t>до 31 декабря 2025 года, учитывая положения Концепции демографической политики Российской Федерации на период до 2025 </a:t>
            </a:r>
            <a:r>
              <a:rPr lang="ru-RU" sz="1200" dirty="0" smtClean="0">
                <a:solidFill>
                  <a:srgbClr val="002060"/>
                </a:solidFill>
                <a:latin typeface="Times New Roman" pitchFamily="18" charset="0"/>
                <a:cs typeface="Times New Roman" pitchFamily="18" charset="0"/>
              </a:rPr>
              <a:t>года</a:t>
            </a:r>
            <a:endParaRPr lang="ru-RU" dirty="0">
              <a:solidFill>
                <a:srgbClr val="002060"/>
              </a:solidFill>
            </a:endParaRPr>
          </a:p>
        </p:txBody>
      </p:sp>
      <p:sp>
        <p:nvSpPr>
          <p:cNvPr id="21" name="Прямоугольник 20"/>
          <p:cNvSpPr/>
          <p:nvPr/>
        </p:nvSpPr>
        <p:spPr>
          <a:xfrm>
            <a:off x="4499992" y="162880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Заявление о распоряжении МСК можно подать </a:t>
            </a:r>
            <a:r>
              <a:rPr lang="ru-RU" sz="1200" dirty="0" smtClean="0">
                <a:solidFill>
                  <a:srgbClr val="7A3224"/>
                </a:solidFill>
              </a:rPr>
              <a:t>       </a:t>
            </a:r>
            <a:r>
              <a:rPr lang="ru-RU" sz="1400" b="1" dirty="0" smtClean="0">
                <a:solidFill>
                  <a:srgbClr val="C00000"/>
                </a:solidFill>
              </a:rPr>
              <a:t>в </a:t>
            </a:r>
            <a:r>
              <a:rPr lang="ru-RU" sz="1400" b="1" dirty="0">
                <a:solidFill>
                  <a:srgbClr val="C00000"/>
                </a:solidFill>
              </a:rPr>
              <a:t>любое время</a:t>
            </a:r>
            <a:r>
              <a:rPr lang="ru-RU" sz="1200" dirty="0">
                <a:solidFill>
                  <a:srgbClr val="7A3224"/>
                </a:solidFill>
              </a:rPr>
              <a:t> по достижении ребёнком 3-х лет</a:t>
            </a:r>
          </a:p>
        </p:txBody>
      </p:sp>
      <p:sp>
        <p:nvSpPr>
          <p:cNvPr id="22" name="Прямоугольник 21"/>
          <p:cNvSpPr/>
          <p:nvPr/>
        </p:nvSpPr>
        <p:spPr>
          <a:xfrm>
            <a:off x="4499992" y="234888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Средства МСК можно направлять </a:t>
            </a:r>
            <a:r>
              <a:rPr lang="ru-RU" sz="1400" b="1" dirty="0">
                <a:solidFill>
                  <a:srgbClr val="C00000"/>
                </a:solidFill>
              </a:rPr>
              <a:t>на погашение основного долга и уплату % </a:t>
            </a:r>
            <a:r>
              <a:rPr lang="ru-RU" sz="1200" dirty="0">
                <a:solidFill>
                  <a:srgbClr val="7A3224"/>
                </a:solidFill>
              </a:rPr>
              <a:t>по </a:t>
            </a:r>
            <a:r>
              <a:rPr lang="ru-RU" sz="1200" dirty="0" smtClean="0">
                <a:solidFill>
                  <a:srgbClr val="7A3224"/>
                </a:solidFill>
              </a:rPr>
              <a:t>займам       </a:t>
            </a:r>
            <a:r>
              <a:rPr lang="ru-RU" sz="1200" dirty="0">
                <a:solidFill>
                  <a:srgbClr val="7A3224"/>
                </a:solidFill>
              </a:rPr>
              <a:t>на приобретение жилья</a:t>
            </a:r>
          </a:p>
        </p:txBody>
      </p:sp>
      <p:sp>
        <p:nvSpPr>
          <p:cNvPr id="23" name="Прямоугольник 22"/>
          <p:cNvSpPr/>
          <p:nvPr/>
        </p:nvSpPr>
        <p:spPr>
          <a:xfrm>
            <a:off x="4499992" y="306896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dirty="0">
                <a:solidFill>
                  <a:srgbClr val="7A3224"/>
                </a:solidFill>
              </a:rPr>
              <a:t>Разрешено направлять средства </a:t>
            </a:r>
            <a:r>
              <a:rPr lang="ru-RU" sz="1200" dirty="0" smtClean="0">
                <a:solidFill>
                  <a:srgbClr val="7A3224"/>
                </a:solidFill>
              </a:rPr>
              <a:t>МСК                        </a:t>
            </a:r>
            <a:r>
              <a:rPr lang="ru-RU" sz="1200" dirty="0">
                <a:solidFill>
                  <a:srgbClr val="7A3224"/>
                </a:solidFill>
              </a:rPr>
              <a:t>на приобретение товаров и услуг </a:t>
            </a:r>
            <a:r>
              <a:rPr lang="ru-RU" sz="1400" b="1" dirty="0">
                <a:solidFill>
                  <a:srgbClr val="C00000"/>
                </a:solidFill>
              </a:rPr>
              <a:t>для социальной адаптации детей-инвалидов</a:t>
            </a:r>
          </a:p>
        </p:txBody>
      </p:sp>
      <p:sp>
        <p:nvSpPr>
          <p:cNvPr id="24" name="Прямоугольник 23"/>
          <p:cNvSpPr/>
          <p:nvPr/>
        </p:nvSpPr>
        <p:spPr>
          <a:xfrm>
            <a:off x="4499992" y="3789040"/>
            <a:ext cx="4104456" cy="64807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ru-RU" sz="1400" b="1" dirty="0">
                <a:solidFill>
                  <a:srgbClr val="C00000"/>
                </a:solidFill>
                <a:latin typeface="Times New Roman" pitchFamily="18" charset="0"/>
                <a:cs typeface="Times New Roman" pitchFamily="18" charset="0"/>
              </a:rPr>
              <a:t>Продлено</a:t>
            </a:r>
            <a:r>
              <a:rPr lang="ru-RU" sz="1400" dirty="0">
                <a:solidFill>
                  <a:srgbClr val="C00000"/>
                </a:solidFill>
                <a:latin typeface="Times New Roman" pitchFamily="18" charset="0"/>
                <a:cs typeface="Times New Roman" pitchFamily="18" charset="0"/>
              </a:rPr>
              <a:t> </a:t>
            </a:r>
            <a:r>
              <a:rPr lang="ru-RU" sz="1200" dirty="0">
                <a:solidFill>
                  <a:srgbClr val="7A3224"/>
                </a:solidFill>
                <a:latin typeface="Times New Roman" pitchFamily="18" charset="0"/>
                <a:cs typeface="Times New Roman" pitchFamily="18" charset="0"/>
              </a:rPr>
              <a:t>действие программы </a:t>
            </a:r>
            <a:r>
              <a:rPr lang="ru-RU" sz="1200" dirty="0" smtClean="0">
                <a:solidFill>
                  <a:srgbClr val="7A3224"/>
                </a:solidFill>
                <a:latin typeface="Times New Roman" pitchFamily="18" charset="0"/>
                <a:cs typeface="Times New Roman" pitchFamily="18" charset="0"/>
              </a:rPr>
              <a:t>МСК</a:t>
            </a:r>
          </a:p>
          <a:p>
            <a:pPr algn="ctr"/>
            <a:r>
              <a:rPr lang="ru-RU" sz="1400" b="1" dirty="0" smtClean="0">
                <a:solidFill>
                  <a:srgbClr val="C00000"/>
                </a:solidFill>
                <a:latin typeface="Times New Roman" pitchFamily="18" charset="0"/>
                <a:cs typeface="Times New Roman" pitchFamily="18" charset="0"/>
              </a:rPr>
              <a:t>до </a:t>
            </a:r>
            <a:r>
              <a:rPr lang="ru-RU" sz="1400" b="1" dirty="0">
                <a:solidFill>
                  <a:srgbClr val="C00000"/>
                </a:solidFill>
                <a:latin typeface="Times New Roman" pitchFamily="18" charset="0"/>
                <a:cs typeface="Times New Roman" pitchFamily="18" charset="0"/>
              </a:rPr>
              <a:t>конца 2018 года</a:t>
            </a:r>
            <a:endParaRPr lang="ru-RU" sz="1200" b="1" dirty="0">
              <a:solidFill>
                <a:srgbClr val="C00000"/>
              </a:solidFill>
            </a:endParaRPr>
          </a:p>
        </p:txBody>
      </p:sp>
      <p:sp>
        <p:nvSpPr>
          <p:cNvPr id="25" name="Прямоугольник 24"/>
          <p:cNvSpPr/>
          <p:nvPr/>
        </p:nvSpPr>
        <p:spPr>
          <a:xfrm>
            <a:off x="5060696" y="5073269"/>
            <a:ext cx="3100084" cy="756084"/>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spcBef>
                <a:spcPct val="20000"/>
              </a:spcBef>
              <a:buClr>
                <a:srgbClr val="C3260C"/>
              </a:buClr>
              <a:buSzPct val="130000"/>
            </a:pPr>
            <a:r>
              <a:rPr lang="ru-RU" sz="1200" b="1" dirty="0">
                <a:solidFill>
                  <a:srgbClr val="002060"/>
                </a:solidFill>
                <a:latin typeface="Times New Roman" pitchFamily="18" charset="0"/>
                <a:cs typeface="Times New Roman" pitchFamily="18" charset="0"/>
              </a:rPr>
              <a:t>Увеличить </a:t>
            </a:r>
            <a:r>
              <a:rPr lang="ru-RU" sz="1200" b="1" dirty="0" smtClean="0">
                <a:solidFill>
                  <a:srgbClr val="002060"/>
                </a:solidFill>
                <a:latin typeface="Times New Roman" pitchFamily="18" charset="0"/>
                <a:cs typeface="Times New Roman" pitchFamily="18" charset="0"/>
              </a:rPr>
              <a:t>размер </a:t>
            </a:r>
            <a:r>
              <a:rPr lang="ru-RU" sz="1200" dirty="0">
                <a:solidFill>
                  <a:srgbClr val="002060"/>
                </a:solidFill>
                <a:latin typeface="Times New Roman" pitchFamily="18" charset="0"/>
                <a:cs typeface="Times New Roman" pitchFamily="18" charset="0"/>
              </a:rPr>
              <a:t>материнского (семейного) </a:t>
            </a:r>
            <a:r>
              <a:rPr lang="ru-RU" sz="1200" dirty="0" smtClean="0">
                <a:solidFill>
                  <a:srgbClr val="002060"/>
                </a:solidFill>
                <a:latin typeface="Times New Roman" pitchFamily="18" charset="0"/>
                <a:cs typeface="Times New Roman" pitchFamily="18" charset="0"/>
              </a:rPr>
              <a:t>капитала </a:t>
            </a:r>
            <a:r>
              <a:rPr lang="ru-RU" sz="1200" dirty="0">
                <a:solidFill>
                  <a:srgbClr val="002060"/>
                </a:solidFill>
                <a:latin typeface="Times New Roman" pitchFamily="18" charset="0"/>
                <a:cs typeface="Times New Roman" pitchFamily="18" charset="0"/>
              </a:rPr>
              <a:t>в случае рождения не одного </a:t>
            </a:r>
            <a:r>
              <a:rPr lang="ru-RU" sz="1200" dirty="0" smtClean="0">
                <a:solidFill>
                  <a:srgbClr val="002060"/>
                </a:solidFill>
                <a:latin typeface="Times New Roman" pitchFamily="18" charset="0"/>
                <a:cs typeface="Times New Roman" pitchFamily="18" charset="0"/>
              </a:rPr>
              <a:t>ребенка, </a:t>
            </a:r>
            <a:r>
              <a:rPr lang="ru-RU" sz="1200" dirty="0">
                <a:solidFill>
                  <a:srgbClr val="002060"/>
                </a:solidFill>
                <a:latin typeface="Times New Roman" pitchFamily="18" charset="0"/>
                <a:cs typeface="Times New Roman" pitchFamily="18" charset="0"/>
              </a:rPr>
              <a:t>а нескольких (</a:t>
            </a:r>
            <a:r>
              <a:rPr lang="ru-RU" sz="1200" b="1" dirty="0">
                <a:solidFill>
                  <a:srgbClr val="002060"/>
                </a:solidFill>
                <a:latin typeface="Times New Roman" pitchFamily="18" charset="0"/>
                <a:cs typeface="Times New Roman" pitchFamily="18" charset="0"/>
              </a:rPr>
              <a:t>при многоплодной беременности</a:t>
            </a:r>
            <a:r>
              <a:rPr lang="ru-RU" sz="1200" dirty="0">
                <a:solidFill>
                  <a:srgbClr val="002060"/>
                </a:solidFill>
                <a:latin typeface="Times New Roman" pitchFamily="18" charset="0"/>
                <a:cs typeface="Times New Roman" pitchFamily="18" charset="0"/>
              </a:rPr>
              <a:t>).</a:t>
            </a:r>
          </a:p>
        </p:txBody>
      </p:sp>
      <p:sp>
        <p:nvSpPr>
          <p:cNvPr id="28" name="Прямоугольник 27"/>
          <p:cNvSpPr/>
          <p:nvPr/>
        </p:nvSpPr>
        <p:spPr>
          <a:xfrm>
            <a:off x="3851920" y="5085184"/>
            <a:ext cx="1152128" cy="172819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ru-RU" sz="1200" dirty="0" smtClean="0">
                <a:solidFill>
                  <a:srgbClr val="002060"/>
                </a:solidFill>
                <a:latin typeface="Times New Roman" pitchFamily="18" charset="0"/>
                <a:cs typeface="Times New Roman" pitchFamily="18" charset="0"/>
              </a:rPr>
              <a:t>Вернуться</a:t>
            </a:r>
          </a:p>
          <a:p>
            <a:pPr algn="ctr"/>
            <a:r>
              <a:rPr lang="ru-RU" sz="1200" dirty="0" smtClean="0">
                <a:solidFill>
                  <a:srgbClr val="002060"/>
                </a:solidFill>
                <a:latin typeface="Times New Roman" pitchFamily="18" charset="0"/>
                <a:cs typeface="Times New Roman" pitchFamily="18" charset="0"/>
              </a:rPr>
              <a:t>к </a:t>
            </a:r>
            <a:r>
              <a:rPr lang="ru-RU" sz="1200" dirty="0">
                <a:solidFill>
                  <a:srgbClr val="002060"/>
                </a:solidFill>
                <a:latin typeface="Times New Roman" pitchFamily="18" charset="0"/>
                <a:cs typeface="Times New Roman" pitchFamily="18" charset="0"/>
              </a:rPr>
              <a:t>механизму </a:t>
            </a:r>
            <a:r>
              <a:rPr lang="ru-RU" sz="1200" b="1" dirty="0">
                <a:solidFill>
                  <a:srgbClr val="002060"/>
                </a:solidFill>
                <a:latin typeface="Times New Roman" pitchFamily="18" charset="0"/>
                <a:cs typeface="Times New Roman" pitchFamily="18" charset="0"/>
              </a:rPr>
              <a:t>индексации размера МСК</a:t>
            </a:r>
            <a:endParaRPr lang="ru-RU" sz="1200" dirty="0">
              <a:solidFill>
                <a:srgbClr val="002060"/>
              </a:solidFill>
            </a:endParaRPr>
          </a:p>
        </p:txBody>
      </p:sp>
      <p:sp>
        <p:nvSpPr>
          <p:cNvPr id="30" name="Прямоугольник 29"/>
          <p:cNvSpPr/>
          <p:nvPr/>
        </p:nvSpPr>
        <p:spPr>
          <a:xfrm>
            <a:off x="5148064" y="5865998"/>
            <a:ext cx="2969032" cy="947378"/>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1200" dirty="0">
                <a:solidFill>
                  <a:srgbClr val="002060"/>
                </a:solidFill>
              </a:rPr>
              <a:t>Разработать механизм </a:t>
            </a:r>
            <a:r>
              <a:rPr lang="ru-RU" sz="1200" b="1" dirty="0">
                <a:solidFill>
                  <a:srgbClr val="002060"/>
                </a:solidFill>
              </a:rPr>
              <a:t>нотариального контроля</a:t>
            </a:r>
            <a:r>
              <a:rPr lang="ru-RU" sz="1200" dirty="0">
                <a:solidFill>
                  <a:srgbClr val="002060"/>
                </a:solidFill>
              </a:rPr>
              <a:t> в указанной сфере при удостоверении  сделки по приобретению жилого помещения</a:t>
            </a:r>
          </a:p>
        </p:txBody>
      </p:sp>
      <p:sp>
        <p:nvSpPr>
          <p:cNvPr id="31" name="Заголовок 1"/>
          <p:cNvSpPr txBox="1">
            <a:spLocks/>
          </p:cNvSpPr>
          <p:nvPr/>
        </p:nvSpPr>
        <p:spPr>
          <a:xfrm>
            <a:off x="107504" y="4581128"/>
            <a:ext cx="8583413" cy="432048"/>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800" b="1" dirty="0" smtClean="0">
                <a:solidFill>
                  <a:srgbClr val="7A3224"/>
                </a:solidFill>
                <a:effectLst>
                  <a:innerShdw blurRad="63500" dist="50800" dir="13500000">
                    <a:prstClr val="black">
                      <a:alpha val="50000"/>
                    </a:prstClr>
                  </a:innerShdw>
                </a:effectLst>
                <a:latin typeface="Times New Roman" pitchFamily="18" charset="0"/>
                <a:cs typeface="Times New Roman" pitchFamily="18" charset="0"/>
              </a:rPr>
              <a:t>КОМИТЕТ РЕКОМЕНДУЕТ</a:t>
            </a:r>
            <a:endParaRPr lang="ru-RU" sz="1800" b="1" dirty="0">
              <a:solidFill>
                <a:srgbClr val="7A3224"/>
              </a:solidFill>
              <a:effectLst>
                <a:innerShdw blurRad="63500" dist="50800" dir="13500000">
                  <a:prstClr val="black">
                    <a:alpha val="50000"/>
                  </a:prstClr>
                </a:innerShdw>
              </a:effectLst>
              <a:latin typeface="Times New Roman" pitchFamily="18" charset="0"/>
              <a:cs typeface="Times New Roman" pitchFamily="18" charset="0"/>
            </a:endParaRPr>
          </a:p>
        </p:txBody>
      </p:sp>
      <p:pic>
        <p:nvPicPr>
          <p:cNvPr id="67632" name="Picture 2" descr="G:\185b7e080c3d1a33c6564d55fdde3891.png"/>
          <p:cNvPicPr>
            <a:picLocks noChangeAspect="1" noChangeArrowheads="1"/>
          </p:cNvPicPr>
          <p:nvPr/>
        </p:nvPicPr>
        <p:blipFill>
          <a:blip r:embed="rId2"/>
          <a:srcRect/>
          <a:stretch>
            <a:fillRect/>
          </a:stretch>
        </p:blipFill>
        <p:spPr bwMode="auto">
          <a:xfrm>
            <a:off x="7740650" y="4437063"/>
            <a:ext cx="508000" cy="620712"/>
          </a:xfrm>
          <a:prstGeom prst="rect">
            <a:avLst/>
          </a:prstGeom>
          <a:noFill/>
          <a:ln w="9525">
            <a:noFill/>
            <a:miter lim="800000"/>
            <a:headEnd/>
            <a:tailEnd/>
          </a:ln>
        </p:spPr>
      </p:pic>
      <p:sp>
        <p:nvSpPr>
          <p:cNvPr id="67633"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4977070-D1EA-406C-9281-EF77812B63A8}" type="slidenum">
              <a:rPr lang="ru-RU">
                <a:solidFill>
                  <a:srgbClr val="898989"/>
                </a:solidFill>
              </a:rPr>
              <a:pPr fontAlgn="base">
                <a:spcBef>
                  <a:spcPct val="0"/>
                </a:spcBef>
                <a:spcAft>
                  <a:spcPct val="0"/>
                </a:spcAft>
              </a:pPr>
              <a:t>46</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09" name="Объект 3"/>
          <p:cNvGraphicFramePr>
            <a:graphicFrameLocks noGrp="1"/>
          </p:cNvGraphicFramePr>
          <p:nvPr>
            <p:ph idx="1"/>
          </p:nvPr>
        </p:nvGraphicFramePr>
        <p:xfrm>
          <a:off x="161925" y="981075"/>
          <a:ext cx="5156200" cy="2303463"/>
        </p:xfrm>
        <a:graphic>
          <a:graphicData uri="http://schemas.openxmlformats.org/presentationml/2006/ole">
            <mc:AlternateContent xmlns:mc="http://schemas.openxmlformats.org/markup-compatibility/2006">
              <mc:Choice xmlns:v="urn:schemas-microsoft-com:vml" Requires="v">
                <p:oleObj spid="_x0000_s68968" r:id="rId4" imgW="5151566" imgH="2304488" progId="Excel.Chart.8">
                  <p:embed/>
                </p:oleObj>
              </mc:Choice>
              <mc:Fallback>
                <p:oleObj r:id="rId4" imgW="5151566" imgH="2304488" progId="Excel.Chart.8">
                  <p:embed/>
                  <p:pic>
                    <p:nvPicPr>
                      <p:cNvPr id="0" name="Объект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25" y="981075"/>
                        <a:ext cx="5156200" cy="2303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Заголовок 1"/>
          <p:cNvSpPr txBox="1">
            <a:spLocks/>
          </p:cNvSpPr>
          <p:nvPr/>
        </p:nvSpPr>
        <p:spPr>
          <a:xfrm>
            <a:off x="179512" y="121246"/>
            <a:ext cx="8496944" cy="432048"/>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t>Количество многодетных семей </a:t>
            </a:r>
            <a:endParaRPr lang="ru-RU" sz="2000" b="1" dirty="0">
              <a:solidFill>
                <a:schemeClr val="accent3">
                  <a:lumMod val="50000"/>
                </a:schemeClr>
              </a:solidFill>
              <a:effectLst>
                <a:innerShdw blurRad="63500" dist="50800" dir="13500000">
                  <a:prstClr val="black">
                    <a:alpha val="50000"/>
                  </a:prstClr>
                </a:innerShdw>
              </a:effectLst>
              <a:latin typeface="Times New Roman" pitchFamily="18" charset="0"/>
              <a:cs typeface="Times New Roman" pitchFamily="18" charset="0"/>
            </a:endParaRPr>
          </a:p>
        </p:txBody>
      </p:sp>
      <p:pic>
        <p:nvPicPr>
          <p:cNvPr id="68611" name="Рисунок 5" descr="http://www.psixologicheskoezerkalo.ru/wp-content/uploads/2016/09/%D1%81%D0%B5%D0%BC%D1%8C%D1%8F.jpg"/>
          <p:cNvPicPr>
            <a:picLocks noChangeAspect="1" noChangeArrowheads="1"/>
          </p:cNvPicPr>
          <p:nvPr/>
        </p:nvPicPr>
        <p:blipFill>
          <a:blip r:embed="rId6"/>
          <a:srcRect/>
          <a:stretch>
            <a:fillRect/>
          </a:stretch>
        </p:blipFill>
        <p:spPr bwMode="auto">
          <a:xfrm>
            <a:off x="4406900" y="836613"/>
            <a:ext cx="4268788" cy="3316287"/>
          </a:xfrm>
          <a:prstGeom prst="rect">
            <a:avLst/>
          </a:prstGeom>
          <a:noFill/>
          <a:ln w="9525">
            <a:noFill/>
            <a:miter lim="800000"/>
            <a:headEnd/>
            <a:tailEnd/>
          </a:ln>
        </p:spPr>
      </p:pic>
      <p:graphicFrame>
        <p:nvGraphicFramePr>
          <p:cNvPr id="68612" name="Диаграмма 2"/>
          <p:cNvGraphicFramePr>
            <a:graphicFrameLocks/>
          </p:cNvGraphicFramePr>
          <p:nvPr/>
        </p:nvGraphicFramePr>
        <p:xfrm>
          <a:off x="179388" y="4297363"/>
          <a:ext cx="8496300" cy="2392362"/>
        </p:xfrm>
        <a:graphic>
          <a:graphicData uri="http://schemas.openxmlformats.org/presentationml/2006/ole">
            <mc:AlternateContent xmlns:mc="http://schemas.openxmlformats.org/markup-compatibility/2006">
              <mc:Choice xmlns:v="urn:schemas-microsoft-com:vml" Requires="v">
                <p:oleObj spid="_x0000_s68969" r:id="rId7" imgW="8498561" imgH="2389839" progId="Excel.Chart.8">
                  <p:embed/>
                </p:oleObj>
              </mc:Choice>
              <mc:Fallback>
                <p:oleObj r:id="rId7" imgW="8498561" imgH="2389839" progId="Excel.Chart.8">
                  <p:embed/>
                  <p:pic>
                    <p:nvPicPr>
                      <p:cNvPr id="0" name="Диаграмма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388" y="4297363"/>
                        <a:ext cx="8496300" cy="2392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613"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5EE2802-9E5B-4B03-A267-46D85AA84605}" type="slidenum">
              <a:rPr lang="ru-RU">
                <a:solidFill>
                  <a:srgbClr val="898989"/>
                </a:solidFill>
              </a:rPr>
              <a:pPr fontAlgn="base">
                <a:spcBef>
                  <a:spcPct val="0"/>
                </a:spcBef>
                <a:spcAft>
                  <a:spcPct val="0"/>
                </a:spcAft>
              </a:pPr>
              <a:t>47</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sz="quarter" idx="1"/>
            <p:extLst>
              <p:ext uri="{D42A27DB-BD31-4B8C-83A1-F6EECF244321}">
                <p14:modId xmlns:p14="http://schemas.microsoft.com/office/powerpoint/2010/main" val="3448362189"/>
              </p:ext>
            </p:extLst>
          </p:nvPr>
        </p:nvGraphicFramePr>
        <p:xfrm>
          <a:off x="611560" y="1124744"/>
          <a:ext cx="7848872" cy="4729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Заголовок 1"/>
          <p:cNvSpPr txBox="1">
            <a:spLocks noGrp="1"/>
          </p:cNvSpPr>
          <p:nvPr>
            <p:ph type="title"/>
          </p:nvPr>
        </p:nvSpPr>
        <p:spPr>
          <a:xfrm>
            <a:off x="683568" y="274638"/>
            <a:ext cx="7704856" cy="778098"/>
          </a:xfrm>
          <a:solidFill>
            <a:schemeClr val="accent1">
              <a:lumMod val="20000"/>
              <a:lumOff val="80000"/>
            </a:schemeClr>
          </a:solidFill>
          <a:scene3d>
            <a:camera prst="orthographicFront"/>
            <a:lightRig rig="threePt" dir="t"/>
          </a:scene3d>
          <a:sp3d>
            <a:bevelT w="152400" h="50800" prst="softRound"/>
          </a:sp3d>
        </p:spPr>
        <p:txBody>
          <a:bodyPr>
            <a:normAutofit fontScale="9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200" dirty="0" smtClean="0">
                <a:solidFill>
                  <a:schemeClr val="accent3">
                    <a:lumMod val="50000"/>
                  </a:schemeClr>
                </a:solidFill>
                <a:effectLst>
                  <a:innerShdw blurRad="63500" dist="50800" dir="13500000">
                    <a:prstClr val="black">
                      <a:alpha val="50000"/>
                    </a:prstClr>
                  </a:innerShdw>
                </a:effectLst>
              </a:rPr>
              <a:t>Поддержка семей с тремя и более детьми</a:t>
            </a:r>
            <a:br>
              <a:rPr lang="ru-RU" sz="2200" dirty="0" smtClean="0">
                <a:solidFill>
                  <a:schemeClr val="accent3">
                    <a:lumMod val="50000"/>
                  </a:schemeClr>
                </a:solidFill>
                <a:effectLst>
                  <a:innerShdw blurRad="63500" dist="50800" dir="13500000">
                    <a:prstClr val="black">
                      <a:alpha val="50000"/>
                    </a:prstClr>
                  </a:innerShdw>
                </a:effectLst>
              </a:rPr>
            </a:br>
            <a:r>
              <a:rPr lang="ru-RU" dirty="0" smtClean="0">
                <a:solidFill>
                  <a:schemeClr val="accent3">
                    <a:lumMod val="50000"/>
                  </a:schemeClr>
                </a:solidFill>
                <a:effectLst>
                  <a:innerShdw blurRad="63500" dist="50800" dir="13500000">
                    <a:prstClr val="black">
                      <a:alpha val="50000"/>
                    </a:prstClr>
                  </a:innerShdw>
                </a:effectLst>
              </a:rPr>
              <a:t> </a:t>
            </a:r>
            <a:endParaRPr lang="ru-RU" dirty="0">
              <a:solidFill>
                <a:schemeClr val="accent3">
                  <a:lumMod val="50000"/>
                </a:schemeClr>
              </a:solidFill>
              <a:effectLst>
                <a:innerShdw blurRad="63500" dist="50800" dir="13500000">
                  <a:prstClr val="black">
                    <a:alpha val="50000"/>
                  </a:prstClr>
                </a:innerShdw>
              </a:effectLst>
            </a:endParaRPr>
          </a:p>
        </p:txBody>
      </p:sp>
      <p:sp>
        <p:nvSpPr>
          <p:cNvPr id="70659"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C878F14-11F8-4628-8506-28EC4F2B5CF7}" type="slidenum">
              <a:rPr lang="ru-RU">
                <a:solidFill>
                  <a:srgbClr val="898989"/>
                </a:solidFill>
              </a:rPr>
              <a:pPr fontAlgn="base">
                <a:spcBef>
                  <a:spcPct val="0"/>
                </a:spcBef>
                <a:spcAft>
                  <a:spcPct val="0"/>
                </a:spcAft>
              </a:pPr>
              <a:t>48</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sz="quarter" idx="1"/>
            <p:extLst>
              <p:ext uri="{D42A27DB-BD31-4B8C-83A1-F6EECF244321}">
                <p14:modId xmlns:p14="http://schemas.microsoft.com/office/powerpoint/2010/main" val="1277714950"/>
              </p:ext>
            </p:extLst>
          </p:nvPr>
        </p:nvGraphicFramePr>
        <p:xfrm>
          <a:off x="539552" y="1124744"/>
          <a:ext cx="8064895" cy="4729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Заголовок 1"/>
          <p:cNvSpPr txBox="1">
            <a:spLocks noGrp="1"/>
          </p:cNvSpPr>
          <p:nvPr>
            <p:ph type="title"/>
          </p:nvPr>
        </p:nvSpPr>
        <p:spPr>
          <a:xfrm>
            <a:off x="755576" y="260648"/>
            <a:ext cx="7632848" cy="566936"/>
          </a:xfrm>
          <a:solidFill>
            <a:schemeClr val="accent1">
              <a:lumMod val="20000"/>
              <a:lumOff val="80000"/>
            </a:schemeClr>
          </a:solidFill>
          <a:scene3d>
            <a:camera prst="orthographicFront"/>
            <a:lightRig rig="threePt" dir="t"/>
          </a:scene3d>
          <a:sp3d>
            <a:bevelT w="152400" h="50800" prst="softRound"/>
          </a:sp3d>
        </p:spPr>
        <p:txBody>
          <a:bodyPr>
            <a:normAutofit fontScale="9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dirty="0" smtClean="0">
                <a:solidFill>
                  <a:schemeClr val="accent3">
                    <a:lumMod val="50000"/>
                  </a:schemeClr>
                </a:solidFill>
                <a:effectLst>
                  <a:innerShdw blurRad="63500" dist="50800" dir="13500000">
                    <a:prstClr val="black">
                      <a:alpha val="50000"/>
                    </a:prstClr>
                  </a:innerShdw>
                </a:effectLst>
              </a:rPr>
              <a:t>Поддержка семей в связи с рождением третьего ребенка</a:t>
            </a:r>
            <a:endParaRPr lang="ru-RU" sz="2000" dirty="0">
              <a:solidFill>
                <a:schemeClr val="accent3">
                  <a:lumMod val="50000"/>
                </a:schemeClr>
              </a:solidFill>
              <a:effectLst>
                <a:innerShdw blurRad="63500" dist="50800" dir="13500000">
                  <a:prstClr val="black">
                    <a:alpha val="50000"/>
                  </a:prstClr>
                </a:innerShdw>
              </a:effectLst>
            </a:endParaRPr>
          </a:p>
        </p:txBody>
      </p:sp>
      <p:sp>
        <p:nvSpPr>
          <p:cNvPr id="71683"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31E7AF6-FDD0-4630-BC6C-7BFAF6779F03}" type="slidenum">
              <a:rPr lang="ru-RU">
                <a:solidFill>
                  <a:srgbClr val="898989"/>
                </a:solidFill>
              </a:rPr>
              <a:pPr fontAlgn="base">
                <a:spcBef>
                  <a:spcPct val="0"/>
                </a:spcBef>
                <a:spcAft>
                  <a:spcPct val="0"/>
                </a:spcAft>
              </a:pPr>
              <a:t>49</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468313" y="404813"/>
            <a:ext cx="7467600" cy="6069012"/>
          </a:xfrm>
        </p:spPr>
        <p:txBody>
          <a:bodyPr>
            <a:normAutofit/>
          </a:bodyPr>
          <a:lstStyle/>
          <a:p>
            <a:pPr indent="622300" algn="just">
              <a:spcBef>
                <a:spcPct val="0"/>
              </a:spcBef>
              <a:buNone/>
            </a:pPr>
            <a:r>
              <a:rPr lang="ru-RU" sz="1300" dirty="0" smtClean="0">
                <a:solidFill>
                  <a:srgbClr val="9A3D01"/>
                </a:solidFill>
              </a:rPr>
              <a:t>Вашему вниманию предлагается информация о деятельности Комитета по вопросам семьи, женщин и детей</a:t>
            </a:r>
            <a:r>
              <a:rPr lang="en-US" sz="1300" dirty="0" smtClean="0">
                <a:solidFill>
                  <a:srgbClr val="9A3D01"/>
                </a:solidFill>
              </a:rPr>
              <a:t> </a:t>
            </a:r>
            <a:r>
              <a:rPr lang="ru-RU" sz="1300" dirty="0" smtClean="0">
                <a:solidFill>
                  <a:srgbClr val="9A3D01"/>
                </a:solidFill>
              </a:rPr>
              <a:t>в Государственной Думе седьмого созыва, о проведении «круглых столов» и иных мероприятий, а также информационно-аналитические материалы по основным направлениям работы Комитета. </a:t>
            </a:r>
          </a:p>
          <a:p>
            <a:pPr indent="622300" algn="just">
              <a:spcBef>
                <a:spcPct val="0"/>
              </a:spcBef>
              <a:buNone/>
            </a:pPr>
            <a:r>
              <a:rPr lang="ru-RU" sz="1300" dirty="0" smtClean="0">
                <a:solidFill>
                  <a:srgbClr val="9A3D01"/>
                </a:solidFill>
              </a:rPr>
              <a:t>Вся деятельность Комитета в этот период была направлена на удовлетворение общественного запроса по законодательному обеспечению эффективной государственной семейной политики, укреплению института семьи как фундаментальной основы российского общества, сохранению традиционных семейных ценностей и повышению социальной роли семьи в жизни общества.</a:t>
            </a:r>
          </a:p>
          <a:p>
            <a:pPr indent="622300" algn="just">
              <a:spcBef>
                <a:spcPct val="0"/>
              </a:spcBef>
              <a:buNone/>
            </a:pPr>
            <a:r>
              <a:rPr lang="ru-RU" sz="1300" dirty="0" smtClean="0">
                <a:solidFill>
                  <a:srgbClr val="9A3D01"/>
                </a:solidFill>
              </a:rPr>
              <a:t>Благодаря последовательной работе членов Комитета и конструктивному  сотрудничеству с Правительством Российской Федерации, федеральными органами государственной власти, и особенно с Минтрудом России, Минобрнауки России,  Минкомсвязью России, Минздравом России, Минюстом России, МВД России, другими государственными органами, законодательными (представительными) органами субъектов Российской Федерации за прошедший период эффективно осуществлялась работа, направленная на обеспечение благополучного и защищенного детства, реализацию государственной семейной и демографической политики.</a:t>
            </a:r>
          </a:p>
          <a:p>
            <a:pPr indent="622300" algn="just">
              <a:spcBef>
                <a:spcPct val="0"/>
              </a:spcBef>
              <a:buNone/>
            </a:pPr>
            <a:r>
              <a:rPr lang="ru-RU" sz="1300" dirty="0" smtClean="0">
                <a:solidFill>
                  <a:srgbClr val="9A3D01"/>
                </a:solidFill>
              </a:rPr>
              <a:t>Мы убеждены, что любовь и уважение к России начинается с любви и уважения в семье: детей к родителям, а родителей к детям и друг к другу.</a:t>
            </a:r>
          </a:p>
          <a:p>
            <a:pPr indent="622300" algn="just">
              <a:spcBef>
                <a:spcPct val="0"/>
              </a:spcBef>
              <a:buNone/>
            </a:pPr>
            <a:r>
              <a:rPr lang="ru-RU" sz="1300" dirty="0" smtClean="0">
                <a:solidFill>
                  <a:srgbClr val="9A3D01"/>
                </a:solidFill>
              </a:rPr>
              <a:t>Мы открыты для всех и готовы к сотрудничеству.</a:t>
            </a:r>
          </a:p>
          <a:p>
            <a:pPr indent="622300" algn="just">
              <a:spcBef>
                <a:spcPct val="0"/>
              </a:spcBef>
              <a:buNone/>
            </a:pPr>
            <a:r>
              <a:rPr lang="ru-RU" sz="1300" dirty="0" smtClean="0">
                <a:solidFill>
                  <a:srgbClr val="9A3D01"/>
                </a:solidFill>
              </a:rPr>
              <a:t>Сайт Комитета Государственной Думы по вопросам семьи, женщин и детей http://komitet2-6.km.duma.gov.ru</a:t>
            </a:r>
          </a:p>
          <a:p>
            <a:pPr indent="625475" algn="just">
              <a:lnSpc>
                <a:spcPct val="80000"/>
              </a:lnSpc>
              <a:buFont typeface="Wingdings" pitchFamily="2" charset="2"/>
              <a:buNone/>
            </a:pPr>
            <a:r>
              <a:rPr lang="ru-RU" sz="1300" dirty="0" smtClean="0">
                <a:solidFill>
                  <a:srgbClr val="9A3D01"/>
                </a:solidFill>
              </a:rPr>
              <a:t/>
            </a:r>
            <a:br>
              <a:rPr lang="ru-RU" sz="1300" dirty="0" smtClean="0">
                <a:solidFill>
                  <a:srgbClr val="9A3D01"/>
                </a:solidFill>
              </a:rPr>
            </a:br>
            <a:endParaRPr lang="ru-RU" sz="1300" dirty="0" smtClean="0">
              <a:solidFill>
                <a:srgbClr val="9A3D01"/>
              </a:solidFill>
            </a:endParaRPr>
          </a:p>
          <a:p>
            <a:pPr indent="625475">
              <a:spcBef>
                <a:spcPct val="0"/>
              </a:spcBef>
              <a:buFont typeface="Wingdings" pitchFamily="2" charset="2"/>
              <a:buNone/>
            </a:pPr>
            <a:r>
              <a:rPr lang="ru-RU" sz="1300" dirty="0" smtClean="0">
                <a:solidFill>
                  <a:srgbClr val="9A3D01"/>
                </a:solidFill>
              </a:rPr>
              <a:t>Председатель Комитета </a:t>
            </a:r>
          </a:p>
          <a:p>
            <a:pPr indent="625475">
              <a:spcBef>
                <a:spcPct val="0"/>
              </a:spcBef>
              <a:buFont typeface="Wingdings" pitchFamily="2" charset="2"/>
              <a:buNone/>
            </a:pPr>
            <a:r>
              <a:rPr lang="ru-RU" sz="1300" dirty="0" smtClean="0">
                <a:solidFill>
                  <a:srgbClr val="9A3D01"/>
                </a:solidFill>
              </a:rPr>
              <a:t>Государственной Думы </a:t>
            </a:r>
          </a:p>
          <a:p>
            <a:pPr indent="625475">
              <a:spcBef>
                <a:spcPct val="0"/>
              </a:spcBef>
              <a:buFont typeface="Wingdings" pitchFamily="2" charset="2"/>
              <a:buNone/>
            </a:pPr>
            <a:r>
              <a:rPr lang="ru-RU" sz="1300" dirty="0" smtClean="0">
                <a:solidFill>
                  <a:srgbClr val="9A3D01"/>
                </a:solidFill>
              </a:rPr>
              <a:t>по вопросам семьи, женщин и детей                                                  Т. В. Плетнева</a:t>
            </a:r>
          </a:p>
          <a:p>
            <a:pPr indent="625475">
              <a:spcBef>
                <a:spcPct val="0"/>
              </a:spcBef>
              <a:buFont typeface="Wingdings" pitchFamily="2" charset="2"/>
              <a:buNone/>
            </a:pPr>
            <a:endParaRPr lang="ru-RU" sz="1300" dirty="0" smtClean="0">
              <a:solidFill>
                <a:srgbClr val="9A3D01"/>
              </a:solidFill>
            </a:endParaRPr>
          </a:p>
          <a:p>
            <a:pPr indent="625475">
              <a:lnSpc>
                <a:spcPct val="80000"/>
              </a:lnSpc>
            </a:pPr>
            <a:endParaRPr lang="ru-RU" sz="1300" dirty="0" smtClean="0">
              <a:solidFill>
                <a:srgbClr val="9A3D01"/>
              </a:solidFill>
            </a:endParaRPr>
          </a:p>
          <a:p>
            <a:pPr indent="625475">
              <a:lnSpc>
                <a:spcPct val="80000"/>
              </a:lnSpc>
            </a:pPr>
            <a:endParaRPr lang="ru-RU" sz="1300" dirty="0" smtClean="0">
              <a:solidFill>
                <a:srgbClr val="9A3D01"/>
              </a:solidFill>
            </a:endParaRPr>
          </a:p>
        </p:txBody>
      </p:sp>
      <p:sp>
        <p:nvSpPr>
          <p:cNvPr id="19458"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63A3AE4-24FE-42CF-999E-5CDAE6294B60}" type="slidenum">
              <a:rPr lang="ru-RU">
                <a:solidFill>
                  <a:srgbClr val="898989"/>
                </a:solidFill>
              </a:rPr>
              <a:pPr fontAlgn="base">
                <a:spcBef>
                  <a:spcPct val="0"/>
                </a:spcBef>
                <a:spcAft>
                  <a:spcPct val="0"/>
                </a:spcAft>
              </a:pPr>
              <a:t>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23528" y="116632"/>
            <a:ext cx="8424936" cy="576064"/>
          </a:xfrm>
          <a:prstGeom prst="roundRect">
            <a:avLst/>
          </a:prstGeom>
          <a:solidFill>
            <a:srgbClr val="FEDEBE"/>
          </a:solidFill>
          <a:scene3d>
            <a:camera prst="orthographicFront"/>
            <a:lightRig rig="threePt" dir="t"/>
          </a:scene3d>
          <a:sp3d>
            <a:bevelT/>
          </a:sp3d>
        </p:spPr>
        <p:style>
          <a:lnRef idx="2">
            <a:schemeClr val="accent1">
              <a:shade val="50000"/>
            </a:schemeClr>
          </a:lnRef>
          <a:fillRef idx="1002">
            <a:schemeClr val="lt2"/>
          </a:fillRef>
          <a:effectRef idx="0">
            <a:schemeClr val="accent1"/>
          </a:effectRef>
          <a:fontRef idx="minor">
            <a:schemeClr val="lt1"/>
          </a:fontRef>
        </p:style>
        <p:txBody>
          <a:bodyPr anchor="ctr"/>
          <a:lstStyle/>
          <a:p>
            <a:pPr algn="ctr" fontAlgn="auto">
              <a:lnSpc>
                <a:spcPts val="1600"/>
              </a:lnSpc>
              <a:spcBef>
                <a:spcPts val="0"/>
              </a:spcBef>
              <a:spcAft>
                <a:spcPts val="0"/>
              </a:spcAft>
              <a:defRPr/>
            </a:pPr>
            <a:r>
              <a:rPr lang="ru-RU" sz="1600" dirty="0">
                <a:solidFill>
                  <a:schemeClr val="tx2">
                    <a:lumMod val="75000"/>
                  </a:schemeClr>
                </a:solidFill>
                <a:latin typeface="Times New Roman" panose="02020603050405020304" pitchFamily="18" charset="0"/>
                <a:cs typeface="Times New Roman" panose="02020603050405020304" pitchFamily="18" charset="0"/>
              </a:rPr>
              <a:t>Число детей-сирот и детей, оставшихся без попечения </a:t>
            </a:r>
            <a:r>
              <a:rPr lang="ru-RU" sz="1600" dirty="0" smtClean="0">
                <a:solidFill>
                  <a:schemeClr val="tx2">
                    <a:lumMod val="75000"/>
                  </a:schemeClr>
                </a:solidFill>
                <a:latin typeface="Times New Roman" panose="02020603050405020304" pitchFamily="18" charset="0"/>
                <a:cs typeface="Times New Roman" panose="02020603050405020304" pitchFamily="18" charset="0"/>
              </a:rPr>
              <a:t>родителей, </a:t>
            </a:r>
            <a:endParaRPr lang="ru-RU" sz="1600" dirty="0">
              <a:solidFill>
                <a:schemeClr val="tx2">
                  <a:lumMod val="75000"/>
                </a:schemeClr>
              </a:solidFill>
              <a:latin typeface="Times New Roman" panose="02020603050405020304" pitchFamily="18" charset="0"/>
              <a:cs typeface="Times New Roman" panose="02020603050405020304" pitchFamily="18" charset="0"/>
            </a:endParaRPr>
          </a:p>
          <a:p>
            <a:pPr algn="ctr" fontAlgn="auto">
              <a:lnSpc>
                <a:spcPts val="1600"/>
              </a:lnSpc>
              <a:spcBef>
                <a:spcPts val="0"/>
              </a:spcBef>
              <a:spcAft>
                <a:spcPts val="0"/>
              </a:spcAft>
              <a:defRPr/>
            </a:pPr>
            <a:r>
              <a:rPr lang="ru-RU" sz="1600" dirty="0">
                <a:solidFill>
                  <a:schemeClr val="tx2">
                    <a:lumMod val="75000"/>
                  </a:schemeClr>
                </a:solidFill>
                <a:latin typeface="Times New Roman" panose="02020603050405020304" pitchFamily="18" charset="0"/>
                <a:cs typeface="Times New Roman" panose="02020603050405020304" pitchFamily="18" charset="0"/>
              </a:rPr>
              <a:t>в детском населении РФ </a:t>
            </a:r>
            <a:endParaRPr lang="ru-RU" sz="1600" dirty="0">
              <a:solidFill>
                <a:schemeClr val="tx2">
                  <a:lumMod val="75000"/>
                </a:schemeClr>
              </a:solidFill>
            </a:endParaRPr>
          </a:p>
        </p:txBody>
      </p:sp>
      <p:sp>
        <p:nvSpPr>
          <p:cNvPr id="12" name="Скругленный прямоугольник 11"/>
          <p:cNvSpPr/>
          <p:nvPr/>
        </p:nvSpPr>
        <p:spPr>
          <a:xfrm>
            <a:off x="323528" y="2924944"/>
            <a:ext cx="8424936" cy="576064"/>
          </a:xfrm>
          <a:prstGeom prst="roundRect">
            <a:avLst/>
          </a:prstGeom>
          <a:solidFill>
            <a:srgbClr val="FFD3A7"/>
          </a:solidFill>
          <a:scene3d>
            <a:camera prst="orthographicFront"/>
            <a:lightRig rig="threePt" dir="t"/>
          </a:scene3d>
          <a:sp3d>
            <a:bevelT/>
          </a:sp3d>
        </p:spPr>
        <p:style>
          <a:lnRef idx="2">
            <a:schemeClr val="accent1">
              <a:shade val="50000"/>
            </a:schemeClr>
          </a:lnRef>
          <a:fillRef idx="1002">
            <a:schemeClr val="lt2"/>
          </a:fillRef>
          <a:effectRef idx="0">
            <a:schemeClr val="accent1"/>
          </a:effectRef>
          <a:fontRef idx="minor">
            <a:schemeClr val="lt1"/>
          </a:fontRef>
        </p:style>
        <p:txBody>
          <a:bodyPr anchor="ctr"/>
          <a:lstStyle/>
          <a:p>
            <a:pPr algn="ctr" fontAlgn="auto">
              <a:lnSpc>
                <a:spcPts val="1600"/>
              </a:lnSpc>
              <a:spcBef>
                <a:spcPts val="0"/>
              </a:spcBef>
              <a:spcAft>
                <a:spcPts val="0"/>
              </a:spcAft>
              <a:defRPr/>
            </a:pPr>
            <a:r>
              <a:rPr lang="ru-RU" sz="1600" dirty="0">
                <a:solidFill>
                  <a:schemeClr val="tx2">
                    <a:lumMod val="75000"/>
                  </a:schemeClr>
                </a:solidFill>
                <a:latin typeface="Times New Roman" panose="02020603050405020304" pitchFamily="18" charset="0"/>
                <a:cs typeface="Times New Roman" panose="02020603050405020304" pitchFamily="18" charset="0"/>
              </a:rPr>
              <a:t>Численность детей-сирот и детей, оставшихся без попечения родителей, </a:t>
            </a:r>
          </a:p>
          <a:p>
            <a:pPr algn="ctr" fontAlgn="auto">
              <a:lnSpc>
                <a:spcPts val="1600"/>
              </a:lnSpc>
              <a:spcBef>
                <a:spcPts val="0"/>
              </a:spcBef>
              <a:spcAft>
                <a:spcPts val="0"/>
              </a:spcAft>
              <a:defRPr/>
            </a:pPr>
            <a:r>
              <a:rPr lang="ru-RU" sz="1600" dirty="0">
                <a:solidFill>
                  <a:schemeClr val="tx2">
                    <a:lumMod val="75000"/>
                  </a:schemeClr>
                </a:solidFill>
                <a:latin typeface="Times New Roman" panose="02020603050405020304" pitchFamily="18" charset="0"/>
                <a:cs typeface="Times New Roman" panose="02020603050405020304" pitchFamily="18" charset="0"/>
              </a:rPr>
              <a:t>выявленных и учтенных за год</a:t>
            </a:r>
          </a:p>
        </p:txBody>
      </p:sp>
      <p:graphicFrame>
        <p:nvGraphicFramePr>
          <p:cNvPr id="72711" name="Объект 5"/>
          <p:cNvGraphicFramePr>
            <a:graphicFrameLocks/>
          </p:cNvGraphicFramePr>
          <p:nvPr/>
        </p:nvGraphicFramePr>
        <p:xfrm>
          <a:off x="179388" y="3506788"/>
          <a:ext cx="8569325" cy="3124200"/>
        </p:xfrm>
        <a:graphic>
          <a:graphicData uri="http://schemas.openxmlformats.org/presentationml/2006/ole">
            <mc:AlternateContent xmlns:mc="http://schemas.openxmlformats.org/markup-compatibility/2006">
              <mc:Choice xmlns:v="urn:schemas-microsoft-com:vml" Requires="v">
                <p:oleObj spid="_x0000_s73246" r:id="rId3" imgW="8571719" imgH="3127519" progId="Excel.Chart.8">
                  <p:embed/>
                </p:oleObj>
              </mc:Choice>
              <mc:Fallback>
                <p:oleObj r:id="rId3" imgW="8571719" imgH="3127519" progId="Excel.Chart.8">
                  <p:embed/>
                  <p:pic>
                    <p:nvPicPr>
                      <p:cNvPr id="0" name="Объект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3506788"/>
                        <a:ext cx="8569325" cy="312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12" name="Объект 2"/>
          <p:cNvGraphicFramePr>
            <a:graphicFrameLocks noGrp="1"/>
          </p:cNvGraphicFramePr>
          <p:nvPr>
            <p:ph idx="1"/>
          </p:nvPr>
        </p:nvGraphicFramePr>
        <p:xfrm>
          <a:off x="4535488" y="765175"/>
          <a:ext cx="4357687" cy="3959225"/>
        </p:xfrm>
        <a:graphic>
          <a:graphicData uri="http://schemas.openxmlformats.org/presentationml/2006/ole">
            <mc:AlternateContent xmlns:mc="http://schemas.openxmlformats.org/markup-compatibility/2006">
              <mc:Choice xmlns:v="urn:schemas-microsoft-com:vml" Requires="v">
                <p:oleObj spid="_x0000_s73247" r:id="rId5" imgW="4359018" imgH="3962743" progId="Excel.Chart.8">
                  <p:embed/>
                </p:oleObj>
              </mc:Choice>
              <mc:Fallback>
                <p:oleObj r:id="rId5" imgW="4359018" imgH="3962743" progId="Excel.Chart.8">
                  <p:embed/>
                  <p:pic>
                    <p:nvPicPr>
                      <p:cNvPr id="0" name="Объект 2"/>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5488" y="765175"/>
                        <a:ext cx="4357687" cy="395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13" name="Объект 3"/>
          <p:cNvGraphicFramePr>
            <a:graphicFrameLocks/>
          </p:cNvGraphicFramePr>
          <p:nvPr/>
        </p:nvGraphicFramePr>
        <p:xfrm>
          <a:off x="323850" y="692150"/>
          <a:ext cx="4824413" cy="2901950"/>
        </p:xfrm>
        <a:graphic>
          <a:graphicData uri="http://schemas.openxmlformats.org/presentationml/2006/ole">
            <mc:AlternateContent xmlns:mc="http://schemas.openxmlformats.org/markup-compatibility/2006">
              <mc:Choice xmlns:v="urn:schemas-microsoft-com:vml" Requires="v">
                <p:oleObj spid="_x0000_s73248" r:id="rId7" imgW="4822354" imgH="2895851" progId="Excel.Chart.8">
                  <p:embed/>
                </p:oleObj>
              </mc:Choice>
              <mc:Fallback>
                <p:oleObj r:id="rId7" imgW="4822354" imgH="2895851" progId="Excel.Chart.8">
                  <p:embed/>
                  <p:pic>
                    <p:nvPicPr>
                      <p:cNvPr id="0" name="Объект 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850" y="692150"/>
                        <a:ext cx="4824413" cy="290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14"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ADC45D9-8BC0-4F70-BCA3-D6CDFFE5A04C}" type="slidenum">
              <a:rPr lang="ru-RU">
                <a:solidFill>
                  <a:srgbClr val="898989"/>
                </a:solidFill>
              </a:rPr>
              <a:pPr fontAlgn="base">
                <a:spcBef>
                  <a:spcPct val="0"/>
                </a:spcBef>
                <a:spcAft>
                  <a:spcPct val="0"/>
                </a:spcAft>
              </a:pPr>
              <a:t>50</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29" name="Объект 2"/>
          <p:cNvGraphicFramePr>
            <a:graphicFrameLocks noGrp="1"/>
          </p:cNvGraphicFramePr>
          <p:nvPr>
            <p:ph idx="1"/>
          </p:nvPr>
        </p:nvGraphicFramePr>
        <p:xfrm>
          <a:off x="179388" y="44450"/>
          <a:ext cx="7777162" cy="3097213"/>
        </p:xfrm>
        <a:graphic>
          <a:graphicData uri="http://schemas.openxmlformats.org/presentationml/2006/ole">
            <mc:AlternateContent xmlns:mc="http://schemas.openxmlformats.org/markup-compatibility/2006">
              <mc:Choice xmlns:v="urn:schemas-microsoft-com:vml" Requires="v">
                <p:oleObj spid="_x0000_s74264" r:id="rId3" imgW="7779170" imgH="3097036" progId="Excel.Chart.8">
                  <p:embed/>
                </p:oleObj>
              </mc:Choice>
              <mc:Fallback>
                <p:oleObj r:id="rId3" imgW="7779170" imgH="3097036" progId="Excel.Chart.8">
                  <p:embed/>
                  <p:pic>
                    <p:nvPicPr>
                      <p:cNvPr id="0" name="Объект 2"/>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44450"/>
                        <a:ext cx="7777162" cy="3097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3730" name="Объект 7"/>
          <p:cNvGraphicFramePr>
            <a:graphicFrameLocks/>
          </p:cNvGraphicFramePr>
          <p:nvPr/>
        </p:nvGraphicFramePr>
        <p:xfrm>
          <a:off x="250825" y="2781300"/>
          <a:ext cx="5267325" cy="3228975"/>
        </p:xfrm>
        <a:graphic>
          <a:graphicData uri="http://schemas.openxmlformats.org/presentationml/2006/ole">
            <mc:AlternateContent xmlns:mc="http://schemas.openxmlformats.org/markup-compatibility/2006">
              <mc:Choice xmlns:v="urn:schemas-microsoft-com:vml" Requires="v">
                <p:oleObj spid="_x0000_s74265" r:id="rId5" imgW="5267401" imgH="3231160" progId="Excel.Chart.8">
                  <p:embed/>
                </p:oleObj>
              </mc:Choice>
              <mc:Fallback>
                <p:oleObj r:id="rId5" imgW="5267401" imgH="3231160" progId="Excel.Chart.8">
                  <p:embed/>
                  <p:pic>
                    <p:nvPicPr>
                      <p:cNvPr id="0" name="Объект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2781300"/>
                        <a:ext cx="5267325" cy="3228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3731" name="Объект 7"/>
          <p:cNvGraphicFramePr>
            <a:graphicFrameLocks/>
          </p:cNvGraphicFramePr>
          <p:nvPr/>
        </p:nvGraphicFramePr>
        <p:xfrm>
          <a:off x="2700338" y="3082925"/>
          <a:ext cx="6335712" cy="2881313"/>
        </p:xfrm>
        <a:graphic>
          <a:graphicData uri="http://schemas.openxmlformats.org/presentationml/2006/ole">
            <mc:AlternateContent xmlns:mc="http://schemas.openxmlformats.org/markup-compatibility/2006">
              <mc:Choice xmlns:v="urn:schemas-microsoft-com:vml" Requires="v">
                <p:oleObj spid="_x0000_s74266" r:id="rId7" imgW="6334293" imgH="2877561" progId="Excel.Chart.8">
                  <p:embed/>
                </p:oleObj>
              </mc:Choice>
              <mc:Fallback>
                <p:oleObj r:id="rId7" imgW="6334293" imgH="2877561" progId="Excel.Chart.8">
                  <p:embed/>
                  <p:pic>
                    <p:nvPicPr>
                      <p:cNvPr id="0" name="Picture 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0338" y="3082925"/>
                        <a:ext cx="6335712" cy="2881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3732" name="Рисунок 5" descr="http://mtdata.ru/u8/photoB2C4/20978602138-0/original.jpg"/>
          <p:cNvPicPr>
            <a:picLocks noChangeAspect="1" noChangeArrowheads="1"/>
          </p:cNvPicPr>
          <p:nvPr/>
        </p:nvPicPr>
        <p:blipFill>
          <a:blip r:embed="rId9"/>
          <a:srcRect/>
          <a:stretch>
            <a:fillRect/>
          </a:stretch>
        </p:blipFill>
        <p:spPr bwMode="auto">
          <a:xfrm>
            <a:off x="6300788" y="115888"/>
            <a:ext cx="2592387" cy="2992437"/>
          </a:xfrm>
          <a:prstGeom prst="rect">
            <a:avLst/>
          </a:prstGeom>
          <a:noFill/>
          <a:ln w="9525">
            <a:noFill/>
            <a:miter lim="800000"/>
            <a:headEnd/>
            <a:tailEnd/>
          </a:ln>
        </p:spPr>
      </p:pic>
      <p:sp>
        <p:nvSpPr>
          <p:cNvPr id="2" name="Прямоугольник 1"/>
          <p:cNvSpPr/>
          <p:nvPr/>
        </p:nvSpPr>
        <p:spPr>
          <a:xfrm>
            <a:off x="107504" y="5733256"/>
            <a:ext cx="7893520" cy="1124744"/>
          </a:xfrm>
          <a:prstGeom prst="rect">
            <a:avLst/>
          </a:prstGeom>
          <a:solidFill>
            <a:srgbClr val="FFEED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1400" b="1" dirty="0">
                <a:solidFill>
                  <a:srgbClr val="7A3224"/>
                </a:solidFill>
                <a:latin typeface="Times New Roman" panose="02020603050405020304" pitchFamily="18" charset="0"/>
                <a:cs typeface="Times New Roman" panose="02020603050405020304" pitchFamily="18" charset="0"/>
              </a:rPr>
              <a:t>Планомерная политика государства в сфере устройства детей-сирот в российские семьи </a:t>
            </a:r>
            <a:r>
              <a:rPr lang="ru-RU" sz="1400" b="1" dirty="0" smtClean="0">
                <a:solidFill>
                  <a:srgbClr val="7A3224"/>
                </a:solidFill>
                <a:latin typeface="Times New Roman" panose="02020603050405020304" pitchFamily="18" charset="0"/>
                <a:cs typeface="Times New Roman" panose="02020603050405020304" pitchFamily="18" charset="0"/>
              </a:rPr>
              <a:t>доказала свою </a:t>
            </a:r>
            <a:r>
              <a:rPr lang="ru-RU" sz="1400" b="1" dirty="0">
                <a:solidFill>
                  <a:srgbClr val="7A3224"/>
                </a:solidFill>
                <a:latin typeface="Times New Roman" panose="02020603050405020304" pitchFamily="18" charset="0"/>
                <a:cs typeface="Times New Roman" panose="02020603050405020304" pitchFamily="18" charset="0"/>
              </a:rPr>
              <a:t>эффективность. Вместе с тем в настоящее время особого внимания требуют вопросы </a:t>
            </a:r>
            <a:r>
              <a:rPr lang="ru-RU" sz="1400" b="1" dirty="0" smtClean="0">
                <a:solidFill>
                  <a:srgbClr val="7A3224"/>
                </a:solidFill>
                <a:latin typeface="Times New Roman" panose="02020603050405020304" pitchFamily="18" charset="0"/>
                <a:cs typeface="Times New Roman" panose="02020603050405020304" pitchFamily="18" charset="0"/>
              </a:rPr>
              <a:t>устройства </a:t>
            </a:r>
            <a:r>
              <a:rPr lang="ru-RU" sz="1400" b="1" dirty="0">
                <a:solidFill>
                  <a:srgbClr val="7A3224"/>
                </a:solidFill>
                <a:latin typeface="Times New Roman" panose="02020603050405020304" pitchFamily="18" charset="0"/>
                <a:cs typeface="Times New Roman" panose="02020603050405020304" pitchFamily="18" charset="0"/>
              </a:rPr>
              <a:t>в семьи отдельных категорий детей (братьев и сестер из многодетных семей, детей подросткового </a:t>
            </a:r>
            <a:r>
              <a:rPr lang="ru-RU" sz="1400" b="1" dirty="0" smtClean="0">
                <a:solidFill>
                  <a:srgbClr val="7A3224"/>
                </a:solidFill>
                <a:latin typeface="Times New Roman" panose="02020603050405020304" pitchFamily="18" charset="0"/>
                <a:cs typeface="Times New Roman" panose="02020603050405020304" pitchFamily="18" charset="0"/>
              </a:rPr>
              <a:t>возраста, </a:t>
            </a:r>
            <a:r>
              <a:rPr lang="ru-RU" sz="1400" b="1" dirty="0">
                <a:solidFill>
                  <a:srgbClr val="7A3224"/>
                </a:solidFill>
                <a:latin typeface="Times New Roman" panose="02020603050405020304" pitchFamily="18" charset="0"/>
                <a:cs typeface="Times New Roman" panose="02020603050405020304" pitchFamily="18" charset="0"/>
              </a:rPr>
              <a:t>детей-инвалидов</a:t>
            </a:r>
            <a:r>
              <a:rPr lang="ru-RU" sz="1400" b="1" dirty="0" smtClean="0">
                <a:solidFill>
                  <a:srgbClr val="7A3224"/>
                </a:solidFill>
                <a:latin typeface="Times New Roman" panose="02020603050405020304" pitchFamily="18" charset="0"/>
                <a:cs typeface="Times New Roman" panose="02020603050405020304" pitchFamily="18" charset="0"/>
              </a:rPr>
              <a:t>).   </a:t>
            </a:r>
            <a:endParaRPr lang="ru-RU" sz="1400" b="1" dirty="0">
              <a:solidFill>
                <a:srgbClr val="7A3224"/>
              </a:solidFill>
              <a:latin typeface="Times New Roman" panose="02020603050405020304" pitchFamily="18" charset="0"/>
              <a:cs typeface="Times New Roman" panose="02020603050405020304" pitchFamily="18" charset="0"/>
            </a:endParaRPr>
          </a:p>
        </p:txBody>
      </p:sp>
      <p:pic>
        <p:nvPicPr>
          <p:cNvPr id="73736" name="Picture 2" descr="G:\185b7e080c3d1a33c6564d55fdde3891.png"/>
          <p:cNvPicPr>
            <a:picLocks noChangeAspect="1" noChangeArrowheads="1"/>
          </p:cNvPicPr>
          <p:nvPr/>
        </p:nvPicPr>
        <p:blipFill>
          <a:blip r:embed="rId10"/>
          <a:srcRect/>
          <a:stretch>
            <a:fillRect/>
          </a:stretch>
        </p:blipFill>
        <p:spPr bwMode="auto">
          <a:xfrm>
            <a:off x="7500938" y="5715000"/>
            <a:ext cx="652462" cy="796925"/>
          </a:xfrm>
          <a:prstGeom prst="rect">
            <a:avLst/>
          </a:prstGeom>
          <a:noFill/>
          <a:ln w="9525">
            <a:noFill/>
            <a:miter lim="800000"/>
            <a:headEnd/>
            <a:tailEnd/>
          </a:ln>
        </p:spPr>
      </p:pic>
      <p:sp>
        <p:nvSpPr>
          <p:cNvPr id="73737" name="Номер слайда 7"/>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D7D048F-A861-43FB-AF87-4C0414A3B846}" type="slidenum">
              <a:rPr lang="ru-RU">
                <a:solidFill>
                  <a:srgbClr val="898989"/>
                </a:solidFill>
              </a:rPr>
              <a:pPr fontAlgn="base">
                <a:spcBef>
                  <a:spcPct val="0"/>
                </a:spcBef>
                <a:spcAft>
                  <a:spcPct val="0"/>
                </a:spcAft>
              </a:pPr>
              <a:t>51</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753" name="Диаграмма 4"/>
          <p:cNvGraphicFramePr>
            <a:graphicFrameLocks/>
          </p:cNvGraphicFramePr>
          <p:nvPr/>
        </p:nvGraphicFramePr>
        <p:xfrm>
          <a:off x="188913" y="1341438"/>
          <a:ext cx="8569325" cy="4248150"/>
        </p:xfrm>
        <a:graphic>
          <a:graphicData uri="http://schemas.openxmlformats.org/presentationml/2006/ole">
            <mc:AlternateContent xmlns:mc="http://schemas.openxmlformats.org/markup-compatibility/2006">
              <mc:Choice xmlns:v="urn:schemas-microsoft-com:vml" Requires="v">
                <p:oleObj spid="_x0000_s74932" r:id="rId3" imgW="8571719" imgH="4249280" progId="Excel.Chart.8">
                  <p:embed/>
                </p:oleObj>
              </mc:Choice>
              <mc:Fallback>
                <p:oleObj r:id="rId3" imgW="8571719" imgH="4249280" progId="Excel.Chart.8">
                  <p:embed/>
                  <p:pic>
                    <p:nvPicPr>
                      <p:cNvPr id="0" name="Диаграмма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913" y="1341438"/>
                        <a:ext cx="8569325" cy="424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Скругленный прямоугольник 5"/>
          <p:cNvSpPr/>
          <p:nvPr/>
        </p:nvSpPr>
        <p:spPr>
          <a:xfrm>
            <a:off x="188715" y="5661248"/>
            <a:ext cx="7839669" cy="1080120"/>
          </a:xfrm>
          <a:prstGeom prst="roundRect">
            <a:avLst/>
          </a:prstGeom>
          <a:solidFill>
            <a:srgbClr val="FFEEDD"/>
          </a:solidFill>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anchor="ctr"/>
          <a:lstStyle/>
          <a:p>
            <a:pPr algn="just"/>
            <a:r>
              <a:rPr lang="ru-RU" sz="1400" dirty="0">
                <a:solidFill>
                  <a:schemeClr val="tx1"/>
                </a:solidFill>
                <a:latin typeface="Times New Roman" pitchFamily="18" charset="0"/>
                <a:cs typeface="Times New Roman" pitchFamily="18" charset="0"/>
              </a:rPr>
              <a:t>Дополнительные гарантии прав детей-сирот и детей, оставшихся без попечения родителей, лиц из их числа на имущество и жилое помещение относятся к расходным обязательствам субъекта Российской Федерации. При этом софинансирование расходного обязательства субъекта Российской Федерации осуществляется за счет ассигнований из федерального </a:t>
            </a:r>
            <a:r>
              <a:rPr lang="ru-RU" sz="1400" dirty="0" smtClean="0">
                <a:solidFill>
                  <a:schemeClr val="tx1"/>
                </a:solidFill>
                <a:latin typeface="Times New Roman" pitchFamily="18" charset="0"/>
                <a:cs typeface="Times New Roman" pitchFamily="18" charset="0"/>
              </a:rPr>
              <a:t>бюджета.</a:t>
            </a:r>
            <a:endParaRPr lang="ru-RU" sz="1400" dirty="0">
              <a:solidFill>
                <a:schemeClr val="tx1"/>
              </a:solidFill>
            </a:endParaRPr>
          </a:p>
        </p:txBody>
      </p:sp>
      <p:sp>
        <p:nvSpPr>
          <p:cNvPr id="8" name="Заголовок 1"/>
          <p:cNvSpPr txBox="1">
            <a:spLocks noGrp="1"/>
          </p:cNvSpPr>
          <p:nvPr>
            <p:ph type="title"/>
          </p:nvPr>
        </p:nvSpPr>
        <p:spPr>
          <a:xfrm>
            <a:off x="179512" y="764704"/>
            <a:ext cx="8507288" cy="418058"/>
          </a:xfrm>
          <a:solidFill>
            <a:schemeClr val="accent1">
              <a:lumMod val="20000"/>
              <a:lumOff val="80000"/>
            </a:schemeClr>
          </a:solidFill>
          <a:scene3d>
            <a:camera prst="orthographicFront"/>
            <a:lightRig rig="threePt" dir="t"/>
          </a:scene3d>
          <a:sp3d>
            <a:bevelT w="152400" h="50800" prst="softRound"/>
          </a:sp3d>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latin typeface="Times New Roman" panose="02020603050405020304" pitchFamily="18" charset="0"/>
                <a:cs typeface="Times New Roman" panose="02020603050405020304" pitchFamily="18" charset="0"/>
              </a:rPr>
              <a:t>Финансирование </a:t>
            </a:r>
            <a:endParaRPr lang="ru-RU" sz="2000" b="1" dirty="0">
              <a:latin typeface="Times New Roman" panose="02020603050405020304" pitchFamily="18" charset="0"/>
              <a:cs typeface="Times New Roman" panose="02020603050405020304" pitchFamily="18" charset="0"/>
            </a:endParaRPr>
          </a:p>
        </p:txBody>
      </p:sp>
      <p:sp>
        <p:nvSpPr>
          <p:cNvPr id="7" name="Заголовок 1"/>
          <p:cNvSpPr txBox="1">
            <a:spLocks/>
          </p:cNvSpPr>
          <p:nvPr/>
        </p:nvSpPr>
        <p:spPr>
          <a:xfrm>
            <a:off x="179512" y="44624"/>
            <a:ext cx="8507288" cy="648072"/>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4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3200" b="1" dirty="0" smtClean="0">
                <a:latin typeface="Times New Roman" panose="02020603050405020304" pitchFamily="18" charset="0"/>
                <a:cs typeface="Times New Roman" panose="02020603050405020304" pitchFamily="18" charset="0"/>
              </a:rPr>
              <a:t>Мониторинг обеспечения жильем детей-сирот и детей, оставшихся</a:t>
            </a:r>
          </a:p>
          <a:p>
            <a:pPr algn="ctr" fontAlgn="auto">
              <a:spcAft>
                <a:spcPts val="0"/>
              </a:spcAft>
              <a:defRPr/>
            </a:pPr>
            <a:r>
              <a:rPr lang="ru-RU" sz="3200" b="1" dirty="0" smtClean="0">
                <a:latin typeface="Times New Roman" panose="02020603050405020304" pitchFamily="18" charset="0"/>
                <a:cs typeface="Times New Roman" panose="02020603050405020304" pitchFamily="18" charset="0"/>
              </a:rPr>
              <a:t>без попечения родителей, а также лиц из их числа</a:t>
            </a:r>
          </a:p>
          <a:p>
            <a:pPr algn="ctr" fontAlgn="auto">
              <a:spcAft>
                <a:spcPts val="0"/>
              </a:spcAft>
              <a:defRPr/>
            </a:pPr>
            <a:r>
              <a:rPr lang="ru-RU" sz="3200" b="1" dirty="0" smtClean="0">
                <a:latin typeface="Times New Roman" panose="02020603050405020304" pitchFamily="18" charset="0"/>
                <a:cs typeface="Times New Roman" panose="02020603050405020304" pitchFamily="18" charset="0"/>
              </a:rPr>
              <a:t>(по состоянию на май 2017 года)</a:t>
            </a:r>
            <a:endParaRPr lang="ru-RU" sz="3200" b="1" dirty="0">
              <a:latin typeface="Times New Roman" panose="02020603050405020304" pitchFamily="18" charset="0"/>
              <a:cs typeface="Times New Roman" panose="02020603050405020304" pitchFamily="18" charset="0"/>
            </a:endParaRPr>
          </a:p>
        </p:txBody>
      </p:sp>
      <p:pic>
        <p:nvPicPr>
          <p:cNvPr id="74763" name="Рисунок 8" descr="Manos entregando una casa">
            <a:hlinkClick r:id="rId5"/>
          </p:cNvPr>
          <p:cNvPicPr>
            <a:picLocks noChangeAspect="1" noChangeArrowheads="1"/>
          </p:cNvPicPr>
          <p:nvPr/>
        </p:nvPicPr>
        <p:blipFill>
          <a:blip r:embed="rId6"/>
          <a:srcRect/>
          <a:stretch>
            <a:fillRect/>
          </a:stretch>
        </p:blipFill>
        <p:spPr bwMode="auto">
          <a:xfrm>
            <a:off x="1476375" y="1844675"/>
            <a:ext cx="2303463" cy="1697038"/>
          </a:xfrm>
          <a:prstGeom prst="rect">
            <a:avLst/>
          </a:prstGeom>
          <a:noFill/>
          <a:ln w="9525">
            <a:noFill/>
            <a:miter lim="800000"/>
            <a:headEnd/>
            <a:tailEnd/>
          </a:ln>
        </p:spPr>
      </p:pic>
      <p:sp>
        <p:nvSpPr>
          <p:cNvPr id="74764"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A064D8E-FA3C-4C90-A361-1BD5B217D4E6}" type="slidenum">
              <a:rPr lang="ru-RU">
                <a:solidFill>
                  <a:srgbClr val="898989"/>
                </a:solidFill>
              </a:rPr>
              <a:pPr fontAlgn="base">
                <a:spcBef>
                  <a:spcPct val="0"/>
                </a:spcBef>
                <a:spcAft>
                  <a:spcPct val="0"/>
                </a:spcAft>
              </a:pPr>
              <a:t>52</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7" name="Объект 3"/>
          <p:cNvGraphicFramePr>
            <a:graphicFrameLocks noGrp="1"/>
          </p:cNvGraphicFramePr>
          <p:nvPr>
            <p:ph idx="1"/>
          </p:nvPr>
        </p:nvGraphicFramePr>
        <p:xfrm>
          <a:off x="163513" y="1125538"/>
          <a:ext cx="6335712" cy="2735262"/>
        </p:xfrm>
        <a:graphic>
          <a:graphicData uri="http://schemas.openxmlformats.org/presentationml/2006/ole">
            <mc:AlternateContent xmlns:mc="http://schemas.openxmlformats.org/markup-compatibility/2006">
              <mc:Choice xmlns:v="urn:schemas-microsoft-com:vml" Requires="v">
                <p:oleObj spid="_x0000_s75956" r:id="rId3" imgW="6334293" imgH="2731245" progId="Excel.Chart.8">
                  <p:embed/>
                </p:oleObj>
              </mc:Choice>
              <mc:Fallback>
                <p:oleObj r:id="rId3" imgW="6334293" imgH="2731245" progId="Excel.Chart.8">
                  <p:embed/>
                  <p:pic>
                    <p:nvPicPr>
                      <p:cNvPr id="0" name="Объект 3"/>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13" y="1125538"/>
                        <a:ext cx="6335712" cy="2735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410264033"/>
              </p:ext>
            </p:extLst>
          </p:nvPr>
        </p:nvGraphicFramePr>
        <p:xfrm>
          <a:off x="186805" y="3517599"/>
          <a:ext cx="5400602" cy="1540151"/>
        </p:xfrm>
        <a:graphic>
          <a:graphicData uri="http://schemas.openxmlformats.org/drawingml/2006/table">
            <a:tbl>
              <a:tblPr>
                <a:effectLst>
                  <a:outerShdw blurRad="50800" dist="38100" algn="l" rotWithShape="0">
                    <a:prstClr val="black">
                      <a:alpha val="40000"/>
                    </a:prstClr>
                  </a:outerShdw>
                </a:effectLst>
              </a:tblPr>
              <a:tblGrid>
                <a:gridCol w="961751"/>
                <a:gridCol w="648370"/>
                <a:gridCol w="732473"/>
                <a:gridCol w="752270"/>
                <a:gridCol w="789782"/>
                <a:gridCol w="734554"/>
                <a:gridCol w="781402"/>
              </a:tblGrid>
              <a:tr h="171832">
                <a:tc>
                  <a:txBody>
                    <a:bodyPr/>
                    <a:lstStyle/>
                    <a:p>
                      <a:endParaRPr lang="ru-RU" sz="900" dirty="0"/>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35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2011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2012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2013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2014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2015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2016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tcPr>
                </a:tc>
              </a:tr>
              <a:tr h="417917">
                <a:tc>
                  <a:txBody>
                    <a:bodyPr/>
                    <a:lstStyle/>
                    <a:p>
                      <a:r>
                        <a:rPr lang="ru-RU" sz="900" b="1" dirty="0" smtClean="0">
                          <a:effectLst/>
                          <a:latin typeface="Times New Roman"/>
                          <a:ea typeface="Times New Roman"/>
                        </a:rPr>
                        <a:t>Состоят        </a:t>
                      </a:r>
                    </a:p>
                    <a:p>
                      <a:r>
                        <a:rPr lang="ru-RU" sz="900" b="1" dirty="0" smtClean="0">
                          <a:effectLst/>
                          <a:latin typeface="Times New Roman"/>
                          <a:ea typeface="Times New Roman"/>
                        </a:rPr>
                        <a:t>на учете</a:t>
                      </a:r>
                      <a:endParaRPr lang="ru-RU"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245 181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262 251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198 687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216</a:t>
                      </a:r>
                      <a:r>
                        <a:rPr lang="ru-RU" sz="1000" baseline="0" dirty="0" smtClean="0">
                          <a:latin typeface="Times New Roman" panose="02020603050405020304" pitchFamily="18" charset="0"/>
                          <a:cs typeface="Times New Roman" panose="02020603050405020304" pitchFamily="18" charset="0"/>
                        </a:rPr>
                        <a:t> 311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229821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247</a:t>
                      </a:r>
                      <a:r>
                        <a:rPr lang="ru-RU" sz="1000" baseline="0" dirty="0" smtClean="0">
                          <a:latin typeface="Times New Roman" panose="02020603050405020304" pitchFamily="18" charset="0"/>
                          <a:cs typeface="Times New Roman" panose="02020603050405020304" pitchFamily="18" charset="0"/>
                        </a:rPr>
                        <a:t> 836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r>
              <a:tr h="878394">
                <a:tc>
                  <a:txBody>
                    <a:bodyPr/>
                    <a:lstStyle/>
                    <a:p>
                      <a:r>
                        <a:rPr lang="ru-RU" sz="900" b="1" dirty="0" smtClean="0">
                          <a:effectLst/>
                          <a:latin typeface="Times New Roman"/>
                          <a:ea typeface="Times New Roman"/>
                        </a:rPr>
                        <a:t>Обеспечены жилыми помещениями</a:t>
                      </a:r>
                      <a:endParaRPr lang="ru-RU"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22 545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24 795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23 700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28 288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26 909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c>
                  <a:txBody>
                    <a:bodyPr/>
                    <a:lstStyle/>
                    <a:p>
                      <a:pPr algn="ctr"/>
                      <a:r>
                        <a:rPr lang="ru-RU" sz="1000" dirty="0" smtClean="0">
                          <a:latin typeface="Times New Roman" panose="02020603050405020304" pitchFamily="18" charset="0"/>
                          <a:cs typeface="Times New Roman" panose="02020603050405020304" pitchFamily="18" charset="0"/>
                        </a:rPr>
                        <a:t>25 028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88DFF0">
                            <a:tint val="66000"/>
                            <a:satMod val="160000"/>
                          </a:srgbClr>
                        </a:gs>
                        <a:gs pos="50000">
                          <a:srgbClr val="88DFF0">
                            <a:tint val="44500"/>
                            <a:satMod val="160000"/>
                          </a:srgbClr>
                        </a:gs>
                        <a:gs pos="100000">
                          <a:srgbClr val="88DFF0">
                            <a:tint val="23500"/>
                            <a:satMod val="160000"/>
                          </a:srgbClr>
                        </a:gs>
                      </a:gsLst>
                      <a:lin ang="18900000" scaled="1"/>
                      <a:tileRect/>
                    </a:gradFill>
                  </a:tcPr>
                </a:tc>
              </a:tr>
            </a:tbl>
          </a:graphicData>
        </a:graphic>
      </p:graphicFrame>
      <p:sp>
        <p:nvSpPr>
          <p:cNvPr id="6" name="Заголовок 1"/>
          <p:cNvSpPr txBox="1">
            <a:spLocks/>
          </p:cNvSpPr>
          <p:nvPr/>
        </p:nvSpPr>
        <p:spPr>
          <a:xfrm>
            <a:off x="213817" y="44624"/>
            <a:ext cx="8784976" cy="432048"/>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250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3200" b="1" dirty="0" smtClean="0">
              <a:solidFill>
                <a:prstClr val="black"/>
              </a:solidFill>
              <a:latin typeface="Times New Roman" panose="02020603050405020304" pitchFamily="18" charset="0"/>
              <a:cs typeface="Times New Roman" panose="02020603050405020304" pitchFamily="18" charset="0"/>
            </a:endParaRPr>
          </a:p>
          <a:p>
            <a:pPr algn="ctr" fontAlgn="auto">
              <a:spcAft>
                <a:spcPts val="0"/>
              </a:spcAft>
              <a:defRPr/>
            </a:pPr>
            <a:r>
              <a:rPr lang="ru-RU" sz="3200" b="1" dirty="0" smtClean="0">
                <a:solidFill>
                  <a:prstClr val="black"/>
                </a:solidFill>
                <a:latin typeface="Times New Roman" panose="02020603050405020304" pitchFamily="18" charset="0"/>
                <a:cs typeface="Times New Roman" panose="02020603050405020304" pitchFamily="18" charset="0"/>
              </a:rPr>
              <a:t> </a:t>
            </a:r>
            <a:endParaRPr lang="ru-RU" sz="3200" dirty="0" smtClean="0"/>
          </a:p>
          <a:p>
            <a:pPr algn="ctr" fontAlgn="auto">
              <a:spcAft>
                <a:spcPts val="0"/>
              </a:spcAft>
              <a:defRPr/>
            </a:pPr>
            <a:r>
              <a:rPr lang="ru-RU" sz="5500" b="1" dirty="0" smtClean="0">
                <a:latin typeface="Times New Roman" panose="02020603050405020304" pitchFamily="18" charset="0"/>
                <a:cs typeface="Times New Roman" panose="02020603050405020304" pitchFamily="18" charset="0"/>
              </a:rPr>
              <a:t>Получение детьми-сиротами и лицами из их числа жилых помещени</a:t>
            </a:r>
            <a:r>
              <a:rPr lang="ru-RU" sz="5500" dirty="0" smtClean="0">
                <a:latin typeface="Times New Roman" panose="02020603050405020304" pitchFamily="18" charset="0"/>
                <a:cs typeface="Times New Roman" panose="02020603050405020304" pitchFamily="18" charset="0"/>
              </a:rPr>
              <a:t>й</a:t>
            </a:r>
          </a:p>
          <a:p>
            <a:pPr algn="ctr" fontAlgn="auto">
              <a:spcAft>
                <a:spcPts val="0"/>
              </a:spcAft>
              <a:defRPr/>
            </a:pPr>
            <a:endParaRPr lang="ru-RU" sz="3200"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5721821" y="1052736"/>
            <a:ext cx="3240360" cy="1656184"/>
          </a:xfrm>
          <a:prstGeom prst="rect">
            <a:avLst/>
          </a:prstGeom>
          <a:solidFill>
            <a:srgbClr val="FFEED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indent="360000" algn="just" fontAlgn="auto">
              <a:spcBef>
                <a:spcPts val="0"/>
              </a:spcBef>
              <a:spcAft>
                <a:spcPts val="0"/>
              </a:spcAft>
              <a:defRPr/>
            </a:pPr>
            <a:r>
              <a:rPr lang="ru-RU" sz="1300" dirty="0">
                <a:solidFill>
                  <a:srgbClr val="7A3224"/>
                </a:solidFill>
                <a:latin typeface="Times New Roman" panose="02020603050405020304" pitchFamily="18" charset="0"/>
                <a:cs typeface="Times New Roman" panose="02020603050405020304" pitchFamily="18" charset="0"/>
              </a:rPr>
              <a:t>В регионах нет возможности предусмотреть в своих бюджетах необходимое количество средств для обеспечения жильем всех нуждающихся сирот и лиц из их числа. Лишь немногие регионы, такие как Москва и Московская область, справляются с этой задачей в полном </a:t>
            </a:r>
            <a:r>
              <a:rPr lang="ru-RU" sz="1300" dirty="0" smtClean="0">
                <a:solidFill>
                  <a:srgbClr val="7A3224"/>
                </a:solidFill>
              </a:rPr>
              <a:t>объеме.</a:t>
            </a:r>
            <a:endParaRPr lang="ru-RU" sz="1300" dirty="0">
              <a:solidFill>
                <a:srgbClr val="7A3224"/>
              </a:solidFill>
            </a:endParaRPr>
          </a:p>
        </p:txBody>
      </p:sp>
      <p:sp>
        <p:nvSpPr>
          <p:cNvPr id="9" name="Прямоугольник 8"/>
          <p:cNvSpPr/>
          <p:nvPr/>
        </p:nvSpPr>
        <p:spPr>
          <a:xfrm>
            <a:off x="5721821" y="2708920"/>
            <a:ext cx="3240360" cy="2376264"/>
          </a:xfrm>
          <a:prstGeom prst="rect">
            <a:avLst/>
          </a:prstGeom>
          <a:solidFill>
            <a:srgbClr val="FFEED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indent="360000" algn="just" fontAlgn="auto">
              <a:spcBef>
                <a:spcPts val="0"/>
              </a:spcBef>
              <a:spcAft>
                <a:spcPts val="0"/>
              </a:spcAft>
              <a:defRPr/>
            </a:pPr>
            <a:r>
              <a:rPr lang="ru-RU" sz="1300" dirty="0">
                <a:solidFill>
                  <a:srgbClr val="7A3224"/>
                </a:solidFill>
                <a:latin typeface="Times New Roman" panose="02020603050405020304" pitchFamily="18" charset="0"/>
                <a:cs typeface="Times New Roman" panose="02020603050405020304" pitchFamily="18" charset="0"/>
              </a:rPr>
              <a:t>Уровень софинансирования из федерального бюджета напрямую зависит от объема денежных средств, закладываемых в бюджетах </a:t>
            </a:r>
            <a:r>
              <a:rPr lang="ru-RU" sz="1300" dirty="0" smtClean="0">
                <a:solidFill>
                  <a:srgbClr val="7A3224"/>
                </a:solidFill>
                <a:latin typeface="Times New Roman" panose="02020603050405020304" pitchFamily="18" charset="0"/>
                <a:cs typeface="Times New Roman" panose="02020603050405020304" pitchFamily="18" charset="0"/>
              </a:rPr>
              <a:t>субъектов РФ, </a:t>
            </a:r>
            <a:r>
              <a:rPr lang="ru-RU" sz="1300" dirty="0">
                <a:solidFill>
                  <a:srgbClr val="7A3224"/>
                </a:solidFill>
                <a:latin typeface="Times New Roman" panose="02020603050405020304" pitchFamily="18" charset="0"/>
                <a:cs typeface="Times New Roman" panose="02020603050405020304" pitchFamily="18" charset="0"/>
              </a:rPr>
              <a:t>и рассчитывается согласно </a:t>
            </a:r>
            <a:r>
              <a:rPr lang="ru-RU" sz="1300" dirty="0" smtClean="0">
                <a:solidFill>
                  <a:srgbClr val="7A3224"/>
                </a:solidFill>
                <a:latin typeface="Times New Roman" panose="02020603050405020304" pitchFamily="18" charset="0"/>
                <a:cs typeface="Times New Roman" panose="02020603050405020304" pitchFamily="18" charset="0"/>
              </a:rPr>
              <a:t>постановлению </a:t>
            </a:r>
            <a:r>
              <a:rPr lang="ru-RU" sz="1300" dirty="0">
                <a:solidFill>
                  <a:srgbClr val="7A3224"/>
                </a:solidFill>
                <a:latin typeface="Times New Roman" panose="02020603050405020304" pitchFamily="18" charset="0"/>
                <a:cs typeface="Times New Roman" panose="02020603050405020304" pitchFamily="18" charset="0"/>
              </a:rPr>
              <a:t>Правительства Российской Федерации от 15 апреля 2014 года № 296 (ред. от </a:t>
            </a:r>
            <a:r>
              <a:rPr lang="ru-RU" sz="1300" dirty="0" smtClean="0">
                <a:solidFill>
                  <a:srgbClr val="7A3224"/>
                </a:solidFill>
                <a:latin typeface="Times New Roman" panose="02020603050405020304" pitchFamily="18" charset="0"/>
                <a:cs typeface="Times New Roman" panose="02020603050405020304" pitchFamily="18" charset="0"/>
              </a:rPr>
              <a:t>31 марта 2017 года) </a:t>
            </a:r>
            <a:r>
              <a:rPr lang="ru-RU" sz="1300" dirty="0">
                <a:solidFill>
                  <a:srgbClr val="7A3224"/>
                </a:solidFill>
                <a:latin typeface="Times New Roman" panose="02020603050405020304" pitchFamily="18" charset="0"/>
                <a:cs typeface="Times New Roman" panose="02020603050405020304" pitchFamily="18" charset="0"/>
              </a:rPr>
              <a:t>«Об утверждении государственной программы Российской Федерации «Социальная поддержка граждан», а также ежегодно обновляемому </a:t>
            </a:r>
            <a:r>
              <a:rPr lang="ru-RU" sz="1300" dirty="0" smtClean="0">
                <a:solidFill>
                  <a:srgbClr val="7A3224"/>
                </a:solidFill>
                <a:latin typeface="Times New Roman" panose="02020603050405020304" pitchFamily="18" charset="0"/>
                <a:cs typeface="Times New Roman" panose="02020603050405020304" pitchFamily="18" charset="0"/>
              </a:rPr>
              <a:t>приказу </a:t>
            </a:r>
            <a:r>
              <a:rPr lang="ru-RU" sz="1300" dirty="0" err="1" smtClean="0">
                <a:solidFill>
                  <a:srgbClr val="7A3224"/>
                </a:solidFill>
                <a:latin typeface="Times New Roman" panose="02020603050405020304" pitchFamily="18" charset="0"/>
                <a:cs typeface="Times New Roman" panose="02020603050405020304" pitchFamily="18" charset="0"/>
              </a:rPr>
              <a:t>Минобрнауки</a:t>
            </a:r>
            <a:r>
              <a:rPr lang="ru-RU" sz="1300" dirty="0" smtClean="0">
                <a:solidFill>
                  <a:srgbClr val="7A3224"/>
                </a:solidFill>
                <a:latin typeface="Times New Roman" panose="02020603050405020304" pitchFamily="18" charset="0"/>
                <a:cs typeface="Times New Roman" panose="02020603050405020304" pitchFamily="18" charset="0"/>
              </a:rPr>
              <a:t>.</a:t>
            </a:r>
            <a:endParaRPr lang="ru-RU" sz="1300" dirty="0">
              <a:solidFill>
                <a:srgbClr val="7A3224"/>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107504" y="5109542"/>
            <a:ext cx="7992888" cy="1631826"/>
          </a:xfrm>
          <a:prstGeom prst="rect">
            <a:avLst/>
          </a:prstGeom>
          <a:solidFill>
            <a:srgbClr val="FFEEDD"/>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indent="360000" algn="just" fontAlgn="auto">
              <a:lnSpc>
                <a:spcPts val="1400"/>
              </a:lnSpc>
              <a:spcBef>
                <a:spcPts val="0"/>
              </a:spcBef>
              <a:spcAft>
                <a:spcPts val="0"/>
              </a:spcAft>
              <a:defRPr/>
            </a:pPr>
            <a:r>
              <a:rPr lang="ru-RU" sz="1300" dirty="0">
                <a:solidFill>
                  <a:srgbClr val="7A3224"/>
                </a:solidFill>
                <a:latin typeface="Times New Roman" panose="02020603050405020304" pitchFamily="18" charset="0"/>
                <a:cs typeface="Times New Roman" panose="02020603050405020304" pitchFamily="18" charset="0"/>
              </a:rPr>
              <a:t>Согласно действующему </a:t>
            </a:r>
            <a:r>
              <a:rPr lang="ru-RU" sz="1300" dirty="0" smtClean="0">
                <a:solidFill>
                  <a:srgbClr val="7A3224"/>
                </a:solidFill>
                <a:latin typeface="Times New Roman" panose="02020603050405020304" pitchFamily="18" charset="0"/>
                <a:cs typeface="Times New Roman" panose="02020603050405020304" pitchFamily="18" charset="0"/>
              </a:rPr>
              <a:t>приказу </a:t>
            </a:r>
            <a:r>
              <a:rPr lang="ru-RU" sz="1300" dirty="0">
                <a:solidFill>
                  <a:srgbClr val="7A3224"/>
                </a:solidFill>
                <a:latin typeface="Times New Roman" panose="02020603050405020304" pitchFamily="18" charset="0"/>
                <a:cs typeface="Times New Roman" panose="02020603050405020304" pitchFamily="18" charset="0"/>
              </a:rPr>
              <a:t>Минобрнауки от </a:t>
            </a:r>
            <a:r>
              <a:rPr lang="ru-RU" sz="1300" dirty="0" smtClean="0">
                <a:solidFill>
                  <a:srgbClr val="7A3224"/>
                </a:solidFill>
                <a:latin typeface="Times New Roman" panose="02020603050405020304" pitchFamily="18" charset="0"/>
                <a:cs typeface="Times New Roman" panose="02020603050405020304" pitchFamily="18" charset="0"/>
              </a:rPr>
              <a:t>31 </a:t>
            </a:r>
            <a:r>
              <a:rPr lang="ru-RU" sz="1300" dirty="0">
                <a:solidFill>
                  <a:srgbClr val="7A3224"/>
                </a:solidFill>
                <a:latin typeface="Times New Roman" panose="02020603050405020304" pitchFamily="18" charset="0"/>
                <a:cs typeface="Times New Roman" panose="02020603050405020304" pitchFamily="18" charset="0"/>
              </a:rPr>
              <a:t>марта 2016 года № 342 установлено софинансирование расходного обязательства субъекта Российской Федерации за счет субсидии из федерального бюджета </a:t>
            </a:r>
            <a:r>
              <a:rPr lang="ru-RU" sz="1300" dirty="0" smtClean="0">
                <a:solidFill>
                  <a:srgbClr val="7A3224"/>
                </a:solidFill>
                <a:latin typeface="Times New Roman" panose="02020603050405020304" pitchFamily="18" charset="0"/>
                <a:cs typeface="Times New Roman" panose="02020603050405020304" pitchFamily="18" charset="0"/>
              </a:rPr>
              <a:t>бюджету субъекта Российской Федерации на </a:t>
            </a:r>
            <a:r>
              <a:rPr lang="ru-RU" sz="1300" dirty="0">
                <a:solidFill>
                  <a:srgbClr val="7A3224"/>
                </a:solidFill>
                <a:latin typeface="Times New Roman" panose="02020603050405020304" pitchFamily="18" charset="0"/>
                <a:cs typeface="Times New Roman" panose="02020603050405020304" pitchFamily="18" charset="0"/>
              </a:rPr>
              <a:t>предоставление жилых помещений детям-сиротам и лицам из их числа по договорам найма специализированных жилых </a:t>
            </a:r>
            <a:r>
              <a:rPr lang="ru-RU" sz="1300" dirty="0" smtClean="0">
                <a:solidFill>
                  <a:srgbClr val="7A3224"/>
                </a:solidFill>
                <a:latin typeface="Times New Roman" panose="02020603050405020304" pitchFamily="18" charset="0"/>
                <a:cs typeface="Times New Roman" panose="02020603050405020304" pitchFamily="18" charset="0"/>
              </a:rPr>
              <a:t>помещений для субъектов Российской Федерации, </a:t>
            </a:r>
            <a:r>
              <a:rPr lang="ru-RU" sz="1300" dirty="0">
                <a:solidFill>
                  <a:srgbClr val="7A3224"/>
                </a:solidFill>
                <a:latin typeface="Times New Roman" panose="02020603050405020304" pitchFamily="18" charset="0"/>
                <a:cs typeface="Times New Roman" panose="02020603050405020304" pitchFamily="18" charset="0"/>
              </a:rPr>
              <a:t>в бюджетах которых доля дотаций из федерального бюджета в течение двух из трех последних отчетных финансовых лет превышала 40 процентов объема собственных доходов консолидированного бюджета субъекта Российской Федерации, в размере 95 процентов, для Республики Крым и города федерального значения Севастополя, в размере 100 процентов, для остальных субъектов Российской Федерации </a:t>
            </a:r>
            <a:r>
              <a:rPr lang="ru-RU" sz="1400" b="1" dirty="0">
                <a:solidFill>
                  <a:srgbClr val="002060"/>
                </a:solidFill>
                <a:latin typeface="Times New Roman" panose="02020603050405020304" pitchFamily="18" charset="0"/>
                <a:cs typeface="Times New Roman" panose="02020603050405020304" pitchFamily="18" charset="0"/>
              </a:rPr>
              <a:t>–</a:t>
            </a:r>
            <a:r>
              <a:rPr lang="ru-RU" sz="1300" dirty="0" smtClean="0">
                <a:solidFill>
                  <a:srgbClr val="7A3224"/>
                </a:solidFill>
                <a:latin typeface="Times New Roman" panose="02020603050405020304" pitchFamily="18" charset="0"/>
                <a:cs typeface="Times New Roman" panose="02020603050405020304" pitchFamily="18" charset="0"/>
              </a:rPr>
              <a:t> </a:t>
            </a:r>
            <a:r>
              <a:rPr lang="ru-RU" sz="1300" dirty="0">
                <a:solidFill>
                  <a:srgbClr val="7A3224"/>
                </a:solidFill>
                <a:latin typeface="Times New Roman" panose="02020603050405020304" pitchFamily="18" charset="0"/>
                <a:cs typeface="Times New Roman" panose="02020603050405020304" pitchFamily="18" charset="0"/>
              </a:rPr>
              <a:t>в размере 70 </a:t>
            </a:r>
            <a:r>
              <a:rPr lang="ru-RU" sz="1300" dirty="0" smtClean="0">
                <a:solidFill>
                  <a:srgbClr val="7A3224"/>
                </a:solidFill>
                <a:latin typeface="Times New Roman" panose="02020603050405020304" pitchFamily="18" charset="0"/>
                <a:cs typeface="Times New Roman" panose="02020603050405020304" pitchFamily="18" charset="0"/>
              </a:rPr>
              <a:t>процентов.</a:t>
            </a:r>
            <a:endParaRPr lang="ru-RU" sz="1300" dirty="0">
              <a:solidFill>
                <a:srgbClr val="7A3224"/>
              </a:solidFill>
              <a:latin typeface="Times New Roman" panose="02020603050405020304" pitchFamily="18" charset="0"/>
              <a:cs typeface="Times New Roman" panose="02020603050405020304" pitchFamily="18" charset="0"/>
            </a:endParaRPr>
          </a:p>
        </p:txBody>
      </p:sp>
      <p:sp>
        <p:nvSpPr>
          <p:cNvPr id="11" name="Заголовок 1"/>
          <p:cNvSpPr txBox="1">
            <a:spLocks/>
          </p:cNvSpPr>
          <p:nvPr/>
        </p:nvSpPr>
        <p:spPr>
          <a:xfrm>
            <a:off x="142156" y="548680"/>
            <a:ext cx="8750671" cy="5040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a:bodyPr>
          <a:lstStyle/>
          <a:p>
            <a:pPr algn="ctr">
              <a:lnSpc>
                <a:spcPct val="80000"/>
              </a:lnSpc>
            </a:pPr>
            <a:endParaRPr lang="ru-RU" sz="1200" b="1" dirty="0">
              <a:solidFill>
                <a:srgbClr val="000000"/>
              </a:solidFill>
              <a:latin typeface="Times New Roman" pitchFamily="18" charset="0"/>
              <a:cs typeface="Times New Roman" pitchFamily="18" charset="0"/>
            </a:endParaRPr>
          </a:p>
          <a:p>
            <a:pPr>
              <a:lnSpc>
                <a:spcPct val="80000"/>
              </a:lnSpc>
            </a:pPr>
            <a:r>
              <a:rPr lang="ru-RU" sz="1100" b="1" dirty="0">
                <a:solidFill>
                  <a:schemeClr val="tx2"/>
                </a:solidFill>
                <a:latin typeface="Times New Roman" pitchFamily="18" charset="0"/>
                <a:cs typeface="Times New Roman" pitchFamily="18" charset="0"/>
              </a:rPr>
              <a:t>ОСНОВНАЯ ПРОБЛЕМА В ВОПРОСЕ ОБЕСПЕЧЕНИЯ ЖИЛЬЕМ </a:t>
            </a:r>
            <a:r>
              <a:rPr lang="ru-RU" sz="1100" b="1" dirty="0" smtClean="0">
                <a:solidFill>
                  <a:schemeClr val="tx2"/>
                </a:solidFill>
                <a:latin typeface="Times New Roman" pitchFamily="18" charset="0"/>
                <a:cs typeface="Times New Roman" pitchFamily="18" charset="0"/>
              </a:rPr>
              <a:t>ДЕТЕЙ-СИРОТ </a:t>
            </a:r>
            <a:r>
              <a:rPr lang="ru-RU" sz="1100" b="1" dirty="0" smtClean="0">
                <a:solidFill>
                  <a:srgbClr val="002060"/>
                </a:solidFill>
                <a:latin typeface="Times New Roman" panose="02020603050405020304" pitchFamily="18" charset="0"/>
                <a:cs typeface="Times New Roman" panose="02020603050405020304" pitchFamily="18" charset="0"/>
              </a:rPr>
              <a:t>– </a:t>
            </a:r>
            <a:r>
              <a:rPr lang="ru-RU" sz="1100" b="1" cap="all" dirty="0" smtClean="0">
                <a:solidFill>
                  <a:srgbClr val="C00000"/>
                </a:solidFill>
                <a:latin typeface="Times New Roman" pitchFamily="18" charset="0"/>
                <a:cs typeface="Times New Roman" pitchFamily="18" charset="0"/>
              </a:rPr>
              <a:t>НЕДОСТАТОЧНОЕ </a:t>
            </a:r>
            <a:r>
              <a:rPr lang="ru-RU" sz="1100" b="1" cap="all" dirty="0">
                <a:solidFill>
                  <a:srgbClr val="C00000"/>
                </a:solidFill>
                <a:latin typeface="Times New Roman" pitchFamily="18" charset="0"/>
                <a:cs typeface="Times New Roman" pitchFamily="18" charset="0"/>
              </a:rPr>
              <a:t>ФИНАНСИРОВАНИЕ</a:t>
            </a:r>
            <a:endParaRPr lang="ru-RU" sz="1100" b="1" cap="all" dirty="0">
              <a:solidFill>
                <a:srgbClr val="C00000"/>
              </a:solidFill>
              <a:latin typeface="Century Schoolbook"/>
            </a:endParaRPr>
          </a:p>
          <a:p>
            <a:pPr algn="ctr">
              <a:lnSpc>
                <a:spcPct val="80000"/>
              </a:lnSpc>
            </a:pPr>
            <a:endParaRPr lang="ru-RU" sz="800" b="1" dirty="0">
              <a:solidFill>
                <a:schemeClr val="tx2"/>
              </a:solidFill>
              <a:latin typeface="Times New Roman" pitchFamily="18" charset="0"/>
              <a:cs typeface="Times New Roman" pitchFamily="18" charset="0"/>
            </a:endParaRPr>
          </a:p>
        </p:txBody>
      </p:sp>
      <p:pic>
        <p:nvPicPr>
          <p:cNvPr id="75794" name="Picture 2" descr="G:\185b7e080c3d1a33c6564d55fdde3891.png"/>
          <p:cNvPicPr>
            <a:picLocks noChangeAspect="1" noChangeArrowheads="1"/>
          </p:cNvPicPr>
          <p:nvPr/>
        </p:nvPicPr>
        <p:blipFill>
          <a:blip r:embed="rId5"/>
          <a:srcRect/>
          <a:stretch>
            <a:fillRect/>
          </a:stretch>
        </p:blipFill>
        <p:spPr bwMode="auto">
          <a:xfrm>
            <a:off x="8466138" y="260350"/>
            <a:ext cx="576262" cy="704850"/>
          </a:xfrm>
          <a:prstGeom prst="rect">
            <a:avLst/>
          </a:prstGeom>
          <a:noFill/>
          <a:ln w="9525">
            <a:noFill/>
            <a:miter lim="800000"/>
            <a:headEnd/>
            <a:tailEnd/>
          </a:ln>
        </p:spPr>
      </p:pic>
      <p:sp>
        <p:nvSpPr>
          <p:cNvPr id="75795"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667BDBE0-D594-4FE4-A3C7-A856EA90F633}" type="slidenum">
              <a:rPr lang="ru-RU">
                <a:solidFill>
                  <a:srgbClr val="898989"/>
                </a:solidFill>
              </a:rPr>
              <a:pPr fontAlgn="base">
                <a:spcBef>
                  <a:spcPct val="0"/>
                </a:spcBef>
                <a:spcAft>
                  <a:spcPct val="0"/>
                </a:spcAft>
              </a:pPr>
              <a:t>53</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85081" y="116632"/>
            <a:ext cx="8784976" cy="5040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4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3200" b="1" dirty="0" smtClean="0">
              <a:solidFill>
                <a:prstClr val="black"/>
              </a:solidFill>
              <a:latin typeface="Times New Roman" panose="02020603050405020304" pitchFamily="18" charset="0"/>
              <a:cs typeface="Times New Roman" panose="02020603050405020304" pitchFamily="18" charset="0"/>
            </a:endParaRPr>
          </a:p>
          <a:p>
            <a:pPr algn="ctr" fontAlgn="auto">
              <a:spcAft>
                <a:spcPts val="0"/>
              </a:spcAft>
              <a:defRPr/>
            </a:pPr>
            <a:r>
              <a:rPr lang="ru-RU" sz="3800" b="1" dirty="0" smtClean="0">
                <a:latin typeface="Times New Roman" panose="02020603050405020304" pitchFamily="18" charset="0"/>
                <a:cs typeface="Times New Roman" panose="02020603050405020304" pitchFamily="18" charset="0"/>
              </a:rPr>
              <a:t>Информационная безопасность детей</a:t>
            </a:r>
            <a:endParaRPr lang="ru-RU" sz="3800" b="1" dirty="0">
              <a:latin typeface="Times New Roman" panose="02020603050405020304" pitchFamily="18" charset="0"/>
              <a:cs typeface="Times New Roman" panose="02020603050405020304" pitchFamily="18" charset="0"/>
            </a:endParaRPr>
          </a:p>
        </p:txBody>
      </p:sp>
      <p:sp>
        <p:nvSpPr>
          <p:cNvPr id="5" name="Заголовок 1"/>
          <p:cNvSpPr txBox="1">
            <a:spLocks/>
          </p:cNvSpPr>
          <p:nvPr/>
        </p:nvSpPr>
        <p:spPr>
          <a:xfrm>
            <a:off x="107504" y="692696"/>
            <a:ext cx="8784976" cy="576064"/>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lnSpcReduction="1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600" b="1" dirty="0" smtClean="0">
                <a:latin typeface="Times New Roman" panose="02020603050405020304" pitchFamily="18" charset="0"/>
                <a:cs typeface="Times New Roman" panose="02020603050405020304" pitchFamily="18" charset="0"/>
              </a:rPr>
              <a:t>Мониторинг правоприменения Федерального закона от </a:t>
            </a:r>
            <a:r>
              <a:rPr lang="ru-RU" sz="1600" b="1" smtClean="0">
                <a:latin typeface="Times New Roman" panose="02020603050405020304" pitchFamily="18" charset="0"/>
                <a:cs typeface="Times New Roman" panose="02020603050405020304" pitchFamily="18" charset="0"/>
              </a:rPr>
              <a:t>29 декабря </a:t>
            </a:r>
            <a:r>
              <a:rPr lang="ru-RU" sz="1600" b="1" dirty="0" smtClean="0">
                <a:latin typeface="Times New Roman" panose="02020603050405020304" pitchFamily="18" charset="0"/>
                <a:cs typeface="Times New Roman" panose="02020603050405020304" pitchFamily="18" charset="0"/>
              </a:rPr>
              <a:t>2010 года № 436-ФЗ </a:t>
            </a:r>
          </a:p>
          <a:p>
            <a:pPr algn="ctr" fontAlgn="auto">
              <a:spcAft>
                <a:spcPts val="0"/>
              </a:spcAft>
              <a:defRPr/>
            </a:pPr>
            <a:r>
              <a:rPr lang="ru-RU" sz="1600" b="1" dirty="0" smtClean="0">
                <a:latin typeface="Times New Roman" panose="02020603050405020304" pitchFamily="18" charset="0"/>
                <a:cs typeface="Times New Roman" panose="02020603050405020304" pitchFamily="18" charset="0"/>
              </a:rPr>
              <a:t>«О защите детей от информации, причиняющей вред их здоровью и развитию»</a:t>
            </a:r>
            <a:endParaRPr lang="ru-RU" sz="1600" b="1" dirty="0">
              <a:latin typeface="Times New Roman" panose="02020603050405020304" pitchFamily="18" charset="0"/>
              <a:cs typeface="Times New Roman" panose="02020603050405020304" pitchFamily="18" charset="0"/>
            </a:endParaRPr>
          </a:p>
        </p:txBody>
      </p:sp>
      <p:pic>
        <p:nvPicPr>
          <p:cNvPr id="6" name="Picture 5" descr="E:\novye-internet-proekty-dlya-detey-8580-large.jpg"/>
          <p:cNvPicPr>
            <a:picLocks noChangeAspect="1" noChangeArrowheads="1"/>
          </p:cNvPicPr>
          <p:nvPr/>
        </p:nvPicPr>
        <p:blipFill>
          <a:blip r:embed="rId2" cstate="print">
            <a:extLst/>
          </a:blip>
          <a:srcRect/>
          <a:stretch>
            <a:fillRect/>
          </a:stretch>
        </p:blipFill>
        <p:spPr bwMode="auto">
          <a:xfrm>
            <a:off x="6372200" y="1294501"/>
            <a:ext cx="2304256" cy="2305050"/>
          </a:xfrm>
          <a:prstGeom prst="rect">
            <a:avLst/>
          </a:prstGeom>
          <a:ln>
            <a:noFill/>
          </a:ln>
          <a:effectLst>
            <a:softEdge rad="112500"/>
          </a:effectLst>
          <a:extLst/>
        </p:spPr>
      </p:pic>
      <p:sp>
        <p:nvSpPr>
          <p:cNvPr id="3" name="Прямоугольник 2"/>
          <p:cNvSpPr/>
          <p:nvPr/>
        </p:nvSpPr>
        <p:spPr>
          <a:xfrm>
            <a:off x="107950" y="1412875"/>
            <a:ext cx="6264275" cy="4278094"/>
          </a:xfrm>
          <a:prstGeom prst="rect">
            <a:avLst/>
          </a:prstGeom>
        </p:spPr>
        <p:txBody>
          <a:bodyPr>
            <a:spAutoFit/>
          </a:bodyPr>
          <a:lstStyle/>
          <a:p>
            <a:pPr marL="0" lvl="1" indent="457200" algn="just" fontAlgn="auto">
              <a:spcBef>
                <a:spcPts val="0"/>
              </a:spcBef>
              <a:spcAft>
                <a:spcPts val="0"/>
              </a:spcAft>
              <a:defRPr/>
            </a:pPr>
            <a:r>
              <a:rPr lang="ru-RU" sz="1600" dirty="0">
                <a:solidFill>
                  <a:schemeClr val="accent3">
                    <a:lumMod val="50000"/>
                  </a:schemeClr>
                </a:solidFill>
                <a:latin typeface="+mn-lt"/>
              </a:rPr>
              <a:t> </a:t>
            </a:r>
            <a:r>
              <a:rPr lang="ru-RU" sz="1600" dirty="0">
                <a:solidFill>
                  <a:schemeClr val="accent2">
                    <a:lumMod val="50000"/>
                  </a:schemeClr>
                </a:solidFill>
                <a:latin typeface="+mn-lt"/>
              </a:rPr>
              <a:t>В условиях глобального развития информационного общества, внедрения  современных информационных технологий во все сферы общественной </a:t>
            </a:r>
            <a:r>
              <a:rPr lang="ru-RU" sz="1600" dirty="0" smtClean="0">
                <a:solidFill>
                  <a:schemeClr val="accent2">
                    <a:lumMod val="50000"/>
                  </a:schemeClr>
                </a:solidFill>
                <a:latin typeface="+mn-lt"/>
              </a:rPr>
              <a:t>жизни </a:t>
            </a:r>
            <a:r>
              <a:rPr lang="ru-RU" sz="1600" dirty="0">
                <a:solidFill>
                  <a:schemeClr val="accent2">
                    <a:lumMod val="50000"/>
                  </a:schemeClr>
                </a:solidFill>
                <a:latin typeface="+mn-lt"/>
              </a:rPr>
              <a:t>появление </a:t>
            </a:r>
            <a:br>
              <a:rPr lang="ru-RU" sz="1600" dirty="0">
                <a:solidFill>
                  <a:schemeClr val="accent2">
                    <a:lumMod val="50000"/>
                  </a:schemeClr>
                </a:solidFill>
                <a:latin typeface="+mn-lt"/>
              </a:rPr>
            </a:br>
            <a:r>
              <a:rPr lang="ru-RU" sz="1600" dirty="0">
                <a:solidFill>
                  <a:schemeClr val="accent2">
                    <a:lumMod val="50000"/>
                  </a:schemeClr>
                </a:solidFill>
                <a:latin typeface="+mn-lt"/>
              </a:rPr>
              <a:t>в  российской правовой системе такого направления, как законодательство об информационной безопасности детей,  является объективной потребностью  и   представляет собой   </a:t>
            </a:r>
            <a:r>
              <a:rPr lang="ru-RU" sz="1600" b="1" spc="-30" dirty="0">
                <a:solidFill>
                  <a:srgbClr val="C00000"/>
                </a:solidFill>
                <a:latin typeface="+mn-lt"/>
              </a:rPr>
              <a:t>механизм  реализации государственной политики в интересах </a:t>
            </a:r>
            <a:r>
              <a:rPr lang="ru-RU" sz="1600" b="1" dirty="0">
                <a:solidFill>
                  <a:srgbClr val="C00000"/>
                </a:solidFill>
                <a:latin typeface="+mn-lt"/>
              </a:rPr>
              <a:t>детей и семей с детьми</a:t>
            </a:r>
            <a:r>
              <a:rPr lang="ru-RU" sz="1600" dirty="0">
                <a:solidFill>
                  <a:schemeClr val="accent2">
                    <a:lumMod val="50000"/>
                  </a:schemeClr>
                </a:solidFill>
                <a:latin typeface="+mn-lt"/>
              </a:rPr>
              <a:t>. </a:t>
            </a:r>
          </a:p>
          <a:p>
            <a:pPr marL="0" lvl="1" indent="457200" algn="just" fontAlgn="auto">
              <a:spcBef>
                <a:spcPts val="0"/>
              </a:spcBef>
              <a:spcAft>
                <a:spcPts val="0"/>
              </a:spcAft>
              <a:defRPr/>
            </a:pPr>
            <a:endParaRPr lang="ru-RU" sz="1600" dirty="0">
              <a:solidFill>
                <a:schemeClr val="accent2">
                  <a:lumMod val="50000"/>
                </a:schemeClr>
              </a:solidFill>
              <a:latin typeface="+mn-lt"/>
            </a:endParaRPr>
          </a:p>
          <a:p>
            <a:pPr marL="0" lvl="1" indent="457200" algn="just" fontAlgn="auto">
              <a:spcBef>
                <a:spcPts val="0"/>
              </a:spcBef>
              <a:spcAft>
                <a:spcPts val="0"/>
              </a:spcAft>
              <a:defRPr/>
            </a:pPr>
            <a:endParaRPr lang="ru-RU" sz="1600" dirty="0">
              <a:solidFill>
                <a:schemeClr val="accent2">
                  <a:lumMod val="50000"/>
                </a:schemeClr>
              </a:solidFill>
              <a:latin typeface="+mn-lt"/>
            </a:endParaRPr>
          </a:p>
          <a:p>
            <a:pPr marL="0" lvl="1" indent="457200" algn="just" fontAlgn="auto">
              <a:spcBef>
                <a:spcPts val="0"/>
              </a:spcBef>
              <a:spcAft>
                <a:spcPts val="0"/>
              </a:spcAft>
              <a:defRPr/>
            </a:pPr>
            <a:r>
              <a:rPr lang="ru-RU" sz="1600" dirty="0">
                <a:solidFill>
                  <a:schemeClr val="accent2">
                    <a:lumMod val="50000"/>
                  </a:schemeClr>
                </a:solidFill>
                <a:latin typeface="+mn-lt"/>
              </a:rPr>
              <a:t>В </a:t>
            </a:r>
            <a:r>
              <a:rPr lang="ru-RU" sz="1600" dirty="0" smtClean="0">
                <a:solidFill>
                  <a:schemeClr val="accent2">
                    <a:lumMod val="50000"/>
                  </a:schemeClr>
                </a:solidFill>
                <a:latin typeface="+mn-lt"/>
              </a:rPr>
              <a:t>2012–2017 </a:t>
            </a:r>
            <a:r>
              <a:rPr lang="ru-RU" sz="1600" dirty="0">
                <a:solidFill>
                  <a:schemeClr val="accent2">
                    <a:lumMod val="50000"/>
                  </a:schemeClr>
                </a:solidFill>
                <a:latin typeface="+mn-lt"/>
              </a:rPr>
              <a:t>годах  в Российской Федерации  </a:t>
            </a:r>
            <a:r>
              <a:rPr lang="ru-RU" sz="1600" b="1" dirty="0">
                <a:solidFill>
                  <a:srgbClr val="C00000"/>
                </a:solidFill>
                <a:latin typeface="+mn-lt"/>
              </a:rPr>
              <a:t>принят комплекс законодательных </a:t>
            </a:r>
            <a:r>
              <a:rPr lang="ru-RU" sz="1600" b="1" dirty="0" smtClean="0">
                <a:solidFill>
                  <a:srgbClr val="C00000"/>
                </a:solidFill>
                <a:latin typeface="+mn-lt"/>
              </a:rPr>
              <a:t>и иных </a:t>
            </a:r>
            <a:r>
              <a:rPr lang="ru-RU" sz="1600" b="1" dirty="0">
                <a:solidFill>
                  <a:srgbClr val="C00000"/>
                </a:solidFill>
                <a:latin typeface="+mn-lt"/>
              </a:rPr>
              <a:t>нормативных правовых актов</a:t>
            </a:r>
            <a:r>
              <a:rPr lang="ru-RU" sz="1600" dirty="0">
                <a:solidFill>
                  <a:schemeClr val="accent2">
                    <a:lumMod val="50000"/>
                  </a:schemeClr>
                </a:solidFill>
                <a:latin typeface="+mn-lt"/>
              </a:rPr>
              <a:t>, которые  заложили основу  для построения  целостной правовой системы защиты детей от информации, причиняющей вред их здоровью и развитию. </a:t>
            </a:r>
          </a:p>
          <a:p>
            <a:pPr fontAlgn="auto">
              <a:spcBef>
                <a:spcPts val="0"/>
              </a:spcBef>
              <a:spcAft>
                <a:spcPts val="0"/>
              </a:spcAft>
              <a:defRPr/>
            </a:pPr>
            <a:r>
              <a:rPr lang="ru-RU" sz="1600" b="1" dirty="0">
                <a:latin typeface="+mn-lt"/>
              </a:rPr>
              <a:t>	</a:t>
            </a:r>
            <a:endParaRPr lang="ru-RU" sz="1600" dirty="0">
              <a:latin typeface="+mn-lt"/>
            </a:endParaRPr>
          </a:p>
          <a:p>
            <a:pPr algn="just" fontAlgn="auto">
              <a:spcBef>
                <a:spcPts val="0"/>
              </a:spcBef>
              <a:spcAft>
                <a:spcPts val="0"/>
              </a:spcAft>
              <a:defRPr/>
            </a:pPr>
            <a:endParaRPr lang="ru-RU" sz="1600" dirty="0">
              <a:latin typeface="+mn-lt"/>
            </a:endParaRPr>
          </a:p>
        </p:txBody>
      </p:sp>
      <p:sp>
        <p:nvSpPr>
          <p:cNvPr id="76809"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55D6D71-42A1-4957-A6F0-0C77545F12B2}" type="slidenum">
              <a:rPr lang="ru-RU">
                <a:solidFill>
                  <a:srgbClr val="898989"/>
                </a:solidFill>
              </a:rPr>
              <a:pPr fontAlgn="base">
                <a:spcBef>
                  <a:spcPct val="0"/>
                </a:spcBef>
                <a:spcAft>
                  <a:spcPct val="0"/>
                </a:spcAft>
              </a:pPr>
              <a:t>54</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895195204"/>
              </p:ext>
            </p:extLst>
          </p:nvPr>
        </p:nvGraphicFramePr>
        <p:xfrm>
          <a:off x="-900608" y="620688"/>
          <a:ext cx="7632848" cy="6237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1"/>
          <p:cNvSpPr txBox="1">
            <a:spLocks/>
          </p:cNvSpPr>
          <p:nvPr/>
        </p:nvSpPr>
        <p:spPr>
          <a:xfrm>
            <a:off x="85081" y="44624"/>
            <a:ext cx="8784976" cy="5040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4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3200" b="1" dirty="0" smtClean="0">
                <a:solidFill>
                  <a:prstClr val="black"/>
                </a:solidFill>
                <a:latin typeface="Times New Roman" panose="02020603050405020304" pitchFamily="18" charset="0"/>
                <a:cs typeface="Times New Roman" panose="02020603050405020304" pitchFamily="18" charset="0"/>
              </a:rPr>
              <a:t>Правовые механизмы защиты детей от информации, </a:t>
            </a:r>
          </a:p>
          <a:p>
            <a:pPr algn="ctr" fontAlgn="auto">
              <a:spcAft>
                <a:spcPts val="0"/>
              </a:spcAft>
              <a:defRPr/>
            </a:pPr>
            <a:r>
              <a:rPr lang="ru-RU" sz="3200" b="1" dirty="0" smtClean="0">
                <a:solidFill>
                  <a:prstClr val="black"/>
                </a:solidFill>
                <a:latin typeface="Times New Roman" panose="02020603050405020304" pitchFamily="18" charset="0"/>
                <a:cs typeface="Times New Roman" panose="02020603050405020304" pitchFamily="18" charset="0"/>
              </a:rPr>
              <a:t>причиняющей вред их здоровью и развитию </a:t>
            </a:r>
          </a:p>
        </p:txBody>
      </p:sp>
      <p:sp>
        <p:nvSpPr>
          <p:cNvPr id="5" name="Объект 5"/>
          <p:cNvSpPr txBox="1">
            <a:spLocks/>
          </p:cNvSpPr>
          <p:nvPr/>
        </p:nvSpPr>
        <p:spPr>
          <a:xfrm>
            <a:off x="5795963" y="1084263"/>
            <a:ext cx="2936875" cy="5773737"/>
          </a:xfrm>
          <a:prstGeom prst="rect">
            <a:avLst/>
          </a:prstGeom>
        </p:spPr>
        <p:txBody>
          <a:bodyPr>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fontAlgn="auto">
              <a:lnSpc>
                <a:spcPts val="1400"/>
              </a:lnSpc>
              <a:spcBef>
                <a:spcPts val="0"/>
              </a:spcBef>
              <a:spcAft>
                <a:spcPts val="0"/>
              </a:spcAft>
              <a:buClr>
                <a:srgbClr val="31B6FD"/>
              </a:buClr>
              <a:buFont typeface="Wingdings" panose="05000000000000000000" pitchFamily="2" charset="2"/>
              <a:buChar char="Ø"/>
              <a:defRPr/>
            </a:pPr>
            <a:r>
              <a:rPr lang="ru-RU" altLang="ru-RU" sz="1800" dirty="0" smtClean="0">
                <a:solidFill>
                  <a:srgbClr val="7A3224"/>
                </a:solidFill>
                <a:latin typeface="Times New Roman" pitchFamily="18" charset="0"/>
                <a:cs typeface="Times New Roman" pitchFamily="18" charset="0"/>
              </a:rPr>
              <a:t> </a:t>
            </a:r>
            <a:r>
              <a:rPr lang="ru-RU" altLang="ru-RU" sz="1600" dirty="0" smtClean="0">
                <a:solidFill>
                  <a:srgbClr val="7A3224"/>
                </a:solidFill>
                <a:latin typeface="Times New Roman" pitchFamily="18" charset="0"/>
                <a:cs typeface="Times New Roman" pitchFamily="18" charset="0"/>
              </a:rPr>
              <a:t>Графическое и </a:t>
            </a:r>
            <a:br>
              <a:rPr lang="ru-RU" altLang="ru-RU" sz="1600" dirty="0" smtClean="0">
                <a:solidFill>
                  <a:srgbClr val="7A3224"/>
                </a:solidFill>
                <a:latin typeface="Times New Roman" pitchFamily="18" charset="0"/>
                <a:cs typeface="Times New Roman" pitchFamily="18" charset="0"/>
              </a:rPr>
            </a:br>
            <a:r>
              <a:rPr lang="ru-RU" altLang="ru-RU" sz="1600" dirty="0" smtClean="0">
                <a:solidFill>
                  <a:srgbClr val="7A3224"/>
                </a:solidFill>
                <a:latin typeface="Times New Roman" pitchFamily="18" charset="0"/>
                <a:cs typeface="Times New Roman" pitchFamily="18" charset="0"/>
              </a:rPr>
              <a:t>(или) текстовое </a:t>
            </a:r>
            <a:br>
              <a:rPr lang="ru-RU" altLang="ru-RU" sz="1600" dirty="0" smtClean="0">
                <a:solidFill>
                  <a:srgbClr val="7A3224"/>
                </a:solidFill>
                <a:latin typeface="Times New Roman" pitchFamily="18" charset="0"/>
                <a:cs typeface="Times New Roman" pitchFamily="18" charset="0"/>
              </a:rPr>
            </a:br>
            <a:r>
              <a:rPr lang="ru-RU" altLang="ru-RU" sz="1600" dirty="0" smtClean="0">
                <a:solidFill>
                  <a:srgbClr val="7A3224"/>
                </a:solidFill>
                <a:latin typeface="Times New Roman" pitchFamily="18" charset="0"/>
                <a:cs typeface="Times New Roman" pitchFamily="18" charset="0"/>
              </a:rPr>
              <a:t>обозначение </a:t>
            </a:r>
            <a:br>
              <a:rPr lang="ru-RU" altLang="ru-RU" sz="1600" dirty="0" smtClean="0">
                <a:solidFill>
                  <a:srgbClr val="7A3224"/>
                </a:solidFill>
                <a:latin typeface="Times New Roman" pitchFamily="18" charset="0"/>
                <a:cs typeface="Times New Roman" pitchFamily="18" charset="0"/>
              </a:rPr>
            </a:br>
            <a:r>
              <a:rPr lang="ru-RU" altLang="ru-RU" sz="1600" dirty="0" smtClean="0">
                <a:solidFill>
                  <a:srgbClr val="7A3224"/>
                </a:solidFill>
                <a:latin typeface="Times New Roman" pitchFamily="18" charset="0"/>
                <a:cs typeface="Times New Roman" pitchFamily="18" charset="0"/>
              </a:rPr>
              <a:t>информационной </a:t>
            </a:r>
            <a:br>
              <a:rPr lang="ru-RU" altLang="ru-RU" sz="1600" dirty="0" smtClean="0">
                <a:solidFill>
                  <a:srgbClr val="7A3224"/>
                </a:solidFill>
                <a:latin typeface="Times New Roman" pitchFamily="18" charset="0"/>
                <a:cs typeface="Times New Roman" pitchFamily="18" charset="0"/>
              </a:rPr>
            </a:br>
            <a:r>
              <a:rPr lang="ru-RU" altLang="ru-RU" sz="1600" dirty="0" smtClean="0">
                <a:solidFill>
                  <a:srgbClr val="7A3224"/>
                </a:solidFill>
                <a:latin typeface="Times New Roman" pitchFamily="18" charset="0"/>
                <a:cs typeface="Times New Roman" pitchFamily="18" charset="0"/>
              </a:rPr>
              <a:t>продукции в соответствии   с классификацией информационной продукции, предусмотренной частью 3 статьи 6 федерального закона от 29 декабря</a:t>
            </a:r>
            <a:br>
              <a:rPr lang="ru-RU" altLang="ru-RU" sz="1600" dirty="0" smtClean="0">
                <a:solidFill>
                  <a:srgbClr val="7A3224"/>
                </a:solidFill>
                <a:latin typeface="Times New Roman" pitchFamily="18" charset="0"/>
                <a:cs typeface="Times New Roman" pitchFamily="18" charset="0"/>
              </a:rPr>
            </a:br>
            <a:r>
              <a:rPr lang="ru-RU" altLang="ru-RU" sz="1600" dirty="0" smtClean="0">
                <a:solidFill>
                  <a:srgbClr val="7A3224"/>
                </a:solidFill>
                <a:latin typeface="Times New Roman" pitchFamily="18" charset="0"/>
                <a:cs typeface="Times New Roman" pitchFamily="18" charset="0"/>
              </a:rPr>
              <a:t>2010 года № 436-ФЗ</a:t>
            </a:r>
            <a:endParaRPr lang="ru-RU" sz="1600" dirty="0" smtClean="0">
              <a:solidFill>
                <a:srgbClr val="7A3224"/>
              </a:solidFill>
              <a:latin typeface="Times New Roman"/>
              <a:cs typeface="Arial" pitchFamily="34" charset="0"/>
            </a:endParaRPr>
          </a:p>
          <a:p>
            <a:pPr marL="0" indent="0" algn="just" fontAlgn="auto">
              <a:lnSpc>
                <a:spcPts val="1400"/>
              </a:lnSpc>
              <a:spcBef>
                <a:spcPts val="0"/>
              </a:spcBef>
              <a:spcAft>
                <a:spcPts val="0"/>
              </a:spcAft>
              <a:buClr>
                <a:srgbClr val="31B6FD"/>
              </a:buClr>
              <a:buFont typeface="Wingdings"/>
              <a:buNone/>
              <a:defRPr/>
            </a:pPr>
            <a:endParaRPr lang="ru-RU" sz="1600" dirty="0" smtClean="0">
              <a:solidFill>
                <a:srgbClr val="7A3224"/>
              </a:solidFill>
              <a:latin typeface="Times New Roman"/>
              <a:cs typeface="Arial" pitchFamily="34" charset="0"/>
            </a:endParaRPr>
          </a:p>
          <a:p>
            <a:pPr marL="0" indent="0" fontAlgn="auto">
              <a:lnSpc>
                <a:spcPts val="1400"/>
              </a:lnSpc>
              <a:spcBef>
                <a:spcPts val="0"/>
              </a:spcBef>
              <a:spcAft>
                <a:spcPts val="0"/>
              </a:spcAft>
              <a:buClr>
                <a:srgbClr val="31B6FD"/>
              </a:buClr>
              <a:buFont typeface="Wingdings"/>
              <a:buNone/>
              <a:defRPr/>
            </a:pPr>
            <a:r>
              <a:rPr lang="ru-RU" sz="1600" dirty="0" smtClean="0">
                <a:solidFill>
                  <a:srgbClr val="7A3224"/>
                </a:solidFill>
                <a:latin typeface="Times New Roman"/>
                <a:cs typeface="Arial" pitchFamily="34" charset="0"/>
              </a:rPr>
              <a:t>Обозначение категории информационной продукции осуществляется ее производителем и (или) распространителем.</a:t>
            </a:r>
          </a:p>
          <a:p>
            <a:pPr marL="0" indent="0" algn="just" fontAlgn="auto">
              <a:lnSpc>
                <a:spcPts val="1400"/>
              </a:lnSpc>
              <a:spcBef>
                <a:spcPts val="0"/>
              </a:spcBef>
              <a:spcAft>
                <a:spcPts val="0"/>
              </a:spcAft>
              <a:buClr>
                <a:srgbClr val="31B6FD"/>
              </a:buClr>
              <a:buFont typeface="Wingdings"/>
              <a:buNone/>
              <a:defRPr/>
            </a:pPr>
            <a:endParaRPr lang="ru-RU" sz="1600" b="1" dirty="0">
              <a:solidFill>
                <a:srgbClr val="7A3224"/>
              </a:solidFill>
              <a:latin typeface="Times New Roman"/>
              <a:cs typeface="Arial" pitchFamily="34" charset="0"/>
            </a:endParaRPr>
          </a:p>
          <a:p>
            <a:pPr marL="0" indent="0" algn="just" fontAlgn="auto">
              <a:lnSpc>
                <a:spcPts val="1400"/>
              </a:lnSpc>
              <a:spcBef>
                <a:spcPts val="0"/>
              </a:spcBef>
              <a:spcAft>
                <a:spcPts val="0"/>
              </a:spcAft>
              <a:buClr>
                <a:srgbClr val="31B6FD"/>
              </a:buClr>
              <a:buFont typeface="Wingdings"/>
              <a:buNone/>
              <a:defRPr/>
            </a:pPr>
            <a:endParaRPr lang="ru-RU" sz="1600" b="1" dirty="0" smtClean="0">
              <a:solidFill>
                <a:srgbClr val="7A3224"/>
              </a:solidFill>
              <a:latin typeface="Times New Roman" pitchFamily="18" charset="0"/>
              <a:cs typeface="Times New Roman" pitchFamily="18" charset="0"/>
            </a:endParaRPr>
          </a:p>
          <a:p>
            <a:pPr marL="0" indent="0" algn="just" fontAlgn="auto">
              <a:lnSpc>
                <a:spcPts val="1400"/>
              </a:lnSpc>
              <a:spcBef>
                <a:spcPts val="0"/>
              </a:spcBef>
              <a:spcAft>
                <a:spcPts val="0"/>
              </a:spcAft>
              <a:buClr>
                <a:srgbClr val="31B6FD"/>
              </a:buClr>
              <a:buFont typeface="Wingdings"/>
              <a:buNone/>
              <a:defRPr/>
            </a:pPr>
            <a:endParaRPr lang="ru-RU" altLang="ru-RU" sz="1600" b="1" dirty="0" smtClean="0">
              <a:solidFill>
                <a:srgbClr val="7A3224"/>
              </a:solidFill>
              <a:latin typeface="Times New Roman" pitchFamily="18" charset="0"/>
              <a:cs typeface="Times New Roman" pitchFamily="18" charset="0"/>
            </a:endParaRPr>
          </a:p>
          <a:p>
            <a:pPr marL="0" indent="0" algn="just" fontAlgn="auto">
              <a:lnSpc>
                <a:spcPts val="1400"/>
              </a:lnSpc>
              <a:spcBef>
                <a:spcPts val="0"/>
              </a:spcBef>
              <a:spcAft>
                <a:spcPts val="0"/>
              </a:spcAft>
              <a:buClr>
                <a:srgbClr val="31B6FD"/>
              </a:buClr>
              <a:buFont typeface="Wingdings"/>
              <a:buNone/>
              <a:defRPr/>
            </a:pPr>
            <a:r>
              <a:rPr lang="ru-RU" altLang="ru-RU" sz="1600" b="1" dirty="0" smtClean="0">
                <a:solidFill>
                  <a:srgbClr val="7A3224"/>
                </a:solidFill>
                <a:latin typeface="Times New Roman" pitchFamily="18" charset="0"/>
                <a:cs typeface="Times New Roman" pitchFamily="18" charset="0"/>
              </a:rPr>
              <a:t>Не маркируется</a:t>
            </a:r>
            <a:r>
              <a:rPr lang="ru-RU" altLang="ru-RU" sz="1600" b="1" cap="all" dirty="0" smtClean="0">
                <a:solidFill>
                  <a:srgbClr val="7A3224"/>
                </a:solidFill>
                <a:latin typeface="Times New Roman" pitchFamily="18" charset="0"/>
                <a:cs typeface="Times New Roman" pitchFamily="18" charset="0"/>
              </a:rPr>
              <a:t>:</a:t>
            </a:r>
            <a:endParaRPr lang="ru-RU" altLang="ru-RU" sz="1600" cap="all" dirty="0" smtClean="0">
              <a:solidFill>
                <a:srgbClr val="7A3224"/>
              </a:solidFill>
              <a:latin typeface="Times New Roman" pitchFamily="18" charset="0"/>
              <a:cs typeface="Times New Roman" pitchFamily="18" charset="0"/>
            </a:endParaRPr>
          </a:p>
          <a:p>
            <a:pPr fontAlgn="auto">
              <a:lnSpc>
                <a:spcPts val="1400"/>
              </a:lnSpc>
              <a:spcBef>
                <a:spcPts val="0"/>
              </a:spcBef>
              <a:spcAft>
                <a:spcPts val="0"/>
              </a:spcAft>
              <a:buClr>
                <a:srgbClr val="31B6FD"/>
              </a:buClr>
              <a:buFont typeface="Wingdings" panose="05000000000000000000" pitchFamily="2" charset="2"/>
              <a:buChar char="Ø"/>
              <a:defRPr/>
            </a:pPr>
            <a:r>
              <a:rPr lang="ru-RU" altLang="ru-RU" sz="1600" dirty="0" smtClean="0">
                <a:solidFill>
                  <a:srgbClr val="7A3224"/>
                </a:solidFill>
                <a:latin typeface="Times New Roman" pitchFamily="18" charset="0"/>
                <a:cs typeface="Times New Roman" pitchFamily="18" charset="0"/>
              </a:rPr>
              <a:t>информационная продукция, имеющая значительную историческую, художественную или иную культурную ценность</a:t>
            </a:r>
          </a:p>
          <a:p>
            <a:pPr fontAlgn="auto">
              <a:lnSpc>
                <a:spcPts val="1400"/>
              </a:lnSpc>
              <a:spcBef>
                <a:spcPts val="0"/>
              </a:spcBef>
              <a:spcAft>
                <a:spcPts val="0"/>
              </a:spcAft>
              <a:buClr>
                <a:srgbClr val="31B6FD"/>
              </a:buClr>
              <a:buFont typeface="Wingdings" panose="05000000000000000000" pitchFamily="2" charset="2"/>
              <a:buChar char="Ø"/>
              <a:defRPr/>
            </a:pPr>
            <a:r>
              <a:rPr lang="ru-RU" altLang="ru-RU" sz="1600" dirty="0" smtClean="0">
                <a:solidFill>
                  <a:srgbClr val="7A3224"/>
                </a:solidFill>
                <a:latin typeface="Times New Roman" pitchFamily="18" charset="0"/>
                <a:cs typeface="Times New Roman" pitchFamily="18" charset="0"/>
              </a:rPr>
              <a:t>для общества </a:t>
            </a:r>
            <a:endParaRPr lang="ru-RU" altLang="ru-RU" sz="1600" dirty="0">
              <a:solidFill>
                <a:srgbClr val="7A3224"/>
              </a:solidFill>
              <a:latin typeface="Times New Roman" pitchFamily="18" charset="0"/>
              <a:cs typeface="Times New Roman" pitchFamily="18" charset="0"/>
            </a:endParaRPr>
          </a:p>
        </p:txBody>
      </p:sp>
      <p:pic>
        <p:nvPicPr>
          <p:cNvPr id="6" name="Picture 2" descr="E:\vozrast.jpg"/>
          <p:cNvPicPr>
            <a:picLocks noChangeAspect="1" noChangeArrowheads="1"/>
          </p:cNvPicPr>
          <p:nvPr/>
        </p:nvPicPr>
        <p:blipFill>
          <a:blip r:embed="rId7" cstate="print">
            <a:extLst/>
          </a:blip>
          <a:srcRect/>
          <a:stretch>
            <a:fillRect/>
          </a:stretch>
        </p:blipFill>
        <p:spPr bwMode="auto">
          <a:xfrm>
            <a:off x="7591737" y="1084548"/>
            <a:ext cx="1140413" cy="760276"/>
          </a:xfrm>
          <a:prstGeom prst="rect">
            <a:avLst/>
          </a:prstGeom>
          <a:ln>
            <a:noFill/>
          </a:ln>
          <a:effectLst>
            <a:softEdge rad="112500"/>
          </a:effectLst>
          <a:extLst/>
        </p:spPr>
      </p:pic>
      <p:sp>
        <p:nvSpPr>
          <p:cNvPr id="7" name="Текст 4"/>
          <p:cNvSpPr txBox="1">
            <a:spLocks/>
          </p:cNvSpPr>
          <p:nvPr/>
        </p:nvSpPr>
        <p:spPr>
          <a:xfrm>
            <a:off x="4572000" y="1916113"/>
            <a:ext cx="4321175" cy="792162"/>
          </a:xfrm>
          <a:prstGeom prst="roundRect">
            <a:avLst>
              <a:gd name="adj" fmla="val 16667"/>
            </a:avLst>
          </a:prstGeom>
        </p:spPr>
        <p:txBody>
          <a:bodyPr>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fontAlgn="auto">
              <a:spcAft>
                <a:spcPts val="0"/>
              </a:spcAft>
              <a:defRPr/>
            </a:pPr>
            <a:endParaRPr lang="ru-RU" dirty="0">
              <a:solidFill>
                <a:schemeClr val="bg2">
                  <a:lumMod val="25000"/>
                </a:schemeClr>
              </a:solidFill>
            </a:endParaRPr>
          </a:p>
        </p:txBody>
      </p:sp>
      <p:sp>
        <p:nvSpPr>
          <p:cNvPr id="8" name="Заголовок 1"/>
          <p:cNvSpPr txBox="1">
            <a:spLocks/>
          </p:cNvSpPr>
          <p:nvPr/>
        </p:nvSpPr>
        <p:spPr>
          <a:xfrm>
            <a:off x="5497041" y="622877"/>
            <a:ext cx="3384376" cy="403734"/>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400" b="1" dirty="0" smtClean="0">
                <a:solidFill>
                  <a:prstClr val="black"/>
                </a:solidFill>
                <a:latin typeface="Times New Roman" panose="02020603050405020304" pitchFamily="18" charset="0"/>
                <a:cs typeface="Times New Roman" panose="02020603050405020304" pitchFamily="18" charset="0"/>
              </a:rPr>
              <a:t>Знак информационной продукции</a:t>
            </a:r>
          </a:p>
        </p:txBody>
      </p:sp>
      <p:sp>
        <p:nvSpPr>
          <p:cNvPr id="77835"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562F9C2-2CBA-4539-959C-548BC2FACD9E}" type="slidenum">
              <a:rPr lang="ru-RU">
                <a:solidFill>
                  <a:srgbClr val="898989"/>
                </a:solidFill>
              </a:rPr>
              <a:pPr fontAlgn="base">
                <a:spcBef>
                  <a:spcPct val="0"/>
                </a:spcBef>
                <a:spcAft>
                  <a:spcPct val="0"/>
                </a:spcAft>
              </a:pPr>
              <a:t>55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Объект 1"/>
          <p:cNvSpPr>
            <a:spLocks noGrp="1"/>
          </p:cNvSpPr>
          <p:nvPr>
            <p:ph idx="1"/>
          </p:nvPr>
        </p:nvSpPr>
        <p:spPr>
          <a:xfrm>
            <a:off x="219075" y="2420938"/>
            <a:ext cx="8678863" cy="4895850"/>
          </a:xfrm>
        </p:spPr>
        <p:txBody>
          <a:bodyPr/>
          <a:lstStyle/>
          <a:p>
            <a:pPr marL="0" indent="0" algn="just">
              <a:lnSpc>
                <a:spcPct val="80000"/>
              </a:lnSpc>
              <a:buFont typeface="Wingdings" pitchFamily="2" charset="2"/>
              <a:buNone/>
            </a:pPr>
            <a:endParaRPr lang="ru-RU" altLang="ru-RU" sz="1400" dirty="0" smtClean="0">
              <a:latin typeface="Times New Roman" pitchFamily="18" charset="0"/>
              <a:ea typeface="Calibri" pitchFamily="34" charset="0"/>
              <a:cs typeface="Calibri" pitchFamily="34" charset="0"/>
            </a:endParaRPr>
          </a:p>
          <a:p>
            <a:pPr marL="0" indent="0" algn="just">
              <a:lnSpc>
                <a:spcPct val="80000"/>
              </a:lnSpc>
            </a:pPr>
            <a:r>
              <a:rPr lang="ru-RU" altLang="ru-RU" sz="1500" b="1" dirty="0" smtClean="0">
                <a:solidFill>
                  <a:srgbClr val="002060"/>
                </a:solidFill>
                <a:latin typeface="Times New Roman" pitchFamily="18" charset="0"/>
                <a:ea typeface="Calibri" pitchFamily="34" charset="0"/>
                <a:cs typeface="Calibri" pitchFamily="34" charset="0"/>
              </a:rPr>
              <a:t> «Круглый стол» </a:t>
            </a:r>
            <a:r>
              <a:rPr lang="ru-RU" altLang="ru-RU" sz="1500" dirty="0" smtClean="0">
                <a:solidFill>
                  <a:srgbClr val="002060"/>
                </a:solidFill>
                <a:latin typeface="Times New Roman" pitchFamily="18" charset="0"/>
                <a:ea typeface="Calibri" pitchFamily="34" charset="0"/>
                <a:cs typeface="Calibri" pitchFamily="34" charset="0"/>
              </a:rPr>
              <a:t>по теме «Совершенствование законодательства в сфере информационной безопасности детей: защита от противоправного контента в сети Интернет»</a:t>
            </a:r>
          </a:p>
          <a:p>
            <a:pPr marL="0" indent="0" algn="just">
              <a:lnSpc>
                <a:spcPct val="80000"/>
              </a:lnSpc>
            </a:pPr>
            <a:r>
              <a:rPr lang="ru-RU" altLang="ru-RU" sz="1500" dirty="0" smtClean="0">
                <a:solidFill>
                  <a:srgbClr val="002060"/>
                </a:solidFill>
                <a:latin typeface="Times New Roman" pitchFamily="18" charset="0"/>
                <a:ea typeface="Calibri" pitchFamily="34" charset="0"/>
                <a:cs typeface="Calibri" pitchFamily="34" charset="0"/>
              </a:rPr>
              <a:t> </a:t>
            </a:r>
            <a:r>
              <a:rPr lang="ru-RU" altLang="ru-RU" sz="1500" b="1" dirty="0" smtClean="0">
                <a:solidFill>
                  <a:srgbClr val="002060"/>
                </a:solidFill>
                <a:latin typeface="Times New Roman" pitchFamily="18" charset="0"/>
                <a:ea typeface="Calibri" pitchFamily="34" charset="0"/>
                <a:cs typeface="Calibri" pitchFamily="34" charset="0"/>
              </a:rPr>
              <a:t>Специальное заседание Комитета</a:t>
            </a:r>
            <a:r>
              <a:rPr lang="ru-RU" altLang="ru-RU" sz="1500" dirty="0" smtClean="0">
                <a:solidFill>
                  <a:srgbClr val="002060"/>
                </a:solidFill>
                <a:latin typeface="Times New Roman" pitchFamily="18" charset="0"/>
                <a:ea typeface="Calibri" pitchFamily="34" charset="0"/>
                <a:cs typeface="Calibri" pitchFamily="34" charset="0"/>
              </a:rPr>
              <a:t> </a:t>
            </a:r>
            <a:r>
              <a:rPr lang="ru-RU" altLang="ru-RU" sz="1500" dirty="0">
                <a:solidFill>
                  <a:srgbClr val="002060"/>
                </a:solidFill>
                <a:latin typeface="Times New Roman" pitchFamily="18" charset="0"/>
                <a:ea typeface="Calibri" pitchFamily="34" charset="0"/>
                <a:cs typeface="Calibri" pitchFamily="34" charset="0"/>
              </a:rPr>
              <a:t>по </a:t>
            </a:r>
            <a:r>
              <a:rPr lang="ru-RU" altLang="ru-RU" sz="1500" dirty="0" smtClean="0">
                <a:solidFill>
                  <a:srgbClr val="002060"/>
                </a:solidFill>
                <a:latin typeface="Times New Roman" pitchFamily="18" charset="0"/>
                <a:ea typeface="Calibri" pitchFamily="34" charset="0"/>
                <a:cs typeface="Calibri" pitchFamily="34" charset="0"/>
              </a:rPr>
              <a:t>теме «О реализации Федерального закона от  29.12.2010 г.       № 436-ФЗ «О защите детей от информации, причиняющей вред их здоровью и развитию»                        и Федерального закона от 28.07.2012 г. № 139-ФЗ «О внесении изменений в Федеральный закон           «О защите детей от информации, причиняющей вред их здоровью и развитию» и отдельные законодательные акты Российской Федерации» </a:t>
            </a:r>
            <a:endParaRPr lang="ru-RU" altLang="ru-RU" sz="1500" dirty="0" smtClean="0">
              <a:solidFill>
                <a:srgbClr val="002060"/>
              </a:solidFill>
              <a:latin typeface="Times New Roman" pitchFamily="18" charset="0"/>
              <a:cs typeface="Times New Roman" pitchFamily="18" charset="0"/>
            </a:endParaRPr>
          </a:p>
          <a:p>
            <a:pPr marL="0" indent="0" algn="just">
              <a:lnSpc>
                <a:spcPct val="80000"/>
              </a:lnSpc>
            </a:pPr>
            <a:r>
              <a:rPr lang="ru-RU" altLang="ru-RU" sz="1500" dirty="0" smtClean="0">
                <a:solidFill>
                  <a:srgbClr val="002060"/>
                </a:solidFill>
                <a:latin typeface="Times New Roman" pitchFamily="18" charset="0"/>
                <a:cs typeface="Times New Roman" pitchFamily="18" charset="0"/>
              </a:rPr>
              <a:t> </a:t>
            </a:r>
            <a:r>
              <a:rPr lang="ru-RU" altLang="ru-RU" sz="1500" b="1" dirty="0" smtClean="0">
                <a:solidFill>
                  <a:srgbClr val="002060"/>
                </a:solidFill>
                <a:latin typeface="Times New Roman" pitchFamily="18" charset="0"/>
                <a:cs typeface="Times New Roman" pitchFamily="18" charset="0"/>
              </a:rPr>
              <a:t>«Круглый стол» </a:t>
            </a:r>
            <a:r>
              <a:rPr lang="ru-RU" altLang="ru-RU" sz="1500" dirty="0">
                <a:solidFill>
                  <a:srgbClr val="002060"/>
                </a:solidFill>
                <a:latin typeface="Times New Roman" pitchFamily="18" charset="0"/>
                <a:ea typeface="Calibri" pitchFamily="34" charset="0"/>
                <a:cs typeface="Calibri" pitchFamily="34" charset="0"/>
              </a:rPr>
              <a:t>по </a:t>
            </a:r>
            <a:r>
              <a:rPr lang="ru-RU" altLang="ru-RU" sz="1500" dirty="0" smtClean="0">
                <a:solidFill>
                  <a:srgbClr val="002060"/>
                </a:solidFill>
                <a:latin typeface="Times New Roman" pitchFamily="18" charset="0"/>
                <a:ea typeface="Calibri" pitchFamily="34" charset="0"/>
                <a:cs typeface="Calibri" pitchFamily="34" charset="0"/>
              </a:rPr>
              <a:t>теме</a:t>
            </a:r>
            <a:r>
              <a:rPr lang="ru-RU" altLang="ru-RU" sz="1500" dirty="0" smtClean="0">
                <a:solidFill>
                  <a:srgbClr val="002060"/>
                </a:solidFill>
                <a:latin typeface="Times New Roman" pitchFamily="18" charset="0"/>
                <a:cs typeface="Times New Roman" pitchFamily="18" charset="0"/>
              </a:rPr>
              <a:t> «Как избежать нецензурной брани в сети Интернет: саморегулирование или правовые ограничения?»</a:t>
            </a:r>
          </a:p>
          <a:p>
            <a:pPr marL="0" indent="0" algn="just">
              <a:lnSpc>
                <a:spcPct val="80000"/>
              </a:lnSpc>
            </a:pPr>
            <a:r>
              <a:rPr lang="ru-RU" altLang="ru-RU" sz="1500" dirty="0" smtClean="0">
                <a:solidFill>
                  <a:srgbClr val="002060"/>
                </a:solidFill>
                <a:latin typeface="Times New Roman" pitchFamily="18" charset="0"/>
                <a:cs typeface="Times New Roman" pitchFamily="18" charset="0"/>
              </a:rPr>
              <a:t> </a:t>
            </a:r>
            <a:r>
              <a:rPr lang="ru-RU" altLang="ru-RU" sz="1500" b="1" dirty="0" smtClean="0">
                <a:solidFill>
                  <a:srgbClr val="002060"/>
                </a:solidFill>
                <a:latin typeface="Times New Roman" pitchFamily="18" charset="0"/>
                <a:cs typeface="Times New Roman" pitchFamily="18" charset="0"/>
              </a:rPr>
              <a:t>«Круглый стол» </a:t>
            </a:r>
            <a:r>
              <a:rPr lang="ru-RU" altLang="ru-RU" sz="1500" dirty="0" smtClean="0">
                <a:solidFill>
                  <a:srgbClr val="002060"/>
                </a:solidFill>
                <a:latin typeface="Times New Roman" pitchFamily="18" charset="0"/>
                <a:cs typeface="Times New Roman" pitchFamily="18" charset="0"/>
              </a:rPr>
              <a:t>в г. Омске </a:t>
            </a:r>
            <a:r>
              <a:rPr lang="ru-RU" altLang="ru-RU" sz="1500" dirty="0">
                <a:solidFill>
                  <a:srgbClr val="002060"/>
                </a:solidFill>
                <a:latin typeface="Times New Roman" pitchFamily="18" charset="0"/>
                <a:ea typeface="Calibri" pitchFamily="34" charset="0"/>
                <a:cs typeface="Calibri" pitchFamily="34" charset="0"/>
              </a:rPr>
              <a:t>по </a:t>
            </a:r>
            <a:r>
              <a:rPr lang="ru-RU" altLang="ru-RU" sz="1500" dirty="0" smtClean="0">
                <a:solidFill>
                  <a:srgbClr val="002060"/>
                </a:solidFill>
                <a:latin typeface="Times New Roman" pitchFamily="18" charset="0"/>
                <a:ea typeface="Calibri" pitchFamily="34" charset="0"/>
                <a:cs typeface="Calibri" pitchFamily="34" charset="0"/>
              </a:rPr>
              <a:t>теме</a:t>
            </a:r>
            <a:r>
              <a:rPr lang="ru-RU" altLang="ru-RU" sz="1500" dirty="0" smtClean="0">
                <a:solidFill>
                  <a:srgbClr val="002060"/>
                </a:solidFill>
                <a:latin typeface="Times New Roman" pitchFamily="18" charset="0"/>
                <a:cs typeface="Times New Roman" pitchFamily="18" charset="0"/>
              </a:rPr>
              <a:t> «Взаимодействие органов государственной власти, общественных организаций и кибердружинников  по  борьбе с  киберпреступностью  и  противоправным  контентом в сети Интернет»</a:t>
            </a:r>
          </a:p>
          <a:p>
            <a:pPr marL="0" indent="0" algn="just">
              <a:lnSpc>
                <a:spcPct val="80000"/>
              </a:lnSpc>
            </a:pPr>
            <a:r>
              <a:rPr lang="ru-RU" altLang="ru-RU" sz="1500" dirty="0" smtClean="0">
                <a:solidFill>
                  <a:srgbClr val="002060"/>
                </a:solidFill>
                <a:latin typeface="Times New Roman" pitchFamily="18" charset="0"/>
                <a:cs typeface="Times New Roman" pitchFamily="18" charset="0"/>
              </a:rPr>
              <a:t> </a:t>
            </a:r>
            <a:r>
              <a:rPr lang="ru-RU" altLang="ru-RU" sz="1500" b="1" dirty="0" smtClean="0">
                <a:solidFill>
                  <a:srgbClr val="002060"/>
                </a:solidFill>
                <a:latin typeface="Times New Roman" pitchFamily="18" charset="0"/>
                <a:cs typeface="Times New Roman" pitchFamily="18" charset="0"/>
              </a:rPr>
              <a:t>«Круглый стол»  </a:t>
            </a:r>
            <a:r>
              <a:rPr lang="ru-RU" altLang="ru-RU" sz="1500" dirty="0" smtClean="0">
                <a:solidFill>
                  <a:srgbClr val="002060"/>
                </a:solidFill>
                <a:latin typeface="Times New Roman" pitchFamily="18" charset="0"/>
                <a:cs typeface="Times New Roman" pitchFamily="18" charset="0"/>
              </a:rPr>
              <a:t>в г. Костроме </a:t>
            </a:r>
            <a:r>
              <a:rPr lang="ru-RU" altLang="ru-RU" sz="1500" dirty="0">
                <a:solidFill>
                  <a:srgbClr val="002060"/>
                </a:solidFill>
                <a:latin typeface="Times New Roman" pitchFamily="18" charset="0"/>
                <a:ea typeface="Calibri" pitchFamily="34" charset="0"/>
                <a:cs typeface="Calibri" pitchFamily="34" charset="0"/>
              </a:rPr>
              <a:t>по </a:t>
            </a:r>
            <a:r>
              <a:rPr lang="ru-RU" altLang="ru-RU" sz="1500" dirty="0" smtClean="0">
                <a:solidFill>
                  <a:srgbClr val="002060"/>
                </a:solidFill>
                <a:latin typeface="Times New Roman" pitchFamily="18" charset="0"/>
                <a:ea typeface="Calibri" pitchFamily="34" charset="0"/>
                <a:cs typeface="Calibri" pitchFamily="34" charset="0"/>
              </a:rPr>
              <a:t>теме </a:t>
            </a:r>
            <a:r>
              <a:rPr lang="ru-RU" altLang="ru-RU" sz="1500" dirty="0" smtClean="0">
                <a:solidFill>
                  <a:srgbClr val="002060"/>
                </a:solidFill>
                <a:latin typeface="Times New Roman" pitchFamily="18" charset="0"/>
                <a:cs typeface="Times New Roman" pitchFamily="18" charset="0"/>
              </a:rPr>
              <a:t>«Мониторинг законодательства в сфере защиты детей от информации, причиняющей вред их здоровью и развитию»</a:t>
            </a:r>
          </a:p>
          <a:p>
            <a:pPr marL="0" indent="0" algn="just">
              <a:lnSpc>
                <a:spcPct val="80000"/>
              </a:lnSpc>
            </a:pPr>
            <a:r>
              <a:rPr lang="ru-RU" altLang="ru-RU" sz="1500" dirty="0" smtClean="0">
                <a:solidFill>
                  <a:srgbClr val="002060"/>
                </a:solidFill>
                <a:latin typeface="Times New Roman" pitchFamily="18" charset="0"/>
                <a:cs typeface="Times New Roman" pitchFamily="18" charset="0"/>
              </a:rPr>
              <a:t> </a:t>
            </a:r>
            <a:r>
              <a:rPr lang="ru-RU" altLang="ru-RU" sz="1500" b="1" dirty="0" smtClean="0">
                <a:solidFill>
                  <a:srgbClr val="002060"/>
                </a:solidFill>
                <a:latin typeface="Times New Roman" pitchFamily="18" charset="0"/>
                <a:cs typeface="Times New Roman" pitchFamily="18" charset="0"/>
              </a:rPr>
              <a:t>«Круглый стол»  </a:t>
            </a:r>
            <a:r>
              <a:rPr lang="ru-RU" altLang="ru-RU" sz="1500" dirty="0" smtClean="0">
                <a:solidFill>
                  <a:srgbClr val="002060"/>
                </a:solidFill>
                <a:latin typeface="Times New Roman" pitchFamily="18" charset="0"/>
                <a:cs typeface="Times New Roman" pitchFamily="18" charset="0"/>
              </a:rPr>
              <a:t>в г. Архангельске </a:t>
            </a:r>
            <a:r>
              <a:rPr lang="ru-RU" altLang="ru-RU" sz="1500" dirty="0">
                <a:solidFill>
                  <a:srgbClr val="002060"/>
                </a:solidFill>
                <a:latin typeface="Times New Roman" pitchFamily="18" charset="0"/>
                <a:ea typeface="Calibri" pitchFamily="34" charset="0"/>
                <a:cs typeface="Calibri" pitchFamily="34" charset="0"/>
              </a:rPr>
              <a:t>по </a:t>
            </a:r>
            <a:r>
              <a:rPr lang="ru-RU" altLang="ru-RU" sz="1500" dirty="0" smtClean="0">
                <a:solidFill>
                  <a:srgbClr val="002060"/>
                </a:solidFill>
                <a:latin typeface="Times New Roman" pitchFamily="18" charset="0"/>
                <a:ea typeface="Calibri" pitchFamily="34" charset="0"/>
                <a:cs typeface="Calibri" pitchFamily="34" charset="0"/>
              </a:rPr>
              <a:t>теме </a:t>
            </a:r>
            <a:r>
              <a:rPr lang="ru-RU" altLang="ru-RU" sz="1500" dirty="0" smtClean="0">
                <a:solidFill>
                  <a:srgbClr val="002060"/>
                </a:solidFill>
                <a:latin typeface="Times New Roman" pitchFamily="18" charset="0"/>
                <a:cs typeface="Times New Roman" pitchFamily="18" charset="0"/>
              </a:rPr>
              <a:t>«Мониторинг законодательства в сфере защиты детей от информации, причиняющей вред их здоровью и развитию»</a:t>
            </a:r>
          </a:p>
          <a:p>
            <a:pPr marL="0" indent="0" algn="just">
              <a:lnSpc>
                <a:spcPct val="80000"/>
              </a:lnSpc>
            </a:pPr>
            <a:endParaRPr lang="ru-RU" altLang="ru-RU" sz="1400" dirty="0" smtClean="0">
              <a:latin typeface="Times New Roman" pitchFamily="18" charset="0"/>
              <a:cs typeface="Times New Roman" pitchFamily="18" charset="0"/>
            </a:endParaRPr>
          </a:p>
          <a:p>
            <a:pPr marL="0" indent="0">
              <a:lnSpc>
                <a:spcPct val="80000"/>
              </a:lnSpc>
              <a:buFont typeface="Symbol" pitchFamily="18" charset="2"/>
              <a:buNone/>
            </a:pPr>
            <a:endParaRPr lang="ru-RU" altLang="ru-RU" sz="1400" dirty="0" smtClean="0">
              <a:latin typeface="Times New Roman" pitchFamily="18" charset="0"/>
              <a:cs typeface="Times New Roman" pitchFamily="18" charset="0"/>
            </a:endParaRPr>
          </a:p>
        </p:txBody>
      </p:sp>
      <p:sp>
        <p:nvSpPr>
          <p:cNvPr id="5" name="Заголовок 1"/>
          <p:cNvSpPr txBox="1">
            <a:spLocks/>
          </p:cNvSpPr>
          <p:nvPr/>
        </p:nvSpPr>
        <p:spPr>
          <a:xfrm>
            <a:off x="218732" y="37752"/>
            <a:ext cx="8784976" cy="798959"/>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250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2200" b="1" dirty="0" smtClean="0">
              <a:solidFill>
                <a:schemeClr val="accent1">
                  <a:lumMod val="50000"/>
                </a:schemeClr>
              </a:solidFill>
              <a:latin typeface="Times New Roman" pitchFamily="18" charset="0"/>
              <a:cs typeface="Times New Roman" pitchFamily="18" charset="0"/>
            </a:endParaRPr>
          </a:p>
          <a:p>
            <a:pPr algn="ctr" fontAlgn="auto">
              <a:spcAft>
                <a:spcPts val="0"/>
              </a:spcAft>
              <a:defRPr/>
            </a:pPr>
            <a:endParaRPr lang="ru-RU" sz="6400" b="1" dirty="0" smtClean="0">
              <a:solidFill>
                <a:srgbClr val="7A3224"/>
              </a:solidFill>
              <a:latin typeface="Times New Roman" pitchFamily="18" charset="0"/>
              <a:cs typeface="Times New Roman" pitchFamily="18" charset="0"/>
            </a:endParaRPr>
          </a:p>
          <a:p>
            <a:pPr algn="ctr" fontAlgn="auto">
              <a:spcAft>
                <a:spcPts val="0"/>
              </a:spcAft>
              <a:defRPr/>
            </a:pPr>
            <a:r>
              <a:rPr lang="ru-RU" sz="6400" b="1" dirty="0" smtClean="0">
                <a:solidFill>
                  <a:srgbClr val="7A3224"/>
                </a:solidFill>
                <a:latin typeface="Times New Roman" pitchFamily="18" charset="0"/>
                <a:cs typeface="Times New Roman" pitchFamily="18" charset="0"/>
              </a:rPr>
              <a:t>За пять лет реализации законодательства в сфере защиты детей от информации, причиняющей вред их здоровью и развитию, Комитетом были проведены</a:t>
            </a:r>
          </a:p>
          <a:p>
            <a:pPr algn="ctr" fontAlgn="auto">
              <a:spcAft>
                <a:spcPts val="0"/>
              </a:spcAft>
              <a:defRPr/>
            </a:pPr>
            <a:r>
              <a:rPr lang="ru-RU" sz="6400" b="1" dirty="0" smtClean="0">
                <a:solidFill>
                  <a:srgbClr val="7A3224"/>
                </a:solidFill>
                <a:latin typeface="Times New Roman" pitchFamily="18" charset="0"/>
                <a:cs typeface="Times New Roman" pitchFamily="18" charset="0"/>
              </a:rPr>
              <a:t>следующие мероприятия</a:t>
            </a:r>
            <a:r>
              <a:rPr lang="ru-RU" sz="5600" b="1" dirty="0" smtClean="0">
                <a:solidFill>
                  <a:srgbClr val="7A3224"/>
                </a:solidFill>
                <a:latin typeface="Times New Roman" panose="02020603050405020304" pitchFamily="18" charset="0"/>
                <a:cs typeface="Times New Roman" panose="02020603050405020304" pitchFamily="18" charset="0"/>
              </a:rPr>
              <a:t>:</a:t>
            </a:r>
          </a:p>
        </p:txBody>
      </p:sp>
      <p:sp>
        <p:nvSpPr>
          <p:cNvPr id="78853" name="TextBox 1"/>
          <p:cNvSpPr txBox="1">
            <a:spLocks noChangeArrowheads="1"/>
          </p:cNvSpPr>
          <p:nvPr/>
        </p:nvSpPr>
        <p:spPr bwMode="auto">
          <a:xfrm>
            <a:off x="250825" y="4292600"/>
            <a:ext cx="6049963" cy="277813"/>
          </a:xfrm>
          <a:prstGeom prst="rect">
            <a:avLst/>
          </a:prstGeom>
          <a:noFill/>
          <a:ln w="9525">
            <a:noFill/>
            <a:miter lim="800000"/>
            <a:headEnd/>
            <a:tailEnd/>
          </a:ln>
        </p:spPr>
        <p:txBody>
          <a:bodyPr>
            <a:spAutoFit/>
          </a:bodyPr>
          <a:lstStyle/>
          <a:p>
            <a:endParaRPr lang="ru-RU" sz="1200" dirty="0">
              <a:latin typeface="Times New Roman" pitchFamily="18" charset="0"/>
              <a:cs typeface="Times New Roman" pitchFamily="18" charset="0"/>
            </a:endParaRPr>
          </a:p>
        </p:txBody>
      </p:sp>
      <p:pic>
        <p:nvPicPr>
          <p:cNvPr id="78854" name="Picture 3" descr="G:\wallpaper_oranje-poppetje-3d_animaatjes-34.jpg"/>
          <p:cNvPicPr>
            <a:picLocks noChangeAspect="1" noChangeArrowheads="1"/>
          </p:cNvPicPr>
          <p:nvPr/>
        </p:nvPicPr>
        <p:blipFill>
          <a:blip r:embed="rId3"/>
          <a:srcRect l="14664" t="5057" r="12474" b="4414"/>
          <a:stretch>
            <a:fillRect/>
          </a:stretch>
        </p:blipFill>
        <p:spPr bwMode="auto">
          <a:xfrm>
            <a:off x="3276600" y="836613"/>
            <a:ext cx="2752725" cy="1773237"/>
          </a:xfrm>
          <a:prstGeom prst="rect">
            <a:avLst/>
          </a:prstGeom>
          <a:noFill/>
          <a:ln w="9525">
            <a:noFill/>
            <a:miter lim="800000"/>
            <a:headEnd/>
            <a:tailEnd/>
          </a:ln>
        </p:spPr>
      </p:pic>
      <p:sp>
        <p:nvSpPr>
          <p:cNvPr id="78855" name="Номер слайда 2"/>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43A8418-6E23-4884-AB55-1F61EA34C7B9}" type="slidenum">
              <a:rPr lang="ru-RU">
                <a:solidFill>
                  <a:srgbClr val="898989"/>
                </a:solidFill>
              </a:rPr>
              <a:pPr fontAlgn="base">
                <a:spcBef>
                  <a:spcPct val="0"/>
                </a:spcBef>
                <a:spcAft>
                  <a:spcPct val="0"/>
                </a:spcAft>
              </a:pPr>
              <a:t>56</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24904" y="764704"/>
            <a:ext cx="3987055" cy="1296144"/>
          </a:xfrm>
          <a:solidFill>
            <a:srgbClr val="FFF2E5"/>
          </a:solidFill>
          <a:ln/>
          <a:scene3d>
            <a:camera prst="orthographicFront"/>
            <a:lightRig rig="threePt" dir="t"/>
          </a:scene3d>
          <a:sp3d>
            <a:bevelT/>
          </a:sp3d>
        </p:spPr>
        <p:txBody>
          <a:bodyPr>
            <a:normAutofit fontScale="77500" lnSpcReduction="20000"/>
          </a:bodyPr>
          <a:lstStyle/>
          <a:p>
            <a:pPr fontAlgn="auto">
              <a:lnSpc>
                <a:spcPct val="115000"/>
              </a:lnSpc>
              <a:spcAft>
                <a:spcPts val="0"/>
              </a:spcAft>
              <a:buClr>
                <a:srgbClr val="31B6FD"/>
              </a:buClr>
              <a:defRPr/>
            </a:pPr>
            <a:endParaRPr lang="ru-RU" altLang="ru-RU" sz="1800" dirty="0" smtClean="0">
              <a:solidFill>
                <a:srgbClr val="073E87"/>
              </a:solidFill>
              <a:latin typeface="Times New Roman" pitchFamily="18" charset="0"/>
              <a:cs typeface="Times New Roman" pitchFamily="18" charset="0"/>
            </a:endParaRPr>
          </a:p>
          <a:p>
            <a:pPr fontAlgn="auto">
              <a:lnSpc>
                <a:spcPct val="115000"/>
              </a:lnSpc>
              <a:spcAft>
                <a:spcPts val="0"/>
              </a:spcAft>
              <a:buClr>
                <a:srgbClr val="31B6FD"/>
              </a:buClr>
              <a:defRPr/>
            </a:pPr>
            <a:r>
              <a:rPr lang="ru-RU" altLang="ru-RU" sz="2300" dirty="0" smtClean="0">
                <a:solidFill>
                  <a:srgbClr val="073E87"/>
                </a:solidFill>
                <a:latin typeface="Times New Roman" pitchFamily="18" charset="0"/>
                <a:cs typeface="Times New Roman" pitchFamily="18" charset="0"/>
              </a:rPr>
              <a:t>ОСУЩЕСТВЛЕН в отношении  899 </a:t>
            </a:r>
            <a:r>
              <a:rPr lang="ru-RU" altLang="ru-RU" sz="2300" dirty="0">
                <a:solidFill>
                  <a:srgbClr val="073E87"/>
                </a:solidFill>
                <a:latin typeface="Times New Roman" pitchFamily="18" charset="0"/>
                <a:cs typeface="Times New Roman" pitchFamily="18" charset="0"/>
              </a:rPr>
              <a:t>452 </a:t>
            </a:r>
            <a:r>
              <a:rPr lang="ru-RU" altLang="ru-RU" sz="2300" dirty="0" smtClean="0">
                <a:solidFill>
                  <a:srgbClr val="073E87"/>
                </a:solidFill>
                <a:latin typeface="Times New Roman" pitchFamily="18" charset="0"/>
                <a:cs typeface="Times New Roman" pitchFamily="18" charset="0"/>
              </a:rPr>
              <a:t>   выпусков </a:t>
            </a:r>
            <a:r>
              <a:rPr lang="ru-RU" altLang="ru-RU" sz="2300" dirty="0">
                <a:solidFill>
                  <a:srgbClr val="073E87"/>
                </a:solidFill>
                <a:latin typeface="Times New Roman" pitchFamily="18" charset="0"/>
                <a:cs typeface="Times New Roman" pitchFamily="18" charset="0"/>
              </a:rPr>
              <a:t>средств </a:t>
            </a:r>
            <a:r>
              <a:rPr lang="ru-RU" altLang="ru-RU" sz="2300" dirty="0" smtClean="0">
                <a:solidFill>
                  <a:srgbClr val="073E87"/>
                </a:solidFill>
                <a:latin typeface="Times New Roman" pitchFamily="18" charset="0"/>
                <a:cs typeface="Times New Roman" pitchFamily="18" charset="0"/>
              </a:rPr>
              <a:t>массовой информации</a:t>
            </a:r>
            <a:endParaRPr lang="ru-RU" sz="2300" dirty="0" smtClean="0">
              <a:latin typeface="Times New Roman" panose="02020603050405020304" pitchFamily="18" charset="0"/>
              <a:cs typeface="Times New Roman" panose="02020603050405020304" pitchFamily="18" charset="0"/>
            </a:endParaRPr>
          </a:p>
          <a:p>
            <a:pPr fontAlgn="auto">
              <a:spcAft>
                <a:spcPts val="0"/>
              </a:spcAft>
              <a:defRPr/>
            </a:pPr>
            <a:endParaRPr lang="ru-RU" dirty="0"/>
          </a:p>
        </p:txBody>
      </p:sp>
      <p:sp>
        <p:nvSpPr>
          <p:cNvPr id="5" name="Текст 4"/>
          <p:cNvSpPr>
            <a:spLocks noGrp="1"/>
          </p:cNvSpPr>
          <p:nvPr>
            <p:ph type="body" sz="quarter" idx="3"/>
          </p:nvPr>
        </p:nvSpPr>
        <p:spPr>
          <a:xfrm>
            <a:off x="4932040" y="764704"/>
            <a:ext cx="3816151" cy="1296144"/>
          </a:xfrm>
          <a:solidFill>
            <a:srgbClr val="FFF2E5"/>
          </a:solidFill>
          <a:ln/>
          <a:scene3d>
            <a:camera prst="orthographicFront"/>
            <a:lightRig rig="threePt" dir="t"/>
          </a:scene3d>
          <a:sp3d>
            <a:bevelT/>
          </a:sp3d>
        </p:spPr>
        <p:txBody>
          <a:bodyPr>
            <a:normAutofit/>
          </a:bodyPr>
          <a:lstStyle/>
          <a:p>
            <a:pPr fontAlgn="auto">
              <a:spcAft>
                <a:spcPts val="0"/>
              </a:spcAft>
              <a:defRPr/>
            </a:pPr>
            <a:r>
              <a:rPr lang="ru-RU" dirty="0" smtClean="0">
                <a:solidFill>
                  <a:srgbClr val="002060"/>
                </a:solidFill>
                <a:latin typeface="Times New Roman" panose="02020603050405020304" pitchFamily="18" charset="0"/>
                <a:cs typeface="Times New Roman" panose="02020603050405020304" pitchFamily="18" charset="0"/>
              </a:rPr>
              <a:t>ВЫЯВЛЕНО</a:t>
            </a:r>
            <a:r>
              <a:rPr lang="ru-RU" altLang="ru-RU" sz="1800" dirty="0">
                <a:solidFill>
                  <a:srgbClr val="073E87"/>
                </a:solidFill>
                <a:latin typeface="Times New Roman" pitchFamily="18" charset="0"/>
                <a:cs typeface="Times New Roman" pitchFamily="18" charset="0"/>
              </a:rPr>
              <a:t> </a:t>
            </a:r>
            <a:r>
              <a:rPr lang="ru-RU" altLang="ru-RU" sz="1800" dirty="0" smtClean="0">
                <a:solidFill>
                  <a:srgbClr val="073E87"/>
                </a:solidFill>
                <a:latin typeface="Times New Roman" pitchFamily="18" charset="0"/>
                <a:cs typeface="Times New Roman" pitchFamily="18" charset="0"/>
              </a:rPr>
              <a:t>3 493 нарушения требований законодательства</a:t>
            </a:r>
            <a:r>
              <a:rPr lang="ru-RU"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
        <p:nvSpPr>
          <p:cNvPr id="6" name="Объект 5"/>
          <p:cNvSpPr>
            <a:spLocks noGrp="1"/>
          </p:cNvSpPr>
          <p:nvPr>
            <p:ph sz="quarter" idx="4"/>
          </p:nvPr>
        </p:nvSpPr>
        <p:spPr>
          <a:xfrm>
            <a:off x="4429125" y="2071688"/>
            <a:ext cx="4464050" cy="4176712"/>
          </a:xfrm>
        </p:spPr>
        <p:txBody>
          <a:bodyPr>
            <a:normAutofit fontScale="92500"/>
          </a:bodyPr>
          <a:lstStyle/>
          <a:p>
            <a:pPr marL="274320" indent="-274320" algn="just" fontAlgn="auto">
              <a:lnSpc>
                <a:spcPct val="115000"/>
              </a:lnSpc>
              <a:spcAft>
                <a:spcPts val="0"/>
              </a:spcAft>
              <a:buClr>
                <a:srgbClr val="31B6FD"/>
              </a:buClr>
              <a:buFont typeface="Wingdings"/>
              <a:buChar char=""/>
              <a:defRPr/>
            </a:pPr>
            <a:r>
              <a:rPr lang="ru-RU" altLang="ru-RU" sz="1800" dirty="0" smtClean="0">
                <a:solidFill>
                  <a:srgbClr val="073E87"/>
                </a:solidFill>
                <a:latin typeface="Times New Roman" pitchFamily="18" charset="0"/>
                <a:cs typeface="Times New Roman" pitchFamily="18" charset="0"/>
              </a:rPr>
              <a:t>1 611 </a:t>
            </a:r>
            <a:r>
              <a:rPr lang="ru-RU" altLang="ru-RU" sz="1800" dirty="0">
                <a:solidFill>
                  <a:srgbClr val="073E87"/>
                </a:solidFill>
                <a:latin typeface="Times New Roman" pitchFamily="18" charset="0"/>
                <a:cs typeface="Times New Roman" pitchFamily="18" charset="0"/>
              </a:rPr>
              <a:t>в печатных периодических изданиях;</a:t>
            </a:r>
            <a:endParaRPr lang="ru-RU" altLang="ru-RU" sz="1800" dirty="0">
              <a:solidFill>
                <a:srgbClr val="073E87"/>
              </a:solidFill>
              <a:latin typeface="Calibri" pitchFamily="34" charset="0"/>
              <a:ea typeface="Calibri" pitchFamily="34" charset="0"/>
              <a:cs typeface="Calibri" pitchFamily="34" charset="0"/>
            </a:endParaRPr>
          </a:p>
          <a:p>
            <a:pPr marL="274320" indent="-274320" algn="just" fontAlgn="auto">
              <a:lnSpc>
                <a:spcPct val="115000"/>
              </a:lnSpc>
              <a:spcAft>
                <a:spcPts val="0"/>
              </a:spcAft>
              <a:buClr>
                <a:srgbClr val="31B6FD"/>
              </a:buClr>
              <a:buFont typeface="Wingdings"/>
              <a:buChar char=""/>
              <a:defRPr/>
            </a:pPr>
            <a:r>
              <a:rPr lang="ru-RU" altLang="ru-RU" sz="1800" dirty="0" smtClean="0">
                <a:solidFill>
                  <a:srgbClr val="073E87"/>
                </a:solidFill>
                <a:latin typeface="Times New Roman" pitchFamily="18" charset="0"/>
                <a:cs typeface="Times New Roman" pitchFamily="18" charset="0"/>
              </a:rPr>
              <a:t>702 </a:t>
            </a:r>
            <a:r>
              <a:rPr lang="ru-RU" altLang="ru-RU" sz="1800" dirty="0">
                <a:solidFill>
                  <a:srgbClr val="073E87"/>
                </a:solidFill>
                <a:latin typeface="Times New Roman" pitchFamily="18" charset="0"/>
                <a:cs typeface="Times New Roman" pitchFamily="18" charset="0"/>
              </a:rPr>
              <a:t>на телеканалах и в телепрограммах;</a:t>
            </a:r>
            <a:endParaRPr lang="ru-RU" altLang="ru-RU" sz="1800" dirty="0">
              <a:solidFill>
                <a:srgbClr val="073E87"/>
              </a:solidFill>
              <a:latin typeface="Calibri" pitchFamily="34" charset="0"/>
              <a:ea typeface="Calibri" pitchFamily="34" charset="0"/>
              <a:cs typeface="Calibri" pitchFamily="34" charset="0"/>
            </a:endParaRPr>
          </a:p>
          <a:p>
            <a:pPr marL="274320" indent="-274320" algn="just" fontAlgn="auto">
              <a:lnSpc>
                <a:spcPct val="115000"/>
              </a:lnSpc>
              <a:spcAft>
                <a:spcPts val="0"/>
              </a:spcAft>
              <a:buClr>
                <a:srgbClr val="31B6FD"/>
              </a:buClr>
              <a:buFont typeface="Wingdings"/>
              <a:buChar char=""/>
              <a:defRPr/>
            </a:pPr>
            <a:r>
              <a:rPr lang="ru-RU" altLang="ru-RU" sz="1800" dirty="0" smtClean="0">
                <a:solidFill>
                  <a:srgbClr val="073E87"/>
                </a:solidFill>
                <a:latin typeface="Times New Roman" pitchFamily="18" charset="0"/>
                <a:cs typeface="Times New Roman" pitchFamily="18" charset="0"/>
              </a:rPr>
              <a:t>502 </a:t>
            </a:r>
            <a:r>
              <a:rPr lang="ru-RU" altLang="ru-RU" sz="1800" dirty="0">
                <a:solidFill>
                  <a:srgbClr val="073E87"/>
                </a:solidFill>
                <a:latin typeface="Times New Roman" pitchFamily="18" charset="0"/>
                <a:cs typeface="Times New Roman" pitchFamily="18" charset="0"/>
              </a:rPr>
              <a:t>в информационных </a:t>
            </a:r>
            <a:r>
              <a:rPr lang="ru-RU" altLang="ru-RU" sz="1800" dirty="0" smtClean="0">
                <a:solidFill>
                  <a:srgbClr val="073E87"/>
                </a:solidFill>
                <a:latin typeface="Times New Roman" pitchFamily="18" charset="0"/>
                <a:cs typeface="Times New Roman" pitchFamily="18" charset="0"/>
              </a:rPr>
              <a:t>агентствах              </a:t>
            </a:r>
            <a:r>
              <a:rPr lang="ru-RU" altLang="ru-RU" sz="1800" dirty="0">
                <a:solidFill>
                  <a:srgbClr val="073E87"/>
                </a:solidFill>
                <a:latin typeface="Times New Roman" pitchFamily="18" charset="0"/>
                <a:cs typeface="Times New Roman" pitchFamily="18" charset="0"/>
              </a:rPr>
              <a:t>и сетевых изданиях;</a:t>
            </a:r>
            <a:endParaRPr lang="ru-RU" altLang="ru-RU" sz="1800" dirty="0">
              <a:solidFill>
                <a:srgbClr val="073E87"/>
              </a:solidFill>
              <a:latin typeface="Calibri" pitchFamily="34" charset="0"/>
              <a:ea typeface="Calibri" pitchFamily="34" charset="0"/>
              <a:cs typeface="Calibri" pitchFamily="34" charset="0"/>
            </a:endParaRPr>
          </a:p>
          <a:p>
            <a:pPr marL="274320" indent="-274320" algn="just" fontAlgn="auto">
              <a:lnSpc>
                <a:spcPct val="115000"/>
              </a:lnSpc>
              <a:spcAft>
                <a:spcPts val="0"/>
              </a:spcAft>
              <a:buClr>
                <a:srgbClr val="31B6FD"/>
              </a:buClr>
              <a:buFont typeface="Wingdings"/>
              <a:buChar char=""/>
              <a:defRPr/>
            </a:pPr>
            <a:r>
              <a:rPr lang="ru-RU" altLang="ru-RU" sz="1800" dirty="0" smtClean="0">
                <a:solidFill>
                  <a:srgbClr val="073E87"/>
                </a:solidFill>
                <a:latin typeface="Times New Roman" pitchFamily="18" charset="0"/>
                <a:cs typeface="Times New Roman" pitchFamily="18" charset="0"/>
              </a:rPr>
              <a:t>403 </a:t>
            </a:r>
            <a:r>
              <a:rPr lang="ru-RU" altLang="ru-RU" sz="1800" dirty="0">
                <a:solidFill>
                  <a:srgbClr val="073E87"/>
                </a:solidFill>
                <a:latin typeface="Times New Roman" pitchFamily="18" charset="0"/>
                <a:cs typeface="Times New Roman" pitchFamily="18" charset="0"/>
              </a:rPr>
              <a:t>нарушения, связанных с отсутствием маркировки информационной продукции </a:t>
            </a:r>
            <a:r>
              <a:rPr lang="ru-RU" altLang="ru-RU" sz="1800" dirty="0" smtClean="0">
                <a:solidFill>
                  <a:srgbClr val="073E87"/>
                </a:solidFill>
                <a:latin typeface="Times New Roman" pitchFamily="18" charset="0"/>
                <a:cs typeface="Times New Roman" pitchFamily="18" charset="0"/>
              </a:rPr>
              <a:t>  в </a:t>
            </a:r>
            <a:r>
              <a:rPr lang="ru-RU" altLang="ru-RU" sz="1800" dirty="0">
                <a:solidFill>
                  <a:srgbClr val="073E87"/>
                </a:solidFill>
                <a:latin typeface="Times New Roman" pitchFamily="18" charset="0"/>
                <a:cs typeface="Times New Roman" pitchFamily="18" charset="0"/>
              </a:rPr>
              <a:t>программе передач;</a:t>
            </a:r>
            <a:endParaRPr lang="ru-RU" altLang="ru-RU" sz="1800" dirty="0">
              <a:solidFill>
                <a:srgbClr val="073E87"/>
              </a:solidFill>
              <a:latin typeface="Calibri" pitchFamily="34" charset="0"/>
              <a:ea typeface="Calibri" pitchFamily="34" charset="0"/>
              <a:cs typeface="Calibri" pitchFamily="34" charset="0"/>
            </a:endParaRPr>
          </a:p>
          <a:p>
            <a:pPr marL="274320" indent="-274320" algn="just" fontAlgn="auto">
              <a:lnSpc>
                <a:spcPct val="115000"/>
              </a:lnSpc>
              <a:spcAft>
                <a:spcPts val="0"/>
              </a:spcAft>
              <a:buClr>
                <a:srgbClr val="31B6FD"/>
              </a:buClr>
              <a:buFont typeface="Wingdings"/>
              <a:buChar char=""/>
              <a:defRPr/>
            </a:pPr>
            <a:r>
              <a:rPr lang="ru-RU" altLang="ru-RU" sz="1800" dirty="0" smtClean="0">
                <a:solidFill>
                  <a:srgbClr val="073E87"/>
                </a:solidFill>
                <a:latin typeface="Times New Roman" pitchFamily="18" charset="0"/>
                <a:cs typeface="Times New Roman" pitchFamily="18" charset="0"/>
              </a:rPr>
              <a:t>273 </a:t>
            </a:r>
            <a:r>
              <a:rPr lang="ru-RU" altLang="ru-RU" sz="1800" dirty="0">
                <a:solidFill>
                  <a:srgbClr val="073E87"/>
                </a:solidFill>
                <a:latin typeface="Times New Roman" pitchFamily="18" charset="0"/>
                <a:cs typeface="Times New Roman" pitchFamily="18" charset="0"/>
              </a:rPr>
              <a:t>на радиоканалах и в радиопрограммах;</a:t>
            </a:r>
            <a:endParaRPr lang="ru-RU" altLang="ru-RU" sz="1800" dirty="0">
              <a:solidFill>
                <a:srgbClr val="073E87"/>
              </a:solidFill>
              <a:latin typeface="Calibri" pitchFamily="34" charset="0"/>
              <a:ea typeface="Calibri" pitchFamily="34" charset="0"/>
              <a:cs typeface="Calibri" pitchFamily="34" charset="0"/>
            </a:endParaRPr>
          </a:p>
          <a:p>
            <a:pPr marL="274320" indent="-274320" fontAlgn="auto">
              <a:lnSpc>
                <a:spcPct val="115000"/>
              </a:lnSpc>
              <a:spcAft>
                <a:spcPts val="0"/>
              </a:spcAft>
              <a:buClr>
                <a:srgbClr val="31B6FD"/>
              </a:buClr>
              <a:buFont typeface="Wingdings"/>
              <a:buChar char=""/>
              <a:defRPr/>
            </a:pPr>
            <a:r>
              <a:rPr lang="ru-RU" altLang="ru-RU" sz="1800" dirty="0" smtClean="0">
                <a:solidFill>
                  <a:srgbClr val="073E87"/>
                </a:solidFill>
                <a:latin typeface="Times New Roman" pitchFamily="18" charset="0"/>
                <a:cs typeface="Times New Roman" pitchFamily="18" charset="0"/>
              </a:rPr>
              <a:t>2 </a:t>
            </a:r>
            <a:r>
              <a:rPr lang="ru-RU" altLang="ru-RU" sz="1800" dirty="0">
                <a:solidFill>
                  <a:srgbClr val="073E87"/>
                </a:solidFill>
                <a:latin typeface="Times New Roman" pitchFamily="18" charset="0"/>
                <a:cs typeface="Times New Roman" pitchFamily="18" charset="0"/>
              </a:rPr>
              <a:t>нарушения, связанные с размещением </a:t>
            </a:r>
          </a:p>
          <a:p>
            <a:pPr marL="274320" indent="-274320" fontAlgn="auto">
              <a:lnSpc>
                <a:spcPct val="115000"/>
              </a:lnSpc>
              <a:spcAft>
                <a:spcPts val="0"/>
              </a:spcAft>
              <a:buClr>
                <a:srgbClr val="31B6FD"/>
              </a:buClr>
              <a:buFont typeface="Wingdings"/>
              <a:buNone/>
              <a:defRPr/>
            </a:pPr>
            <a:r>
              <a:rPr lang="ru-RU" altLang="ru-RU" sz="1800" dirty="0" smtClean="0">
                <a:solidFill>
                  <a:srgbClr val="073E87"/>
                </a:solidFill>
                <a:latin typeface="Times New Roman" pitchFamily="18" charset="0"/>
                <a:cs typeface="Times New Roman" pitchFamily="18" charset="0"/>
              </a:rPr>
              <a:t>      информации </a:t>
            </a:r>
            <a:r>
              <a:rPr lang="ru-RU" altLang="ru-RU" sz="1800" dirty="0">
                <a:solidFill>
                  <a:srgbClr val="073E87"/>
                </a:solidFill>
                <a:latin typeface="Times New Roman" pitchFamily="18" charset="0"/>
                <a:cs typeface="Times New Roman" pitchFamily="18" charset="0"/>
              </a:rPr>
              <a:t>посредством </a:t>
            </a:r>
            <a:r>
              <a:rPr lang="ru-RU" altLang="ru-RU" sz="1800" dirty="0" smtClean="0">
                <a:solidFill>
                  <a:srgbClr val="073E87"/>
                </a:solidFill>
                <a:latin typeface="Times New Roman" pitchFamily="18" charset="0"/>
                <a:cs typeface="Times New Roman" pitchFamily="18" charset="0"/>
              </a:rPr>
              <a:t>бегущей строки.</a:t>
            </a:r>
            <a:endParaRPr lang="ru-RU" altLang="ru-RU" sz="1800" dirty="0">
              <a:solidFill>
                <a:srgbClr val="073E87"/>
              </a:solidFill>
              <a:latin typeface="Calibri" pitchFamily="34" charset="0"/>
              <a:ea typeface="Calibri" pitchFamily="34" charset="0"/>
              <a:cs typeface="Calibri" pitchFamily="34" charset="0"/>
            </a:endParaRPr>
          </a:p>
          <a:p>
            <a:pPr marL="274320" indent="-274320" fontAlgn="auto">
              <a:spcAft>
                <a:spcPts val="0"/>
              </a:spcAft>
              <a:buFont typeface="Wingdings"/>
              <a:buChar char=""/>
              <a:defRPr/>
            </a:pPr>
            <a:endParaRPr lang="ru-RU" dirty="0"/>
          </a:p>
        </p:txBody>
      </p:sp>
      <p:graphicFrame>
        <p:nvGraphicFramePr>
          <p:cNvPr id="44268" name="Object 236"/>
          <p:cNvGraphicFramePr>
            <a:graphicFrameLocks noGrp="1"/>
          </p:cNvGraphicFramePr>
          <p:nvPr>
            <p:ph sz="half" idx="2"/>
          </p:nvPr>
        </p:nvGraphicFramePr>
        <p:xfrm>
          <a:off x="179388" y="2133600"/>
          <a:ext cx="4106862" cy="4175125"/>
        </p:xfrm>
        <a:graphic>
          <a:graphicData uri="http://schemas.openxmlformats.org/presentationml/2006/ole">
            <mc:AlternateContent xmlns:mc="http://schemas.openxmlformats.org/markup-compatibility/2006">
              <mc:Choice xmlns:v="urn:schemas-microsoft-com:vml" Requires="v">
                <p:oleObj spid="_x0000_s44447" r:id="rId3" imgW="7230483" imgH="4066384" progId="Excel.Sheet.8">
                  <p:embed/>
                </p:oleObj>
              </mc:Choice>
              <mc:Fallback>
                <p:oleObj r:id="rId3" imgW="7230483" imgH="4066384" progId="Excel.Sheet.8">
                  <p:embed/>
                  <p:pic>
                    <p:nvPicPr>
                      <p:cNvPr id="0" name="Picture 236"/>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2133600"/>
                        <a:ext cx="4106862" cy="4175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Заголовок 1"/>
          <p:cNvSpPr txBox="1">
            <a:spLocks/>
          </p:cNvSpPr>
          <p:nvPr/>
        </p:nvSpPr>
        <p:spPr>
          <a:xfrm>
            <a:off x="107505" y="116632"/>
            <a:ext cx="8712968" cy="5040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925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200" b="1" dirty="0" smtClean="0">
                <a:solidFill>
                  <a:schemeClr val="accent1">
                    <a:lumMod val="50000"/>
                  </a:schemeClr>
                </a:solidFill>
                <a:latin typeface="Times New Roman" pitchFamily="18" charset="0"/>
                <a:cs typeface="Times New Roman" pitchFamily="18" charset="0"/>
              </a:rPr>
              <a:t>Мониторинг правоприменения с 2013 года по 1 апреля 2017 года </a:t>
            </a:r>
          </a:p>
        </p:txBody>
      </p:sp>
      <p:pic>
        <p:nvPicPr>
          <p:cNvPr id="44279" name="Picture 2"/>
          <p:cNvPicPr>
            <a:picLocks noChangeAspect="1" noChangeArrowheads="1"/>
          </p:cNvPicPr>
          <p:nvPr/>
        </p:nvPicPr>
        <p:blipFill>
          <a:blip r:embed="rId5"/>
          <a:srcRect/>
          <a:stretch>
            <a:fillRect/>
          </a:stretch>
        </p:blipFill>
        <p:spPr bwMode="auto">
          <a:xfrm>
            <a:off x="2987675" y="4581525"/>
            <a:ext cx="1476375" cy="1955800"/>
          </a:xfrm>
          <a:prstGeom prst="rect">
            <a:avLst/>
          </a:prstGeom>
          <a:noFill/>
          <a:ln w="9525">
            <a:noFill/>
            <a:miter lim="800000"/>
            <a:headEnd/>
            <a:tailEnd/>
          </a:ln>
        </p:spPr>
      </p:pic>
      <p:sp>
        <p:nvSpPr>
          <p:cNvPr id="44280"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E1E255E-EBAD-4EEE-BF9C-57E69AB3161D}" type="slidenum">
              <a:rPr lang="ru-RU">
                <a:solidFill>
                  <a:srgbClr val="898989"/>
                </a:solidFill>
              </a:rPr>
              <a:pPr fontAlgn="base">
                <a:spcBef>
                  <a:spcPct val="0"/>
                </a:spcBef>
                <a:spcAft>
                  <a:spcPct val="0"/>
                </a:spcAft>
              </a:pPr>
              <a:t>57</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07504" y="116632"/>
            <a:ext cx="8892480" cy="5040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47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2200" b="1" dirty="0" smtClean="0">
              <a:solidFill>
                <a:schemeClr val="accent1">
                  <a:lumMod val="50000"/>
                </a:schemeClr>
              </a:solidFill>
              <a:latin typeface="Times New Roman" pitchFamily="18" charset="0"/>
              <a:cs typeface="Times New Roman" pitchFamily="18" charset="0"/>
            </a:endParaRPr>
          </a:p>
          <a:p>
            <a:pPr algn="ctr" fontAlgn="auto">
              <a:spcAft>
                <a:spcPts val="0"/>
              </a:spcAft>
              <a:defRPr/>
            </a:pPr>
            <a:r>
              <a:rPr lang="ru-RU" sz="4300" b="1" dirty="0" smtClean="0">
                <a:solidFill>
                  <a:schemeClr val="accent1">
                    <a:lumMod val="50000"/>
                  </a:schemeClr>
                </a:solidFill>
                <a:latin typeface="Times New Roman" pitchFamily="18" charset="0"/>
                <a:cs typeface="Times New Roman" pitchFamily="18" charset="0"/>
              </a:rPr>
              <a:t>Борьба с пропагандой суицидов в сети  «Интернет»</a:t>
            </a:r>
          </a:p>
        </p:txBody>
      </p:sp>
      <p:pic>
        <p:nvPicPr>
          <p:cNvPr id="82948" name="Picture 2"/>
          <p:cNvPicPr>
            <a:picLocks noChangeAspect="1" noChangeArrowheads="1"/>
          </p:cNvPicPr>
          <p:nvPr/>
        </p:nvPicPr>
        <p:blipFill>
          <a:blip r:embed="rId2"/>
          <a:srcRect/>
          <a:stretch>
            <a:fillRect/>
          </a:stretch>
        </p:blipFill>
        <p:spPr bwMode="auto">
          <a:xfrm>
            <a:off x="179388" y="765175"/>
            <a:ext cx="4752975" cy="2781300"/>
          </a:xfrm>
          <a:prstGeom prst="rect">
            <a:avLst/>
          </a:prstGeom>
          <a:noFill/>
          <a:ln w="9525">
            <a:noFill/>
            <a:miter lim="800000"/>
            <a:headEnd/>
            <a:tailEnd/>
          </a:ln>
        </p:spPr>
      </p:pic>
      <p:sp>
        <p:nvSpPr>
          <p:cNvPr id="4" name="TextBox 3"/>
          <p:cNvSpPr txBox="1"/>
          <p:nvPr/>
        </p:nvSpPr>
        <p:spPr>
          <a:xfrm>
            <a:off x="5076056" y="765497"/>
            <a:ext cx="3600399" cy="3139321"/>
          </a:xfrm>
          <a:prstGeom prst="rect">
            <a:avLst/>
          </a:prstGeom>
          <a:gradFill flip="none" rotWithShape="1">
            <a:gsLst>
              <a:gs pos="0">
                <a:srgbClr val="C6F2EB">
                  <a:shade val="30000"/>
                  <a:satMod val="115000"/>
                </a:srgbClr>
              </a:gs>
              <a:gs pos="50000">
                <a:srgbClr val="C6F2EB">
                  <a:shade val="67500"/>
                  <a:satMod val="115000"/>
                </a:srgbClr>
              </a:gs>
              <a:gs pos="100000">
                <a:srgbClr val="C6F2EB">
                  <a:shade val="100000"/>
                  <a:satMod val="115000"/>
                </a:srgbClr>
              </a:gs>
            </a:gsLst>
            <a:lin ang="18900000" scaled="1"/>
            <a:tileRect/>
          </a:gradFill>
          <a:scene3d>
            <a:camera prst="orthographicFront"/>
            <a:lightRig rig="threePt" dir="t"/>
          </a:scene3d>
          <a:sp3d>
            <a:bevelT/>
          </a:sp3d>
        </p:spPr>
        <p:txBody>
          <a:bodyPr>
            <a:spAutoFit/>
          </a:bodyPr>
          <a:lstStyle/>
          <a:p>
            <a:pPr fontAlgn="auto">
              <a:spcBef>
                <a:spcPts val="0"/>
              </a:spcBef>
              <a:spcAft>
                <a:spcPts val="0"/>
              </a:spcAft>
              <a:defRPr/>
            </a:pPr>
            <a:endParaRPr lang="ru-RU" dirty="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ru-RU" dirty="0">
              <a:latin typeface="Times New Roman" panose="02020603050405020304" pitchFamily="18" charset="0"/>
              <a:cs typeface="Times New Roman" panose="02020603050405020304" pitchFamily="18" charset="0"/>
            </a:endParaRPr>
          </a:p>
          <a:p>
            <a:pPr algn="just" fontAlgn="auto">
              <a:spcBef>
                <a:spcPts val="0"/>
              </a:spcBef>
              <a:spcAft>
                <a:spcPts val="0"/>
              </a:spcAft>
              <a:defRPr/>
            </a:pPr>
            <a:r>
              <a:rPr lang="ru-RU" dirty="0" smtClean="0">
                <a:latin typeface="Times New Roman" panose="02020603050405020304" pitchFamily="18" charset="0"/>
                <a:cs typeface="Times New Roman" panose="02020603050405020304" pitchFamily="18" charset="0"/>
              </a:rPr>
              <a:t>Депутаты </a:t>
            </a:r>
            <a:r>
              <a:rPr lang="ru-RU" b="1" dirty="0">
                <a:solidFill>
                  <a:srgbClr val="002060"/>
                </a:solidFill>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члены </a:t>
            </a:r>
            <a:r>
              <a:rPr lang="ru-RU" dirty="0">
                <a:latin typeface="Times New Roman" panose="02020603050405020304" pitchFamily="18" charset="0"/>
                <a:cs typeface="Times New Roman" panose="02020603050405020304" pitchFamily="18" charset="0"/>
              </a:rPr>
              <a:t>Комитета приняли участие в 8 заседаниях </a:t>
            </a:r>
            <a:r>
              <a:rPr lang="ru-RU" dirty="0" smtClean="0">
                <a:latin typeface="Times New Roman" panose="02020603050405020304" pitchFamily="18" charset="0"/>
                <a:cs typeface="Times New Roman" panose="02020603050405020304" pitchFamily="18" charset="0"/>
              </a:rPr>
              <a:t>рабочей </a:t>
            </a:r>
            <a:r>
              <a:rPr lang="ru-RU" dirty="0">
                <a:latin typeface="Times New Roman" panose="02020603050405020304" pitchFamily="18" charset="0"/>
                <a:cs typeface="Times New Roman" panose="02020603050405020304" pitchFamily="18" charset="0"/>
              </a:rPr>
              <a:t>группы по вопросам противодействия деятельности, связанной со склонением несовершеннолетних к суициду и пропагандой насилия среди </a:t>
            </a:r>
            <a:r>
              <a:rPr lang="ru-RU" dirty="0" smtClean="0">
                <a:latin typeface="Times New Roman" panose="02020603050405020304" pitchFamily="18" charset="0"/>
                <a:cs typeface="Times New Roman" panose="02020603050405020304" pitchFamily="18" charset="0"/>
              </a:rPr>
              <a:t>них.</a:t>
            </a:r>
            <a:endParaRPr lang="ru-RU" dirty="0">
              <a:latin typeface="Times New Roman" panose="02020603050405020304" pitchFamily="18" charset="0"/>
              <a:cs typeface="Times New Roman" panose="02020603050405020304" pitchFamily="18" charset="0"/>
            </a:endParaRPr>
          </a:p>
          <a:p>
            <a:pPr algn="just" fontAlgn="auto">
              <a:spcBef>
                <a:spcPts val="0"/>
              </a:spcBef>
              <a:spcAft>
                <a:spcPts val="0"/>
              </a:spcAft>
              <a:defRPr/>
            </a:pPr>
            <a:endParaRPr lang="ru-RU" dirty="0">
              <a:latin typeface="Times New Roman" panose="02020603050405020304" pitchFamily="18" charset="0"/>
              <a:cs typeface="Times New Roman" panose="02020603050405020304" pitchFamily="18" charset="0"/>
            </a:endParaRPr>
          </a:p>
          <a:p>
            <a:pPr fontAlgn="auto">
              <a:spcBef>
                <a:spcPts val="0"/>
              </a:spcBef>
              <a:spcAft>
                <a:spcPts val="0"/>
              </a:spcAft>
              <a:defRPr/>
            </a:pPr>
            <a:r>
              <a:rPr lang="ru-RU" dirty="0">
                <a:latin typeface="Times New Roman" panose="02020603050405020304" pitchFamily="18" charset="0"/>
                <a:cs typeface="Times New Roman" panose="02020603050405020304" pitchFamily="18" charset="0"/>
              </a:rPr>
              <a:t> </a:t>
            </a:r>
          </a:p>
        </p:txBody>
      </p:sp>
      <p:sp>
        <p:nvSpPr>
          <p:cNvPr id="5" name="Прямоугольник 4"/>
          <p:cNvSpPr/>
          <p:nvPr/>
        </p:nvSpPr>
        <p:spPr>
          <a:xfrm>
            <a:off x="140730" y="3678664"/>
            <a:ext cx="4791310" cy="542424"/>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200" b="1" dirty="0">
                <a:solidFill>
                  <a:srgbClr val="7A3224"/>
                </a:solidFill>
              </a:rPr>
              <a:t>Рассмотрение </a:t>
            </a:r>
            <a:r>
              <a:rPr lang="ru-RU" sz="1200" b="1" dirty="0" smtClean="0">
                <a:solidFill>
                  <a:srgbClr val="7A3224"/>
                </a:solidFill>
              </a:rPr>
              <a:t>проекта федерального закона </a:t>
            </a:r>
            <a:r>
              <a:rPr lang="ru-RU" sz="1200" b="1" dirty="0">
                <a:solidFill>
                  <a:srgbClr val="7A3224"/>
                </a:solidFill>
              </a:rPr>
              <a:t>№ 118707-7 на заседании Комитета </a:t>
            </a:r>
          </a:p>
        </p:txBody>
      </p:sp>
      <p:sp>
        <p:nvSpPr>
          <p:cNvPr id="6" name="Прямоугольник 5"/>
          <p:cNvSpPr/>
          <p:nvPr/>
        </p:nvSpPr>
        <p:spPr>
          <a:xfrm>
            <a:off x="145254" y="4286225"/>
            <a:ext cx="8496944" cy="1569660"/>
          </a:xfrm>
          <a:prstGeom prst="rect">
            <a:avLst/>
          </a:prstGeom>
          <a:solidFill>
            <a:srgbClr val="FEDEBE"/>
          </a:solidFill>
          <a:scene3d>
            <a:camera prst="orthographicFront"/>
            <a:lightRig rig="threePt" dir="t"/>
          </a:scene3d>
          <a:sp3d>
            <a:bevelT/>
          </a:sp3d>
        </p:spPr>
        <p:txBody>
          <a:bodyPr>
            <a:spAutoFit/>
          </a:bodyPr>
          <a:lstStyle/>
          <a:p>
            <a:pPr algn="ctr" fontAlgn="auto">
              <a:spcBef>
                <a:spcPts val="0"/>
              </a:spcBef>
              <a:spcAft>
                <a:spcPts val="0"/>
              </a:spcAft>
              <a:defRPr/>
            </a:pPr>
            <a:endParaRPr lang="ru-RU" sz="16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fontAlgn="auto">
              <a:spcBef>
                <a:spcPts val="0"/>
              </a:spcBef>
              <a:spcAft>
                <a:spcPts val="0"/>
              </a:spcAft>
              <a:defRPr/>
            </a:pPr>
            <a:r>
              <a:rPr lang="ru-RU" sz="16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РАБОЧЕЙ ГРУППОЙ </a:t>
            </a:r>
            <a:r>
              <a:rPr lang="ru-RU" sz="1600" b="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составе представителей </a:t>
            </a:r>
            <a:r>
              <a:rPr lang="ru-RU" sz="1600" b="1" dirty="0" err="1" smtClean="0">
                <a:solidFill>
                  <a:srgbClr val="002060"/>
                </a:solidFill>
                <a:latin typeface="Times New Roman" panose="02020603050405020304" pitchFamily="18" charset="0"/>
                <a:cs typeface="Times New Roman" panose="02020603050405020304" pitchFamily="18" charset="0"/>
              </a:rPr>
              <a:t>Роскомнадзора</a:t>
            </a:r>
            <a:r>
              <a:rPr lang="ru-RU" sz="1600" b="1" dirty="0">
                <a:solidFill>
                  <a:srgbClr val="002060"/>
                </a:solidFill>
                <a:latin typeface="Times New Roman" panose="02020603050405020304" pitchFamily="18" charset="0"/>
                <a:cs typeface="Times New Roman" panose="02020603050405020304" pitchFamily="18" charset="0"/>
              </a:rPr>
              <a:t>, Роспотребнадзора и  </a:t>
            </a:r>
            <a:r>
              <a:rPr lang="en-US" sz="1600" b="1" dirty="0">
                <a:solidFill>
                  <a:srgbClr val="002060"/>
                </a:solidFill>
                <a:latin typeface="Times New Roman" panose="02020603050405020304" pitchFamily="18" charset="0"/>
                <a:cs typeface="Times New Roman" panose="02020603050405020304" pitchFamily="18" charset="0"/>
              </a:rPr>
              <a:t>Mail.ru </a:t>
            </a:r>
            <a:r>
              <a:rPr lang="en-US" sz="1600" b="1" dirty="0" smtClean="0">
                <a:solidFill>
                  <a:srgbClr val="002060"/>
                </a:solidFill>
                <a:latin typeface="Times New Roman" panose="02020603050405020304" pitchFamily="18" charset="0"/>
                <a:cs typeface="Times New Roman" panose="02020603050405020304" pitchFamily="18" charset="0"/>
              </a:rPr>
              <a:t>Group</a:t>
            </a:r>
            <a:r>
              <a:rPr lang="ru-RU" sz="1600" b="1" dirty="0" smtClean="0">
                <a:solidFill>
                  <a:srgbClr val="002060"/>
                </a:solidFill>
                <a:latin typeface="Times New Roman" panose="02020603050405020304" pitchFamily="18" charset="0"/>
                <a:cs typeface="Times New Roman" panose="02020603050405020304" pitchFamily="18" charset="0"/>
              </a:rPr>
              <a:t> выявлено и </a:t>
            </a:r>
            <a:r>
              <a:rPr lang="ru-RU" sz="1600" b="1" dirty="0">
                <a:solidFill>
                  <a:srgbClr val="002060"/>
                </a:solidFill>
                <a:latin typeface="Times New Roman" panose="02020603050405020304" pitchFamily="18" charset="0"/>
                <a:cs typeface="Times New Roman" panose="02020603050405020304" pitchFamily="18" charset="0"/>
              </a:rPr>
              <a:t>удалено </a:t>
            </a:r>
            <a:r>
              <a:rPr lang="ru-RU" sz="1600" b="1" dirty="0" smtClean="0">
                <a:solidFill>
                  <a:srgbClr val="002060"/>
                </a:solidFill>
                <a:latin typeface="Times New Roman" panose="02020603050405020304" pitchFamily="18" charset="0"/>
                <a:cs typeface="Times New Roman" panose="02020603050405020304" pitchFamily="18" charset="0"/>
              </a:rPr>
              <a:t>7 500 </a:t>
            </a:r>
            <a:r>
              <a:rPr lang="ru-RU" sz="1600" b="1" dirty="0">
                <a:solidFill>
                  <a:srgbClr val="002060"/>
                </a:solidFill>
                <a:latin typeface="Times New Roman" panose="02020603050405020304" pitchFamily="18" charset="0"/>
                <a:cs typeface="Times New Roman" panose="02020603050405020304" pitchFamily="18" charset="0"/>
              </a:rPr>
              <a:t>групп и личных страниц </a:t>
            </a:r>
            <a:r>
              <a:rPr lang="ru-RU" sz="1600" b="1" dirty="0" smtClean="0">
                <a:solidFill>
                  <a:srgbClr val="002060"/>
                </a:solidFill>
                <a:latin typeface="Times New Roman" panose="02020603050405020304" pitchFamily="18" charset="0"/>
                <a:cs typeface="Times New Roman" panose="02020603050405020304" pitchFamily="18" charset="0"/>
              </a:rPr>
              <a:t>пользователей в </a:t>
            </a:r>
            <a:r>
              <a:rPr lang="ru-RU" sz="1600" b="1" dirty="0">
                <a:solidFill>
                  <a:srgbClr val="002060"/>
                </a:solidFill>
                <a:latin typeface="Times New Roman" panose="02020603050405020304" pitchFamily="18" charset="0"/>
                <a:cs typeface="Times New Roman" panose="02020603050405020304" pitchFamily="18" charset="0"/>
              </a:rPr>
              <a:t>социальных сетях «</a:t>
            </a:r>
            <a:r>
              <a:rPr lang="ru-RU" sz="1600" b="1" dirty="0" err="1">
                <a:solidFill>
                  <a:srgbClr val="002060"/>
                </a:solidFill>
                <a:latin typeface="Times New Roman" panose="02020603050405020304" pitchFamily="18" charset="0"/>
                <a:cs typeface="Times New Roman" panose="02020603050405020304" pitchFamily="18" charset="0"/>
              </a:rPr>
              <a:t>Вконтакте</a:t>
            </a:r>
            <a:r>
              <a:rPr lang="ru-RU" sz="1600" b="1" dirty="0">
                <a:solidFill>
                  <a:srgbClr val="002060"/>
                </a:solidFill>
                <a:latin typeface="Times New Roman" panose="02020603050405020304" pitchFamily="18" charset="0"/>
                <a:cs typeface="Times New Roman" panose="02020603050405020304" pitchFamily="18" charset="0"/>
              </a:rPr>
              <a:t>», «</a:t>
            </a:r>
            <a:r>
              <a:rPr lang="ru-RU" sz="1600" b="1" dirty="0" err="1">
                <a:solidFill>
                  <a:srgbClr val="002060"/>
                </a:solidFill>
                <a:latin typeface="Times New Roman" panose="02020603050405020304" pitchFamily="18" charset="0"/>
                <a:cs typeface="Times New Roman" panose="02020603050405020304" pitchFamily="18" charset="0"/>
              </a:rPr>
              <a:t>МойМир</a:t>
            </a:r>
            <a:r>
              <a:rPr lang="ru-RU" sz="1600" b="1" dirty="0">
                <a:solidFill>
                  <a:srgbClr val="002060"/>
                </a:solidFill>
                <a:latin typeface="Times New Roman" panose="02020603050405020304" pitchFamily="18" charset="0"/>
                <a:cs typeface="Times New Roman" panose="02020603050405020304" pitchFamily="18" charset="0"/>
              </a:rPr>
              <a:t>» и «Одноклассники», содержащих суицидальный </a:t>
            </a:r>
            <a:r>
              <a:rPr lang="ru-RU" sz="1600" b="1" dirty="0" smtClean="0">
                <a:solidFill>
                  <a:srgbClr val="002060"/>
                </a:solidFill>
                <a:latin typeface="Times New Roman" panose="02020603050405020304" pitchFamily="18" charset="0"/>
                <a:cs typeface="Times New Roman" panose="02020603050405020304" pitchFamily="18" charset="0"/>
              </a:rPr>
              <a:t>контент, за 1–3 </a:t>
            </a:r>
            <a:r>
              <a:rPr lang="ru-RU" sz="1600" b="1" dirty="0">
                <a:solidFill>
                  <a:srgbClr val="002060"/>
                </a:solidFill>
                <a:latin typeface="Times New Roman" panose="02020603050405020304" pitchFamily="18" charset="0"/>
                <a:cs typeface="Times New Roman" panose="02020603050405020304" pitchFamily="18" charset="0"/>
              </a:rPr>
              <a:t>часа удаляется </a:t>
            </a:r>
            <a:r>
              <a:rPr lang="ru-RU" sz="1600" b="1" dirty="0" smtClean="0">
                <a:solidFill>
                  <a:srgbClr val="002060"/>
                </a:solidFill>
                <a:latin typeface="Times New Roman" panose="02020603050405020304" pitchFamily="18" charset="0"/>
                <a:cs typeface="Times New Roman" panose="02020603050405020304" pitchFamily="18" charset="0"/>
              </a:rPr>
              <a:t>92 % </a:t>
            </a:r>
            <a:r>
              <a:rPr lang="ru-RU" sz="1600" b="1" dirty="0">
                <a:solidFill>
                  <a:srgbClr val="002060"/>
                </a:solidFill>
                <a:latin typeface="Times New Roman" panose="02020603050405020304" pitchFamily="18" charset="0"/>
                <a:cs typeface="Times New Roman" panose="02020603050405020304" pitchFamily="18" charset="0"/>
              </a:rPr>
              <a:t>суицидальной </a:t>
            </a:r>
            <a:r>
              <a:rPr lang="ru-RU" sz="1600" b="1" dirty="0" smtClean="0">
                <a:solidFill>
                  <a:srgbClr val="002060"/>
                </a:solidFill>
                <a:latin typeface="Times New Roman" panose="02020603050405020304" pitchFamily="18" charset="0"/>
                <a:cs typeface="Times New Roman" panose="02020603050405020304" pitchFamily="18" charset="0"/>
              </a:rPr>
              <a:t>информации.</a:t>
            </a:r>
            <a:endParaRPr lang="ru-RU" sz="1600" b="1" dirty="0">
              <a:solidFill>
                <a:srgbClr val="002060"/>
              </a:solidFill>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ru-RU" sz="1600" b="1" dirty="0">
              <a:solidFill>
                <a:srgbClr val="002060"/>
              </a:solidFill>
              <a:latin typeface="Times New Roman" panose="02020603050405020304" pitchFamily="18" charset="0"/>
              <a:cs typeface="Times New Roman" panose="02020603050405020304" pitchFamily="18" charset="0"/>
            </a:endParaRPr>
          </a:p>
        </p:txBody>
      </p:sp>
      <p:sp>
        <p:nvSpPr>
          <p:cNvPr id="82958" name="Номер слайда 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5890A86-BAB4-4648-A0DF-5D47E738B26E}" type="slidenum">
              <a:rPr lang="ru-RU">
                <a:solidFill>
                  <a:srgbClr val="898989"/>
                </a:solidFill>
              </a:rPr>
              <a:pPr fontAlgn="base">
                <a:spcBef>
                  <a:spcPct val="0"/>
                </a:spcBef>
                <a:spcAft>
                  <a:spcPct val="0"/>
                </a:spcAft>
              </a:pPr>
              <a:t>58</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179512" y="764704"/>
            <a:ext cx="8784976" cy="5832648"/>
          </a:xfrm>
          <a:noFill/>
          <a:ln/>
          <a:scene3d>
            <a:camera prst="orthographicFront"/>
            <a:lightRig rig="threePt" dir="t"/>
          </a:scene3d>
          <a:sp3d>
            <a:bevelT/>
          </a:sp3d>
        </p:spPr>
        <p:txBody>
          <a:bodyPr>
            <a:normAutofit/>
          </a:bodyPr>
          <a:lstStyle/>
          <a:p>
            <a:pPr marL="0" indent="0" algn="ctr" fontAlgn="auto">
              <a:spcAft>
                <a:spcPts val="0"/>
              </a:spcAft>
              <a:buNone/>
              <a:defRPr/>
            </a:pPr>
            <a:r>
              <a:rPr lang="ru-RU" sz="1200" dirty="0" smtClean="0">
                <a:solidFill>
                  <a:srgbClr val="7A3224"/>
                </a:solidFill>
              </a:rPr>
              <a:t>1. Своевременное внесение изменений </a:t>
            </a:r>
            <a:r>
              <a:rPr lang="ru-RU" sz="1200" dirty="0">
                <a:solidFill>
                  <a:srgbClr val="7A3224"/>
                </a:solidFill>
              </a:rPr>
              <a:t>в Регламент Государственной </a:t>
            </a:r>
            <a:r>
              <a:rPr lang="ru-RU" sz="1200" dirty="0" smtClean="0">
                <a:solidFill>
                  <a:srgbClr val="7A3224"/>
                </a:solidFill>
              </a:rPr>
              <a:t>Думы ФС РФ </a:t>
            </a:r>
            <a:r>
              <a:rPr lang="ru-RU" sz="1200" dirty="0">
                <a:solidFill>
                  <a:srgbClr val="7A3224"/>
                </a:solidFill>
              </a:rPr>
              <a:t>позволяет Комитету решать давно назревшие вопросы по рассмотрению законопроектов, внесенных в </a:t>
            </a:r>
            <a:r>
              <a:rPr lang="ru-RU" sz="1200" dirty="0" smtClean="0">
                <a:solidFill>
                  <a:srgbClr val="7A3224"/>
                </a:solidFill>
              </a:rPr>
              <a:t>Государственную Думу ранее,</a:t>
            </a:r>
            <a:br>
              <a:rPr lang="ru-RU" sz="1200" dirty="0" smtClean="0">
                <a:solidFill>
                  <a:srgbClr val="7A3224"/>
                </a:solidFill>
              </a:rPr>
            </a:br>
            <a:r>
              <a:rPr lang="ru-RU" sz="1200" dirty="0" smtClean="0">
                <a:solidFill>
                  <a:srgbClr val="7A3224"/>
                </a:solidFill>
              </a:rPr>
              <a:t>а </a:t>
            </a:r>
            <a:r>
              <a:rPr lang="ru-RU" sz="1200" dirty="0">
                <a:solidFill>
                  <a:srgbClr val="7A3224"/>
                </a:solidFill>
              </a:rPr>
              <a:t>также проводить </a:t>
            </a:r>
            <a:r>
              <a:rPr lang="ru-RU" sz="1200" b="1" dirty="0">
                <a:solidFill>
                  <a:srgbClr val="7A3224"/>
                </a:solidFill>
              </a:rPr>
              <a:t>оперативный мониторинг и </a:t>
            </a:r>
            <a:r>
              <a:rPr lang="ru-RU" sz="1200" b="1" dirty="0" smtClean="0">
                <a:solidFill>
                  <a:srgbClr val="7A3224"/>
                </a:solidFill>
              </a:rPr>
              <a:t>осуществлять парламентский контроль</a:t>
            </a:r>
            <a:br>
              <a:rPr lang="ru-RU" sz="1200" b="1" dirty="0" smtClean="0">
                <a:solidFill>
                  <a:srgbClr val="7A3224"/>
                </a:solidFill>
              </a:rPr>
            </a:br>
            <a:r>
              <a:rPr lang="ru-RU" sz="1200" dirty="0" smtClean="0">
                <a:solidFill>
                  <a:srgbClr val="7A3224"/>
                </a:solidFill>
              </a:rPr>
              <a:t>в </a:t>
            </a:r>
            <a:r>
              <a:rPr lang="ru-RU" sz="1200" dirty="0">
                <a:solidFill>
                  <a:srgbClr val="7A3224"/>
                </a:solidFill>
              </a:rPr>
              <a:t>отношении законопроектов, принятие которых повлечет </a:t>
            </a:r>
            <a:r>
              <a:rPr lang="ru-RU" sz="1200" dirty="0" smtClean="0">
                <a:solidFill>
                  <a:srgbClr val="7A3224"/>
                </a:solidFill>
              </a:rPr>
              <a:t>подготовку и издание нормативных </a:t>
            </a:r>
            <a:r>
              <a:rPr lang="ru-RU" sz="1200" dirty="0">
                <a:solidFill>
                  <a:srgbClr val="7A3224"/>
                </a:solidFill>
              </a:rPr>
              <a:t>правовых актов Правительством Российской Федерации</a:t>
            </a:r>
            <a:r>
              <a:rPr lang="ru-RU" sz="1100" b="1" dirty="0"/>
              <a:t>.</a:t>
            </a:r>
          </a:p>
          <a:p>
            <a:pPr marL="0" indent="0" algn="ctr" fontAlgn="auto">
              <a:spcAft>
                <a:spcPts val="0"/>
              </a:spcAft>
              <a:buFont typeface="Wingdings"/>
              <a:buNone/>
              <a:defRPr/>
            </a:pPr>
            <a:r>
              <a:rPr lang="ru-RU" sz="1800" dirty="0" smtClean="0">
                <a:solidFill>
                  <a:srgbClr val="0066FF"/>
                </a:solidFill>
              </a:rPr>
              <a:t>Комитет направил </a:t>
            </a:r>
            <a:r>
              <a:rPr lang="ru-RU" sz="1800" dirty="0">
                <a:solidFill>
                  <a:srgbClr val="0066FF"/>
                </a:solidFill>
              </a:rPr>
              <a:t>запросы </a:t>
            </a:r>
            <a:r>
              <a:rPr lang="ru-RU" sz="1400" dirty="0" smtClean="0">
                <a:solidFill>
                  <a:srgbClr val="0066FF"/>
                </a:solidFill>
              </a:rPr>
              <a:t>о внесении </a:t>
            </a:r>
            <a:r>
              <a:rPr lang="ru-RU" sz="1400" dirty="0">
                <a:solidFill>
                  <a:srgbClr val="0066FF"/>
                </a:solidFill>
              </a:rPr>
              <a:t>изменений в </a:t>
            </a:r>
            <a:r>
              <a:rPr lang="ru-RU" sz="1400" dirty="0" smtClean="0">
                <a:solidFill>
                  <a:srgbClr val="0066FF"/>
                </a:solidFill>
              </a:rPr>
              <a:t>ведомственные акты </a:t>
            </a:r>
            <a:r>
              <a:rPr lang="ru-RU" sz="1400" dirty="0">
                <a:solidFill>
                  <a:srgbClr val="0066FF"/>
                </a:solidFill>
              </a:rPr>
              <a:t>и постановления Правительства Российской Федерации в связи с принятием законопроекта </a:t>
            </a:r>
            <a:r>
              <a:rPr lang="ru-RU" sz="1400" dirty="0" smtClean="0">
                <a:solidFill>
                  <a:srgbClr val="0066FF"/>
                </a:solidFill>
              </a:rPr>
              <a:t/>
            </a:r>
            <a:br>
              <a:rPr lang="ru-RU" sz="1400" dirty="0" smtClean="0">
                <a:solidFill>
                  <a:srgbClr val="0066FF"/>
                </a:solidFill>
              </a:rPr>
            </a:br>
            <a:r>
              <a:rPr lang="ru-RU" sz="1400" dirty="0" smtClean="0">
                <a:solidFill>
                  <a:srgbClr val="0066FF"/>
                </a:solidFill>
              </a:rPr>
              <a:t>№ </a:t>
            </a:r>
            <a:r>
              <a:rPr lang="ru-RU" sz="1400" dirty="0">
                <a:solidFill>
                  <a:srgbClr val="0066FF"/>
                </a:solidFill>
              </a:rPr>
              <a:t>118707-7 </a:t>
            </a:r>
            <a:r>
              <a:rPr lang="ru-RU" sz="1400" dirty="0" smtClean="0">
                <a:solidFill>
                  <a:srgbClr val="0066FF"/>
                </a:solidFill>
              </a:rPr>
              <a:t>с </a:t>
            </a:r>
            <a:r>
              <a:rPr lang="ru-RU" sz="1400" dirty="0">
                <a:solidFill>
                  <a:srgbClr val="0066FF"/>
                </a:solidFill>
              </a:rPr>
              <a:t>новым наименованием «О внесении изменений в Федеральный закон «Об основах системы профилактики безнадзорности и правонарушений несовершеннолетних» и статью 15</a:t>
            </a:r>
            <a:r>
              <a:rPr lang="ru-RU" sz="1400" baseline="30000" dirty="0">
                <a:solidFill>
                  <a:srgbClr val="0066FF"/>
                </a:solidFill>
              </a:rPr>
              <a:t>1</a:t>
            </a:r>
            <a:r>
              <a:rPr lang="ru-RU" sz="1400" dirty="0">
                <a:solidFill>
                  <a:srgbClr val="0066FF"/>
                </a:solidFill>
              </a:rPr>
              <a:t> Федерального закона «Об информации, информационных технологиях и о защите </a:t>
            </a:r>
            <a:r>
              <a:rPr lang="ru-RU" sz="1400" dirty="0" smtClean="0">
                <a:solidFill>
                  <a:srgbClr val="0066FF"/>
                </a:solidFill>
              </a:rPr>
              <a:t>информации...».</a:t>
            </a:r>
          </a:p>
          <a:p>
            <a:pPr marL="0" indent="0" algn="just" fontAlgn="auto">
              <a:spcAft>
                <a:spcPts val="0"/>
              </a:spcAft>
              <a:buFont typeface="Wingdings"/>
              <a:buNone/>
              <a:defRPr/>
            </a:pPr>
            <a:endParaRPr lang="ru-RU" sz="1200" dirty="0"/>
          </a:p>
          <a:p>
            <a:pPr marL="0" indent="0" algn="just" fontAlgn="auto">
              <a:spcAft>
                <a:spcPts val="0"/>
              </a:spcAft>
              <a:buFont typeface="Wingdings"/>
              <a:buNone/>
              <a:defRPr/>
            </a:pPr>
            <a:endParaRPr lang="ru-RU" sz="1200" dirty="0" smtClean="0"/>
          </a:p>
          <a:p>
            <a:pPr marL="0" indent="0" algn="just" fontAlgn="auto">
              <a:spcAft>
                <a:spcPts val="0"/>
              </a:spcAft>
              <a:buFont typeface="Wingdings"/>
              <a:buNone/>
              <a:defRPr/>
            </a:pPr>
            <a:endParaRPr lang="ru-RU" sz="1200" dirty="0"/>
          </a:p>
          <a:p>
            <a:pPr marL="0" indent="0" algn="just" fontAlgn="auto">
              <a:spcAft>
                <a:spcPts val="0"/>
              </a:spcAft>
              <a:buFont typeface="Wingdings"/>
              <a:buNone/>
              <a:defRPr/>
            </a:pPr>
            <a:endParaRPr lang="ru-RU" sz="1200" dirty="0" smtClean="0"/>
          </a:p>
          <a:p>
            <a:pPr marL="0" indent="0" algn="just" fontAlgn="auto">
              <a:spcAft>
                <a:spcPts val="0"/>
              </a:spcAft>
              <a:buFont typeface="Wingdings"/>
              <a:buNone/>
              <a:defRPr/>
            </a:pPr>
            <a:endParaRPr lang="ru-RU" sz="1200" dirty="0"/>
          </a:p>
          <a:p>
            <a:pPr marL="0" indent="0" algn="just" fontAlgn="auto">
              <a:spcAft>
                <a:spcPts val="0"/>
              </a:spcAft>
              <a:buFont typeface="Wingdings"/>
              <a:buNone/>
              <a:defRPr/>
            </a:pPr>
            <a:endParaRPr lang="ru-RU" sz="1200" dirty="0" smtClean="0"/>
          </a:p>
          <a:p>
            <a:pPr marL="0" indent="0" algn="just" fontAlgn="auto">
              <a:spcAft>
                <a:spcPts val="0"/>
              </a:spcAft>
              <a:buFont typeface="Wingdings"/>
              <a:buNone/>
              <a:defRPr/>
            </a:pPr>
            <a:endParaRPr lang="ru-RU" sz="1200" dirty="0"/>
          </a:p>
          <a:p>
            <a:pPr marL="0" indent="0" algn="just" fontAlgn="auto">
              <a:spcAft>
                <a:spcPts val="0"/>
              </a:spcAft>
              <a:buFont typeface="Wingdings"/>
              <a:buNone/>
              <a:defRPr/>
            </a:pPr>
            <a:endParaRPr lang="ru-RU" sz="1200" dirty="0"/>
          </a:p>
        </p:txBody>
      </p:sp>
      <p:sp>
        <p:nvSpPr>
          <p:cNvPr id="4" name="Заголовок 1"/>
          <p:cNvSpPr txBox="1">
            <a:spLocks noGrp="1"/>
          </p:cNvSpPr>
          <p:nvPr>
            <p:ph type="title"/>
          </p:nvPr>
        </p:nvSpPr>
        <p:spPr>
          <a:xfrm>
            <a:off x="179512" y="0"/>
            <a:ext cx="8568952" cy="764704"/>
          </a:xfrm>
          <a:solidFill>
            <a:schemeClr val="accent1">
              <a:lumMod val="20000"/>
              <a:lumOff val="80000"/>
            </a:schemeClr>
          </a:solidFill>
          <a:scene3d>
            <a:camera prst="orthographicFront"/>
            <a:lightRig rig="threePt" dir="t"/>
          </a:scene3d>
          <a:sp3d>
            <a:bevelT w="152400" h="50800" prst="softRound"/>
          </a:sp3d>
        </p:spPr>
        <p:txBody>
          <a:bodyPr>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en-US" sz="1800" b="1" dirty="0" smtClean="0">
                <a:solidFill>
                  <a:srgbClr val="660033"/>
                </a:solidFill>
              </a:rPr>
              <a:t>III.</a:t>
            </a:r>
            <a:r>
              <a:rPr lang="ru-RU" sz="1800" b="1" dirty="0" smtClean="0">
                <a:solidFill>
                  <a:srgbClr val="660033"/>
                </a:solidFill>
              </a:rPr>
              <a:t> Парламентский контроль в рамках работы Комитета за подготовкой подзаконных нормативных правовых актов</a:t>
            </a:r>
            <a:endParaRPr lang="ru-RU" sz="1800" dirty="0">
              <a:solidFill>
                <a:schemeClr val="accent3">
                  <a:lumMod val="50000"/>
                </a:schemeClr>
              </a:solidFill>
              <a:effectLst>
                <a:innerShdw blurRad="63500" dist="50800" dir="13500000">
                  <a:prstClr val="black">
                    <a:alpha val="50000"/>
                  </a:prstClr>
                </a:innerShdw>
              </a:effectLst>
            </a:endParaRPr>
          </a:p>
        </p:txBody>
      </p:sp>
      <p:sp>
        <p:nvSpPr>
          <p:cNvPr id="2" name="Прямоугольник 1"/>
          <p:cNvSpPr/>
          <p:nvPr/>
        </p:nvSpPr>
        <p:spPr>
          <a:xfrm>
            <a:off x="572208" y="3227487"/>
            <a:ext cx="2808312" cy="720080"/>
          </a:xfrm>
          <a:prstGeom prst="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C00000"/>
                </a:solidFill>
              </a:rPr>
              <a:t>МВД РОССИИ, МИНЮСТ РОССИИ</a:t>
            </a:r>
            <a:endParaRPr lang="ru-RU" dirty="0"/>
          </a:p>
        </p:txBody>
      </p:sp>
      <p:sp>
        <p:nvSpPr>
          <p:cNvPr id="5" name="Прямоугольник 4"/>
          <p:cNvSpPr/>
          <p:nvPr/>
        </p:nvSpPr>
        <p:spPr>
          <a:xfrm>
            <a:off x="5219700" y="3248025"/>
            <a:ext cx="2808288" cy="7191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rgbClr val="007434"/>
                </a:solidFill>
              </a:rPr>
              <a:t>РОСКОМНАДЗОР</a:t>
            </a:r>
          </a:p>
        </p:txBody>
      </p:sp>
      <p:sp>
        <p:nvSpPr>
          <p:cNvPr id="6" name="Стрелка вниз 5"/>
          <p:cNvSpPr/>
          <p:nvPr/>
        </p:nvSpPr>
        <p:spPr>
          <a:xfrm>
            <a:off x="1544638" y="4014788"/>
            <a:ext cx="863600" cy="360362"/>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7" name="Стрелка вниз 6"/>
          <p:cNvSpPr/>
          <p:nvPr/>
        </p:nvSpPr>
        <p:spPr>
          <a:xfrm>
            <a:off x="6105525" y="4014788"/>
            <a:ext cx="792163" cy="360362"/>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9" name="Прямоугольник 8"/>
          <p:cNvSpPr/>
          <p:nvPr/>
        </p:nvSpPr>
        <p:spPr>
          <a:xfrm>
            <a:off x="250825" y="4506913"/>
            <a:ext cx="3673475" cy="12969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300" dirty="0">
                <a:solidFill>
                  <a:srgbClr val="C00000"/>
                </a:solidFill>
              </a:rPr>
              <a:t>На запрос отвечать не планируют, считают, </a:t>
            </a:r>
            <a:r>
              <a:rPr lang="ru-RU" sz="1300" dirty="0" smtClean="0">
                <a:solidFill>
                  <a:srgbClr val="C00000"/>
                </a:solidFill>
              </a:rPr>
              <a:t>что вопросы </a:t>
            </a:r>
            <a:r>
              <a:rPr lang="ru-RU" sz="1300" dirty="0">
                <a:solidFill>
                  <a:srgbClr val="C00000"/>
                </a:solidFill>
              </a:rPr>
              <a:t>по законопроекту сняты.</a:t>
            </a:r>
          </a:p>
        </p:txBody>
      </p:sp>
      <p:sp>
        <p:nvSpPr>
          <p:cNvPr id="10" name="Прямоугольник 9"/>
          <p:cNvSpPr/>
          <p:nvPr/>
        </p:nvSpPr>
        <p:spPr>
          <a:xfrm>
            <a:off x="4572000" y="4435475"/>
            <a:ext cx="3944938" cy="14398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300" dirty="0">
                <a:solidFill>
                  <a:srgbClr val="00602B"/>
                </a:solidFill>
              </a:rPr>
              <a:t>Разработан проект приказа о порядке взаимодействия оператора реестра с уполномоченными органами и правоохранительными органами. В настоящее время проект проходит процедуру общественного обсуждения и независимую антикоррупционную </a:t>
            </a:r>
            <a:r>
              <a:rPr lang="ru-RU" sz="1300" dirty="0" smtClean="0">
                <a:solidFill>
                  <a:srgbClr val="00602B"/>
                </a:solidFill>
              </a:rPr>
              <a:t>экспертизу.</a:t>
            </a:r>
            <a:endParaRPr lang="ru-RU" sz="1300" dirty="0">
              <a:solidFill>
                <a:srgbClr val="00602B"/>
              </a:solidFill>
            </a:endParaRPr>
          </a:p>
        </p:txBody>
      </p:sp>
      <p:cxnSp>
        <p:nvCxnSpPr>
          <p:cNvPr id="12" name="Прямая со стрелкой 11"/>
          <p:cNvCxnSpPr/>
          <p:nvPr/>
        </p:nvCxnSpPr>
        <p:spPr>
          <a:xfrm>
            <a:off x="4572000" y="2887663"/>
            <a:ext cx="1741488" cy="254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flipH="1">
            <a:off x="2627313" y="2887663"/>
            <a:ext cx="1944687" cy="254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3983" name="Номер слайда 10"/>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5C8C3DE-177E-4629-A636-63B660F786E9}" type="slidenum">
              <a:rPr lang="ru-RU">
                <a:solidFill>
                  <a:srgbClr val="898989"/>
                </a:solidFill>
              </a:rPr>
              <a:pPr fontAlgn="base">
                <a:spcBef>
                  <a:spcPct val="0"/>
                </a:spcBef>
                <a:spcAft>
                  <a:spcPct val="0"/>
                </a:spcAft>
              </a:pPr>
              <a:t>59</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20663" y="476250"/>
            <a:ext cx="8220075" cy="6286500"/>
          </a:xfrm>
        </p:spPr>
        <p:txBody>
          <a:bodyPr>
            <a:normAutofit/>
          </a:bodyPr>
          <a:lstStyle/>
          <a:p>
            <a:pPr algn="ctr">
              <a:spcBef>
                <a:spcPct val="0"/>
              </a:spcBef>
              <a:buClr>
                <a:srgbClr val="FE8637"/>
              </a:buClr>
            </a:pPr>
            <a:endParaRPr lang="ru-RU" sz="1200" b="1" dirty="0" smtClean="0">
              <a:solidFill>
                <a:srgbClr val="000000"/>
              </a:solidFill>
              <a:ea typeface="Arabic Typesetting"/>
              <a:cs typeface="Arabic Typesetting"/>
            </a:endParaRPr>
          </a:p>
          <a:p>
            <a:pPr algn="ctr">
              <a:spcBef>
                <a:spcPct val="0"/>
              </a:spcBef>
              <a:buClr>
                <a:srgbClr val="FE8637"/>
              </a:buClr>
            </a:pPr>
            <a:endParaRPr lang="ru-RU" sz="1200" b="1" dirty="0" smtClean="0">
              <a:solidFill>
                <a:srgbClr val="000000"/>
              </a:solidFill>
              <a:ea typeface="Arabic Typesetting"/>
              <a:cs typeface="Arabic Typesetting"/>
            </a:endParaRPr>
          </a:p>
          <a:p>
            <a:pPr marL="0" indent="0" algn="ctr">
              <a:lnSpc>
                <a:spcPts val="1400"/>
              </a:lnSpc>
              <a:spcBef>
                <a:spcPct val="0"/>
              </a:spcBef>
              <a:buClr>
                <a:srgbClr val="FE8637"/>
              </a:buClr>
              <a:buFont typeface="Wingdings" pitchFamily="2" charset="2"/>
              <a:buNone/>
            </a:pPr>
            <a:r>
              <a:rPr lang="ru-RU" sz="1200" b="1" dirty="0" smtClean="0">
                <a:solidFill>
                  <a:srgbClr val="000000"/>
                </a:solidFill>
                <a:latin typeface="Times New Roman" pitchFamily="18" charset="0"/>
                <a:cs typeface="Times New Roman" pitchFamily="18" charset="0"/>
              </a:rPr>
              <a:t>КУРАТОР </a:t>
            </a:r>
            <a:endParaRPr lang="en-US" sz="1200" b="1" dirty="0" smtClean="0">
              <a:solidFill>
                <a:srgbClr val="000000"/>
              </a:solidFill>
              <a:latin typeface="Times New Roman" pitchFamily="18" charset="0"/>
              <a:cs typeface="Times New Roman" pitchFamily="18" charset="0"/>
            </a:endParaRPr>
          </a:p>
          <a:p>
            <a:pPr marL="0" indent="0" algn="ctr">
              <a:lnSpc>
                <a:spcPts val="1400"/>
              </a:lnSpc>
              <a:spcBef>
                <a:spcPct val="0"/>
              </a:spcBef>
              <a:buClr>
                <a:srgbClr val="FE8637"/>
              </a:buClr>
              <a:buFont typeface="Wingdings" pitchFamily="2" charset="2"/>
              <a:buNone/>
            </a:pPr>
            <a:r>
              <a:rPr lang="ru-RU" sz="1200" dirty="0" smtClean="0">
                <a:solidFill>
                  <a:srgbClr val="000000"/>
                </a:solidFill>
                <a:latin typeface="Times New Roman" pitchFamily="18" charset="0"/>
                <a:cs typeface="Times New Roman" pitchFamily="18" charset="0"/>
              </a:rPr>
              <a:t>КОМИТЕТА ПО ВОПРОСАМ СЕМЬИ, ЖЕНЩИН И ДЕТЕЙ </a:t>
            </a:r>
            <a:endParaRPr lang="en-US" sz="1200" dirty="0" smtClean="0">
              <a:solidFill>
                <a:srgbClr val="000000"/>
              </a:solidFill>
              <a:latin typeface="Times New Roman" pitchFamily="18" charset="0"/>
              <a:cs typeface="Times New Roman" pitchFamily="18" charset="0"/>
            </a:endParaRPr>
          </a:p>
          <a:p>
            <a:pPr marL="0" indent="0" algn="ctr">
              <a:lnSpc>
                <a:spcPts val="1400"/>
              </a:lnSpc>
              <a:spcBef>
                <a:spcPct val="0"/>
              </a:spcBef>
              <a:buClr>
                <a:srgbClr val="FE8637"/>
              </a:buClr>
              <a:buNone/>
            </a:pPr>
            <a:r>
              <a:rPr lang="ru-RU" sz="1200" dirty="0" smtClean="0">
                <a:solidFill>
                  <a:srgbClr val="000000"/>
                </a:solidFill>
                <a:latin typeface="Times New Roman" pitchFamily="18" charset="0"/>
                <a:cs typeface="Times New Roman" pitchFamily="18" charset="0"/>
              </a:rPr>
              <a:t>В ГОСУДАРСТВЕННОЙ ДУМЕ СЕДЬМОГО СОЗЫВА</a:t>
            </a:r>
          </a:p>
          <a:p>
            <a:pPr marL="0" indent="0" algn="ctr">
              <a:lnSpc>
                <a:spcPts val="1400"/>
              </a:lnSpc>
              <a:spcBef>
                <a:spcPct val="0"/>
              </a:spcBef>
              <a:buClr>
                <a:srgbClr val="FE8637"/>
              </a:buClr>
              <a:buFont typeface="Wingdings" pitchFamily="2" charset="2"/>
              <a:buNone/>
            </a:pPr>
            <a:r>
              <a:rPr lang="ru-RU" sz="1200" b="1" dirty="0" smtClean="0">
                <a:solidFill>
                  <a:srgbClr val="000000"/>
                </a:solidFill>
                <a:latin typeface="Times New Roman" pitchFamily="18" charset="0"/>
                <a:cs typeface="Times New Roman" pitchFamily="18" charset="0"/>
              </a:rPr>
              <a:t>Яровая Ирина Анатольевна </a:t>
            </a:r>
            <a:r>
              <a:rPr lang="ru-RU" sz="1200" b="1" dirty="0" smtClean="0"/>
              <a:t>–</a:t>
            </a:r>
            <a:r>
              <a:rPr lang="ru-RU" sz="1800" dirty="0" smtClean="0"/>
              <a:t> </a:t>
            </a:r>
            <a:endParaRPr lang="ru-RU" sz="1200" b="1" dirty="0" smtClean="0">
              <a:solidFill>
                <a:srgbClr val="000000"/>
              </a:solidFill>
              <a:latin typeface="Times New Roman" pitchFamily="18" charset="0"/>
              <a:cs typeface="Times New Roman" pitchFamily="18" charset="0"/>
            </a:endParaRPr>
          </a:p>
          <a:p>
            <a:pPr marL="0" indent="0" algn="ctr">
              <a:lnSpc>
                <a:spcPts val="1400"/>
              </a:lnSpc>
              <a:spcBef>
                <a:spcPct val="0"/>
              </a:spcBef>
              <a:buClr>
                <a:srgbClr val="FE8637"/>
              </a:buClr>
              <a:buFont typeface="Wingdings" pitchFamily="2" charset="2"/>
              <a:buNone/>
            </a:pPr>
            <a:r>
              <a:rPr lang="ru-RU" sz="1200" dirty="0" smtClean="0">
                <a:solidFill>
                  <a:srgbClr val="000000"/>
                </a:solidFill>
                <a:latin typeface="Times New Roman" pitchFamily="18" charset="0"/>
                <a:cs typeface="Times New Roman" pitchFamily="18" charset="0"/>
              </a:rPr>
              <a:t>заместитель Председателя Государственной Думы Федерального Собрания Российской Федерации </a:t>
            </a:r>
          </a:p>
          <a:p>
            <a:pPr algn="ctr">
              <a:spcBef>
                <a:spcPct val="0"/>
              </a:spcBef>
              <a:buClr>
                <a:srgbClr val="FE8637"/>
              </a:buClr>
              <a:buFont typeface="Wingdings" pitchFamily="2" charset="2"/>
              <a:buNone/>
            </a:pPr>
            <a:endParaRPr lang="ru-RU" sz="1200" dirty="0" smtClean="0">
              <a:solidFill>
                <a:srgbClr val="000000"/>
              </a:solidFill>
              <a:latin typeface="Times New Roman" pitchFamily="18" charset="0"/>
              <a:cs typeface="Times New Roman" pitchFamily="18" charset="0"/>
            </a:endParaRPr>
          </a:p>
          <a:p>
            <a:pPr algn="ctr">
              <a:spcBef>
                <a:spcPct val="0"/>
              </a:spcBef>
              <a:buClr>
                <a:srgbClr val="FE8637"/>
              </a:buClr>
            </a:pPr>
            <a:r>
              <a:rPr lang="ru-RU" sz="1200" b="1" dirty="0" smtClean="0">
                <a:solidFill>
                  <a:srgbClr val="000000"/>
                </a:solidFill>
              </a:rPr>
              <a:t/>
            </a:r>
            <a:br>
              <a:rPr lang="ru-RU" sz="1200" b="1" dirty="0" smtClean="0">
                <a:solidFill>
                  <a:srgbClr val="000000"/>
                </a:solidFill>
              </a:rPr>
            </a:br>
            <a:endParaRPr lang="ru-RU" sz="1200" dirty="0" smtClean="0">
              <a:solidFill>
                <a:srgbClr val="000000"/>
              </a:solidFill>
            </a:endParaRPr>
          </a:p>
          <a:p>
            <a:pPr algn="ctr">
              <a:spcBef>
                <a:spcPct val="0"/>
              </a:spcBef>
              <a:buClr>
                <a:srgbClr val="FE8637"/>
              </a:buClr>
            </a:pPr>
            <a:endParaRPr lang="ru-RU" sz="1200" b="1" dirty="0" smtClean="0">
              <a:solidFill>
                <a:srgbClr val="000000"/>
              </a:solidFill>
              <a:ea typeface="Arabic Typesetting"/>
              <a:cs typeface="Arabic Typesetting"/>
            </a:endParaRPr>
          </a:p>
          <a:p>
            <a:pPr>
              <a:buClr>
                <a:srgbClr val="FE8637"/>
              </a:buClr>
            </a:pPr>
            <a:endParaRPr lang="ru-RU" dirty="0" smtClean="0">
              <a:solidFill>
                <a:srgbClr val="000000"/>
              </a:solidFill>
            </a:endParaRPr>
          </a:p>
          <a:p>
            <a:endParaRPr lang="ru-RU" sz="1200" dirty="0" smtClean="0"/>
          </a:p>
          <a:p>
            <a:endParaRPr lang="ru-RU" sz="1200" dirty="0" smtClean="0"/>
          </a:p>
          <a:p>
            <a:endParaRPr lang="ru-RU" sz="1200" dirty="0" smtClean="0"/>
          </a:p>
          <a:p>
            <a:endParaRPr lang="ru-RU" sz="1200" dirty="0" smtClean="0"/>
          </a:p>
        </p:txBody>
      </p:sp>
      <p:pic>
        <p:nvPicPr>
          <p:cNvPr id="1449" name="Picture 2" descr="http://anunt3.duma.gov.ru/Intranet/Foto7/99111093.jpg"/>
          <p:cNvPicPr>
            <a:picLocks noChangeAspect="1" noChangeArrowheads="1"/>
          </p:cNvPicPr>
          <p:nvPr/>
        </p:nvPicPr>
        <p:blipFill>
          <a:blip r:embed="rId4"/>
          <a:srcRect/>
          <a:stretch>
            <a:fillRect/>
          </a:stretch>
        </p:blipFill>
        <p:spPr bwMode="auto">
          <a:xfrm>
            <a:off x="3851275" y="1844675"/>
            <a:ext cx="1030288" cy="1295400"/>
          </a:xfrm>
          <a:prstGeom prst="rect">
            <a:avLst/>
          </a:prstGeom>
          <a:noFill/>
          <a:ln w="9525">
            <a:noFill/>
            <a:miter lim="800000"/>
            <a:headEnd/>
            <a:tailEnd/>
          </a:ln>
        </p:spPr>
      </p:pic>
      <p:sp>
        <p:nvSpPr>
          <p:cNvPr id="6" name="Заголовок 1"/>
          <p:cNvSpPr txBox="1">
            <a:spLocks noGrp="1"/>
          </p:cNvSpPr>
          <p:nvPr>
            <p:ph type="title"/>
          </p:nvPr>
        </p:nvSpPr>
        <p:spPr>
          <a:xfrm>
            <a:off x="395535" y="548681"/>
            <a:ext cx="8219257" cy="360040"/>
          </a:xfrm>
          <a:solidFill>
            <a:schemeClr val="accent1">
              <a:lumMod val="20000"/>
              <a:lumOff val="80000"/>
            </a:schemeClr>
          </a:solidFill>
          <a:scene3d>
            <a:camera prst="orthographicFront"/>
            <a:lightRig rig="threePt" dir="t"/>
          </a:scene3d>
          <a:sp3d>
            <a:bevelT w="152400" h="50800" prst="softRound"/>
          </a:sp3d>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600" dirty="0" smtClean="0">
                <a:solidFill>
                  <a:schemeClr val="accent3">
                    <a:lumMod val="50000"/>
                  </a:schemeClr>
                </a:solidFill>
                <a:effectLst>
                  <a:innerShdw blurRad="63500" dist="50800" dir="13500000">
                    <a:prstClr val="black">
                      <a:alpha val="50000"/>
                    </a:prstClr>
                  </a:innerShdw>
                </a:effectLst>
              </a:rPr>
              <a:t>Состав Комитета</a:t>
            </a:r>
            <a:endParaRPr lang="ru-RU" sz="1600" dirty="0">
              <a:solidFill>
                <a:schemeClr val="accent3">
                  <a:lumMod val="50000"/>
                </a:schemeClr>
              </a:solidFill>
              <a:effectLst>
                <a:innerShdw blurRad="63500" dist="50800" dir="13500000">
                  <a:prstClr val="black">
                    <a:alpha val="50000"/>
                  </a:prstClr>
                </a:innerShdw>
              </a:effectLst>
            </a:endParaRPr>
          </a:p>
        </p:txBody>
      </p:sp>
      <p:sp>
        <p:nvSpPr>
          <p:cNvPr id="1451"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2F9FAE5-EA2C-4A8E-AA23-C8966FEF1976}" type="slidenum">
              <a:rPr lang="ru-RU">
                <a:solidFill>
                  <a:srgbClr val="898989"/>
                </a:solidFill>
              </a:rPr>
              <a:pPr fontAlgn="base">
                <a:spcBef>
                  <a:spcPct val="0"/>
                </a:spcBef>
                <a:spcAft>
                  <a:spcPct val="0"/>
                </a:spcAft>
              </a:pPr>
              <a:t>6</a:t>
            </a:fld>
            <a:endParaRPr lang="ru-RU" dirty="0">
              <a:solidFill>
                <a:srgbClr val="898989"/>
              </a:solidFill>
            </a:endParaRPr>
          </a:p>
        </p:txBody>
      </p:sp>
      <p:sp>
        <p:nvSpPr>
          <p:cNvPr id="8" name="Заголовок 1"/>
          <p:cNvSpPr txBox="1">
            <a:spLocks/>
          </p:cNvSpPr>
          <p:nvPr/>
        </p:nvSpPr>
        <p:spPr>
          <a:xfrm>
            <a:off x="395536" y="116632"/>
            <a:ext cx="8219256" cy="432048"/>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850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en-US" dirty="0">
                <a:solidFill>
                  <a:schemeClr val="accent3">
                    <a:lumMod val="50000"/>
                  </a:schemeClr>
                </a:solidFill>
                <a:effectLst>
                  <a:innerShdw blurRad="63500" dist="50800" dir="13500000">
                    <a:prstClr val="black">
                      <a:alpha val="50000"/>
                    </a:prstClr>
                  </a:innerShdw>
                </a:effectLst>
              </a:rPr>
              <a:t> </a:t>
            </a:r>
            <a:r>
              <a:rPr lang="en-US" sz="2400" dirty="0" smtClean="0">
                <a:solidFill>
                  <a:schemeClr val="accent3">
                    <a:lumMod val="50000"/>
                  </a:schemeClr>
                </a:solidFill>
                <a:effectLst>
                  <a:innerShdw blurRad="63500" dist="50800" dir="13500000">
                    <a:prstClr val="black">
                      <a:alpha val="50000"/>
                    </a:prstClr>
                  </a:innerShdw>
                </a:effectLst>
              </a:rPr>
              <a:t>I</a:t>
            </a:r>
            <a:r>
              <a:rPr lang="ru-RU" sz="2400" b="1" dirty="0">
                <a:solidFill>
                  <a:schemeClr val="accent3">
                    <a:lumMod val="50000"/>
                  </a:schemeClr>
                </a:solidFill>
                <a:effectLst>
                  <a:innerShdw blurRad="63500" dist="50800" dir="13500000">
                    <a:prstClr val="black">
                      <a:alpha val="50000"/>
                    </a:prstClr>
                  </a:innerShdw>
                </a:effectLst>
              </a:rPr>
              <a:t>.</a:t>
            </a:r>
            <a:r>
              <a:rPr lang="en-US" sz="2400" b="1" dirty="0" smtClean="0">
                <a:solidFill>
                  <a:schemeClr val="accent3">
                    <a:lumMod val="50000"/>
                  </a:schemeClr>
                </a:solidFill>
                <a:effectLst>
                  <a:innerShdw blurRad="63500" dist="50800" dir="13500000">
                    <a:prstClr val="black">
                      <a:alpha val="50000"/>
                    </a:prstClr>
                  </a:innerShdw>
                </a:effectLst>
              </a:rPr>
              <a:t> </a:t>
            </a:r>
            <a:r>
              <a:rPr lang="ru-RU" sz="2400" b="1" dirty="0" smtClean="0">
                <a:solidFill>
                  <a:schemeClr val="accent3">
                    <a:lumMod val="50000"/>
                  </a:schemeClr>
                </a:solidFill>
                <a:effectLst>
                  <a:innerShdw blurRad="63500" dist="50800" dir="13500000">
                    <a:prstClr val="black">
                      <a:alpha val="50000"/>
                    </a:prstClr>
                  </a:innerShdw>
                </a:effectLst>
              </a:rPr>
              <a:t>общие сведения</a:t>
            </a:r>
            <a:endParaRPr lang="ru-RU" sz="2400" b="1" dirty="0">
              <a:solidFill>
                <a:schemeClr val="accent3">
                  <a:lumMod val="50000"/>
                </a:schemeClr>
              </a:solidFill>
              <a:effectLst>
                <a:innerShdw blurRad="63500" dist="50800" dir="13500000">
                  <a:prstClr val="black">
                    <a:alpha val="50000"/>
                  </a:prstClr>
                </a:innerShdw>
              </a:effectLst>
            </a:endParaRPr>
          </a:p>
        </p:txBody>
      </p:sp>
      <p:graphicFrame>
        <p:nvGraphicFramePr>
          <p:cNvPr id="2" name="Объект 1"/>
          <p:cNvGraphicFramePr>
            <a:graphicFrameLocks noChangeAspect="1"/>
          </p:cNvGraphicFramePr>
          <p:nvPr>
            <p:extLst>
              <p:ext uri="{D42A27DB-BD31-4B8C-83A1-F6EECF244321}">
                <p14:modId xmlns:p14="http://schemas.microsoft.com/office/powerpoint/2010/main" val="1562343064"/>
              </p:ext>
            </p:extLst>
          </p:nvPr>
        </p:nvGraphicFramePr>
        <p:xfrm>
          <a:off x="1187624" y="3284984"/>
          <a:ext cx="6807200" cy="3816424"/>
        </p:xfrm>
        <a:graphic>
          <a:graphicData uri="http://schemas.openxmlformats.org/presentationml/2006/ole">
            <mc:AlternateContent xmlns:mc="http://schemas.openxmlformats.org/markup-compatibility/2006">
              <mc:Choice xmlns:v="urn:schemas-microsoft-com:vml" Requires="v">
                <p:oleObj spid="_x0000_s1627" name="Документ" r:id="rId6" imgW="7544410" imgH="4566672" progId="Word.Document.12">
                  <p:embed/>
                </p:oleObj>
              </mc:Choice>
              <mc:Fallback>
                <p:oleObj name="Документ" r:id="rId6" imgW="7544410" imgH="4566672" progId="Word.Document.12">
                  <p:embed/>
                  <p:pic>
                    <p:nvPicPr>
                      <p:cNvPr id="0" name="Объект 10"/>
                      <p:cNvPicPr>
                        <a:picLocks noChangeAspect="1" noChangeArrowheads="1"/>
                      </p:cNvPicPr>
                      <p:nvPr/>
                    </p:nvPicPr>
                    <p:blipFill>
                      <a:blip r:embed="rId7"/>
                      <a:srcRect/>
                      <a:stretch>
                        <a:fillRect/>
                      </a:stretch>
                    </p:blipFill>
                    <p:spPr bwMode="auto">
                      <a:xfrm>
                        <a:off x="1187624" y="3284984"/>
                        <a:ext cx="6807200" cy="3816424"/>
                      </a:xfrm>
                      <a:prstGeom prst="rect">
                        <a:avLst/>
                      </a:prstGeom>
                      <a:noFill/>
                      <a:ln>
                        <a:noFill/>
                      </a:ln>
                    </p:spPr>
                  </p:pic>
                </p:oleObj>
              </mc:Fallback>
            </mc:AlternateContent>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169863" y="260648"/>
            <a:ext cx="8650287" cy="1223665"/>
          </a:xfrm>
        </p:spPr>
        <p:txBody>
          <a:bodyPr>
            <a:normAutofit/>
          </a:bodyPr>
          <a:lstStyle/>
          <a:p>
            <a:pPr marL="0" indent="0" algn="ctr" fontAlgn="auto">
              <a:spcBef>
                <a:spcPts val="0"/>
              </a:spcBef>
              <a:spcAft>
                <a:spcPts val="0"/>
              </a:spcAft>
              <a:buClrTx/>
              <a:buSzTx/>
              <a:buFont typeface="Wingdings"/>
              <a:buNone/>
              <a:defRPr/>
            </a:pPr>
            <a:r>
              <a:rPr lang="ru-RU" sz="1200" dirty="0" smtClean="0">
                <a:solidFill>
                  <a:srgbClr val="007434"/>
                </a:solidFill>
              </a:rPr>
              <a:t>2. Федеральный </a:t>
            </a:r>
            <a:r>
              <a:rPr lang="ru-RU" sz="1200" dirty="0">
                <a:solidFill>
                  <a:srgbClr val="007434"/>
                </a:solidFill>
              </a:rPr>
              <a:t>закон от </a:t>
            </a:r>
            <a:r>
              <a:rPr lang="ru-RU" sz="1200" dirty="0" smtClean="0">
                <a:solidFill>
                  <a:srgbClr val="007434"/>
                </a:solidFill>
              </a:rPr>
              <a:t>28 декабря 2016 </a:t>
            </a:r>
            <a:r>
              <a:rPr lang="ru-RU" sz="1200" dirty="0">
                <a:solidFill>
                  <a:srgbClr val="007434"/>
                </a:solidFill>
              </a:rPr>
              <a:t>года № 465-ФЗ </a:t>
            </a:r>
            <a:r>
              <a:rPr lang="ru-RU" sz="1200" dirty="0" smtClean="0">
                <a:solidFill>
                  <a:srgbClr val="007434"/>
                </a:solidFill>
              </a:rPr>
              <a:t>«О </a:t>
            </a:r>
            <a:r>
              <a:rPr lang="ru-RU" sz="1200" dirty="0">
                <a:solidFill>
                  <a:srgbClr val="007434"/>
                </a:solidFill>
              </a:rPr>
              <a:t>внесении изменений в отдельные законодательные </a:t>
            </a:r>
            <a:r>
              <a:rPr lang="ru-RU" sz="1200" dirty="0" smtClean="0">
                <a:solidFill>
                  <a:srgbClr val="007434"/>
                </a:solidFill>
              </a:rPr>
              <a:t>акты Российской Федерации в </a:t>
            </a:r>
            <a:r>
              <a:rPr lang="ru-RU" sz="1200" dirty="0">
                <a:solidFill>
                  <a:srgbClr val="007434"/>
                </a:solidFill>
              </a:rPr>
              <a:t>части совершенствования государственного регулирования организации отдыха </a:t>
            </a:r>
            <a:endParaRPr lang="ru-RU" sz="1200" dirty="0" smtClean="0">
              <a:solidFill>
                <a:srgbClr val="007434"/>
              </a:solidFill>
            </a:endParaRPr>
          </a:p>
          <a:p>
            <a:pPr marL="0" indent="0" algn="ctr" fontAlgn="auto">
              <a:spcBef>
                <a:spcPts val="0"/>
              </a:spcBef>
              <a:spcAft>
                <a:spcPts val="0"/>
              </a:spcAft>
              <a:buClrTx/>
              <a:buSzTx/>
              <a:buFont typeface="Wingdings"/>
              <a:buNone/>
              <a:defRPr/>
            </a:pPr>
            <a:r>
              <a:rPr lang="ru-RU" sz="1200" dirty="0" smtClean="0">
                <a:solidFill>
                  <a:srgbClr val="007434"/>
                </a:solidFill>
              </a:rPr>
              <a:t>и </a:t>
            </a:r>
            <a:r>
              <a:rPr lang="ru-RU" sz="1200" dirty="0">
                <a:solidFill>
                  <a:srgbClr val="007434"/>
                </a:solidFill>
              </a:rPr>
              <a:t>оздоровления детей» предполагает принятие ряда подзаконных актов. </a:t>
            </a:r>
          </a:p>
          <a:p>
            <a:pPr marL="0" indent="0" algn="just" fontAlgn="auto">
              <a:spcBef>
                <a:spcPts val="0"/>
              </a:spcBef>
              <a:spcAft>
                <a:spcPts val="0"/>
              </a:spcAft>
              <a:buClrTx/>
              <a:buSzTx/>
              <a:buFont typeface="Wingdings"/>
              <a:buNone/>
              <a:defRPr/>
            </a:pPr>
            <a:endParaRPr lang="ru-RU" dirty="0"/>
          </a:p>
        </p:txBody>
      </p:sp>
      <p:sp>
        <p:nvSpPr>
          <p:cNvPr id="6" name="Прямоугольник 5"/>
          <p:cNvSpPr/>
          <p:nvPr/>
        </p:nvSpPr>
        <p:spPr>
          <a:xfrm>
            <a:off x="237431" y="980728"/>
            <a:ext cx="8039932" cy="5616624"/>
          </a:xfrm>
          <a:prstGeom prst="rect">
            <a:avLst/>
          </a:prstGeom>
          <a:solidFill>
            <a:srgbClr val="FFFBF7"/>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ru-RU" sz="1000" i="1" dirty="0">
              <a:solidFill>
                <a:srgbClr val="00B050"/>
              </a:solidFill>
            </a:endParaRPr>
          </a:p>
          <a:p>
            <a:pPr algn="just" fontAlgn="auto">
              <a:spcBef>
                <a:spcPts val="0"/>
              </a:spcBef>
              <a:spcAft>
                <a:spcPts val="0"/>
              </a:spcAft>
              <a:defRPr/>
            </a:pPr>
            <a:endParaRPr lang="ru-RU" sz="1200" dirty="0">
              <a:solidFill>
                <a:srgbClr val="0070C0"/>
              </a:solidFill>
            </a:endParaRPr>
          </a:p>
          <a:p>
            <a:pPr algn="just" fontAlgn="auto">
              <a:spcBef>
                <a:spcPts val="0"/>
              </a:spcBef>
              <a:spcAft>
                <a:spcPts val="0"/>
              </a:spcAft>
              <a:defRPr/>
            </a:pPr>
            <a:endParaRPr lang="ru-RU" sz="1200" dirty="0">
              <a:solidFill>
                <a:srgbClr val="0070C0"/>
              </a:solidFill>
            </a:endParaRPr>
          </a:p>
          <a:p>
            <a:pPr algn="ctr" fontAlgn="auto">
              <a:spcBef>
                <a:spcPts val="0"/>
              </a:spcBef>
              <a:spcAft>
                <a:spcPts val="0"/>
              </a:spcAft>
              <a:defRPr/>
            </a:pPr>
            <a:endParaRPr lang="ru-RU" sz="1600" dirty="0" smtClean="0">
              <a:solidFill>
                <a:srgbClr val="0070C0"/>
              </a:solidFill>
            </a:endParaRPr>
          </a:p>
          <a:p>
            <a:pPr algn="ctr" fontAlgn="auto">
              <a:spcBef>
                <a:spcPts val="0"/>
              </a:spcBef>
              <a:spcAft>
                <a:spcPts val="0"/>
              </a:spcAft>
              <a:defRPr/>
            </a:pPr>
            <a:r>
              <a:rPr lang="ru-RU" sz="1600" dirty="0" smtClean="0">
                <a:solidFill>
                  <a:srgbClr val="0070C0"/>
                </a:solidFill>
              </a:rPr>
              <a:t>КОМИТЕТОМ осуществляется контроль подготовки и </a:t>
            </a:r>
            <a:r>
              <a:rPr lang="ru-RU" sz="1600" dirty="0">
                <a:solidFill>
                  <a:srgbClr val="0070C0"/>
                </a:solidFill>
              </a:rPr>
              <a:t>принятия </a:t>
            </a:r>
            <a:r>
              <a:rPr lang="ru-RU" sz="1600" dirty="0" smtClean="0">
                <a:solidFill>
                  <a:srgbClr val="0070C0"/>
                </a:solidFill>
              </a:rPr>
              <a:t>следующих нормативных </a:t>
            </a:r>
            <a:r>
              <a:rPr lang="ru-RU" sz="1600" dirty="0">
                <a:solidFill>
                  <a:srgbClr val="0070C0"/>
                </a:solidFill>
              </a:rPr>
              <a:t>правовых актов для реализации норм Федерального </a:t>
            </a:r>
            <a:r>
              <a:rPr lang="ru-RU" sz="1600" dirty="0" smtClean="0">
                <a:solidFill>
                  <a:srgbClr val="0070C0"/>
                </a:solidFill>
              </a:rPr>
              <a:t>закона:</a:t>
            </a:r>
            <a:endParaRPr lang="ru-RU" sz="1200" i="1" dirty="0">
              <a:solidFill>
                <a:srgbClr val="00B050"/>
              </a:solidFill>
            </a:endParaRPr>
          </a:p>
          <a:p>
            <a:pPr algn="ctr" fontAlgn="auto">
              <a:spcBef>
                <a:spcPts val="0"/>
              </a:spcBef>
              <a:spcAft>
                <a:spcPts val="0"/>
              </a:spcAft>
              <a:defRPr/>
            </a:pPr>
            <a:r>
              <a:rPr lang="ru-RU" sz="1000" u="sng" dirty="0">
                <a:solidFill>
                  <a:srgbClr val="C00000"/>
                </a:solidFill>
              </a:rPr>
              <a:t>П Р И Н Я ТЫ</a:t>
            </a:r>
            <a:r>
              <a:rPr lang="ru-RU" sz="1000" dirty="0">
                <a:solidFill>
                  <a:srgbClr val="C00000"/>
                </a:solidFill>
              </a:rPr>
              <a:t>:</a:t>
            </a:r>
          </a:p>
          <a:p>
            <a:pPr marL="171450" indent="-171450" algn="just" fontAlgn="auto">
              <a:spcBef>
                <a:spcPts val="0"/>
              </a:spcBef>
              <a:spcAft>
                <a:spcPts val="0"/>
              </a:spcAft>
              <a:buFont typeface="Wingdings" panose="05000000000000000000" pitchFamily="2" charset="2"/>
              <a:buChar char="ü"/>
              <a:defRPr/>
            </a:pPr>
            <a:r>
              <a:rPr lang="ru-RU" sz="1000" dirty="0" smtClean="0">
                <a:solidFill>
                  <a:srgbClr val="007434"/>
                </a:solidFill>
              </a:rPr>
              <a:t>постановление </a:t>
            </a:r>
            <a:r>
              <a:rPr lang="ru-RU" sz="1000" dirty="0">
                <a:solidFill>
                  <a:srgbClr val="007434"/>
                </a:solidFill>
              </a:rPr>
              <a:t>Правительства Российской Федерации от 13 апреля 2017 </a:t>
            </a:r>
            <a:r>
              <a:rPr lang="ru-RU" sz="1000" dirty="0" smtClean="0">
                <a:solidFill>
                  <a:srgbClr val="007434"/>
                </a:solidFill>
              </a:rPr>
              <a:t>года </a:t>
            </a:r>
            <a:r>
              <a:rPr lang="ru-RU" sz="1000" dirty="0">
                <a:solidFill>
                  <a:srgbClr val="007434"/>
                </a:solidFill>
              </a:rPr>
              <a:t>№ 444 «О внесении изменений в Положение о Министерстве образования и науки Российской Федерации»;</a:t>
            </a:r>
          </a:p>
          <a:p>
            <a:pPr marL="171450" indent="-171450" algn="just" fontAlgn="auto">
              <a:spcBef>
                <a:spcPts val="0"/>
              </a:spcBef>
              <a:spcAft>
                <a:spcPts val="0"/>
              </a:spcAft>
              <a:buFont typeface="Wingdings" panose="05000000000000000000" pitchFamily="2" charset="2"/>
              <a:buChar char="ü"/>
              <a:defRPr/>
            </a:pPr>
            <a:endParaRPr lang="ru-RU" sz="1000" dirty="0">
              <a:solidFill>
                <a:srgbClr val="007434"/>
              </a:solidFill>
            </a:endParaRPr>
          </a:p>
          <a:p>
            <a:pPr marL="171450" indent="-171450" algn="just" fontAlgn="auto">
              <a:spcBef>
                <a:spcPts val="0"/>
              </a:spcBef>
              <a:spcAft>
                <a:spcPts val="0"/>
              </a:spcAft>
              <a:buFont typeface="Wingdings" panose="05000000000000000000" pitchFamily="2" charset="2"/>
              <a:buChar char="ü"/>
              <a:defRPr/>
            </a:pPr>
            <a:r>
              <a:rPr lang="ru-RU" sz="1000" dirty="0">
                <a:solidFill>
                  <a:srgbClr val="007434"/>
                </a:solidFill>
              </a:rPr>
              <a:t>п</a:t>
            </a:r>
            <a:r>
              <a:rPr lang="ru-RU" sz="1000" dirty="0" smtClean="0">
                <a:solidFill>
                  <a:srgbClr val="007434"/>
                </a:solidFill>
              </a:rPr>
              <a:t>остановление </a:t>
            </a:r>
            <a:r>
              <a:rPr lang="ru-RU" sz="1000" dirty="0">
                <a:solidFill>
                  <a:srgbClr val="007434"/>
                </a:solidFill>
              </a:rPr>
              <a:t>Правительства Российской Федерации от 13 марта 2017 </a:t>
            </a:r>
            <a:r>
              <a:rPr lang="ru-RU" sz="1000" dirty="0" smtClean="0">
                <a:solidFill>
                  <a:srgbClr val="007434"/>
                </a:solidFill>
              </a:rPr>
              <a:t>года </a:t>
            </a:r>
            <a:r>
              <a:rPr lang="ru-RU" sz="1000" dirty="0">
                <a:solidFill>
                  <a:srgbClr val="007434"/>
                </a:solidFill>
              </a:rPr>
              <a:t>№ 280 «О внесении изменения в Положение о Министерстве культуры Российской Федерации»;</a:t>
            </a:r>
          </a:p>
          <a:p>
            <a:pPr marL="171450" indent="-171450" algn="just" fontAlgn="auto">
              <a:spcBef>
                <a:spcPts val="0"/>
              </a:spcBef>
              <a:spcAft>
                <a:spcPts val="0"/>
              </a:spcAft>
              <a:buFont typeface="Wingdings" panose="05000000000000000000" pitchFamily="2" charset="2"/>
              <a:buChar char="ü"/>
              <a:defRPr/>
            </a:pPr>
            <a:endParaRPr lang="ru-RU" sz="1000" dirty="0">
              <a:solidFill>
                <a:srgbClr val="007434"/>
              </a:solidFill>
            </a:endParaRPr>
          </a:p>
          <a:p>
            <a:pPr marL="171450" indent="-171450" algn="just" fontAlgn="auto">
              <a:spcBef>
                <a:spcPts val="0"/>
              </a:spcBef>
              <a:spcAft>
                <a:spcPts val="0"/>
              </a:spcAft>
              <a:buFont typeface="Wingdings" panose="05000000000000000000" pitchFamily="2" charset="2"/>
              <a:buChar char="ü"/>
              <a:defRPr/>
            </a:pPr>
            <a:r>
              <a:rPr lang="ru-RU" sz="1000" dirty="0">
                <a:solidFill>
                  <a:srgbClr val="007434"/>
                </a:solidFill>
              </a:rPr>
              <a:t>п</a:t>
            </a:r>
            <a:r>
              <a:rPr lang="ru-RU" sz="1000" dirty="0" smtClean="0">
                <a:solidFill>
                  <a:srgbClr val="007434"/>
                </a:solidFill>
              </a:rPr>
              <a:t>остановление </a:t>
            </a:r>
            <a:r>
              <a:rPr lang="ru-RU" sz="1000" dirty="0">
                <a:solidFill>
                  <a:srgbClr val="007434"/>
                </a:solidFill>
              </a:rPr>
              <a:t>Главного государственного санитарного врача Российской Федерации  № 38 от </a:t>
            </a:r>
            <a:r>
              <a:rPr lang="ru-RU" sz="1000" dirty="0" smtClean="0">
                <a:solidFill>
                  <a:srgbClr val="007434"/>
                </a:solidFill>
              </a:rPr>
              <a:t>22 марта 2017 года </a:t>
            </a:r>
            <a:r>
              <a:rPr lang="ru-RU" sz="1000" dirty="0">
                <a:solidFill>
                  <a:srgbClr val="007434"/>
                </a:solidFill>
              </a:rPr>
              <a:t>«О внесении изменений в </a:t>
            </a:r>
            <a:r>
              <a:rPr lang="ru-RU" sz="1000" dirty="0" smtClean="0">
                <a:solidFill>
                  <a:srgbClr val="007434"/>
                </a:solidFill>
              </a:rPr>
              <a:t>СанПиН 2.4.4.2599-10, СанПиН 2.4.4.3155-13, СанПиН 2.4.4.3048-13, СанПиН 2.4.2.2842-11»;</a:t>
            </a:r>
            <a:endParaRPr lang="ru-RU" sz="1000" dirty="0">
              <a:solidFill>
                <a:srgbClr val="007434"/>
              </a:solidFill>
            </a:endParaRPr>
          </a:p>
          <a:p>
            <a:pPr marL="171450" indent="-171450" algn="just" fontAlgn="auto">
              <a:spcBef>
                <a:spcPts val="0"/>
              </a:spcBef>
              <a:spcAft>
                <a:spcPts val="0"/>
              </a:spcAft>
              <a:buFont typeface="Wingdings" panose="05000000000000000000" pitchFamily="2" charset="2"/>
              <a:buChar char="ü"/>
              <a:defRPr/>
            </a:pPr>
            <a:endParaRPr lang="ru-RU" sz="1000" dirty="0">
              <a:solidFill>
                <a:srgbClr val="007434"/>
              </a:solidFill>
            </a:endParaRPr>
          </a:p>
          <a:p>
            <a:pPr marL="171450" indent="-171450" algn="just" fontAlgn="auto">
              <a:spcBef>
                <a:spcPts val="0"/>
              </a:spcBef>
              <a:spcAft>
                <a:spcPts val="0"/>
              </a:spcAft>
              <a:buFont typeface="Wingdings" panose="05000000000000000000" pitchFamily="2" charset="2"/>
              <a:buChar char="ü"/>
              <a:defRPr/>
            </a:pPr>
            <a:r>
              <a:rPr lang="ru-RU" sz="1000" dirty="0" smtClean="0">
                <a:solidFill>
                  <a:srgbClr val="007434"/>
                </a:solidFill>
              </a:rPr>
              <a:t>приказ </a:t>
            </a:r>
            <a:r>
              <a:rPr lang="ru-RU" sz="1000" dirty="0">
                <a:solidFill>
                  <a:srgbClr val="007434"/>
                </a:solidFill>
              </a:rPr>
              <a:t>Роспотребнадзора от 19 июля 2007 </a:t>
            </a:r>
            <a:r>
              <a:rPr lang="ru-RU" sz="1000" dirty="0" smtClean="0">
                <a:solidFill>
                  <a:srgbClr val="007434"/>
                </a:solidFill>
              </a:rPr>
              <a:t>года </a:t>
            </a:r>
            <a:r>
              <a:rPr lang="ru-RU" sz="1000" dirty="0">
                <a:solidFill>
                  <a:srgbClr val="007434"/>
                </a:solidFill>
              </a:rPr>
              <a:t>№ 224 «О санитарно-эпидемиологических экспертизах, обследованиях, исследованиях, испытаниях и токсикологических гигиенических и иных видах оценок»;</a:t>
            </a:r>
          </a:p>
          <a:p>
            <a:pPr marL="171450" indent="-171450" algn="just" fontAlgn="auto">
              <a:spcBef>
                <a:spcPts val="0"/>
              </a:spcBef>
              <a:spcAft>
                <a:spcPts val="0"/>
              </a:spcAft>
              <a:buFont typeface="Wingdings" panose="05000000000000000000" pitchFamily="2" charset="2"/>
              <a:buChar char="ü"/>
              <a:defRPr/>
            </a:pPr>
            <a:endParaRPr lang="ru-RU" sz="1000" dirty="0">
              <a:solidFill>
                <a:srgbClr val="007434"/>
              </a:solidFill>
            </a:endParaRPr>
          </a:p>
          <a:p>
            <a:pPr marL="171450" indent="-171450" algn="just" fontAlgn="auto">
              <a:spcBef>
                <a:spcPts val="0"/>
              </a:spcBef>
              <a:spcAft>
                <a:spcPts val="0"/>
              </a:spcAft>
              <a:buFont typeface="Wingdings" panose="05000000000000000000" pitchFamily="2" charset="2"/>
              <a:buChar char="ü"/>
              <a:defRPr/>
            </a:pPr>
            <a:r>
              <a:rPr lang="ru-RU" sz="1000" dirty="0" smtClean="0">
                <a:solidFill>
                  <a:srgbClr val="007434"/>
                </a:solidFill>
              </a:rPr>
              <a:t>приказ </a:t>
            </a:r>
            <a:r>
              <a:rPr lang="ru-RU" sz="1000" dirty="0">
                <a:solidFill>
                  <a:srgbClr val="007434"/>
                </a:solidFill>
              </a:rPr>
              <a:t>Минкультуры России </a:t>
            </a:r>
            <a:r>
              <a:rPr lang="ru-RU" sz="1000" dirty="0" smtClean="0">
                <a:solidFill>
                  <a:srgbClr val="007434"/>
                </a:solidFill>
              </a:rPr>
              <a:t>от 5 </a:t>
            </a:r>
            <a:r>
              <a:rPr lang="ru-RU" sz="1000" dirty="0">
                <a:solidFill>
                  <a:srgbClr val="007434"/>
                </a:solidFill>
              </a:rPr>
              <a:t>апреля 2017 </a:t>
            </a:r>
            <a:r>
              <a:rPr lang="ru-RU" sz="1000" dirty="0" smtClean="0">
                <a:solidFill>
                  <a:srgbClr val="007434"/>
                </a:solidFill>
              </a:rPr>
              <a:t>года </a:t>
            </a:r>
            <a:r>
              <a:rPr lang="ru-RU" sz="1000" dirty="0">
                <a:solidFill>
                  <a:srgbClr val="007434"/>
                </a:solidFill>
              </a:rPr>
              <a:t>№ 511 «Об утверждении общих требований к туристским маршрутам (другим маршрутам передвижения) для прохождения организованными группами детей и порядку организации их прохождения детьми, находящимися  в организациях отдыха детей и их оздоровления либо являющимися членами организованной группы несовершеннолетних туристов, а также к порядку уведомления уполномоченных органов государственной власти о месте, сроках  и длительности прохождения таких маршрутов</a:t>
            </a:r>
            <a:r>
              <a:rPr lang="ru-RU" sz="1000" dirty="0" smtClean="0">
                <a:solidFill>
                  <a:srgbClr val="00B050"/>
                </a:solidFill>
              </a:rPr>
              <a:t>».</a:t>
            </a:r>
            <a:endParaRPr lang="ru-RU" sz="1000" dirty="0">
              <a:solidFill>
                <a:srgbClr val="00B050"/>
              </a:solidFill>
            </a:endParaRPr>
          </a:p>
          <a:p>
            <a:pPr algn="just" fontAlgn="auto">
              <a:spcBef>
                <a:spcPts val="0"/>
              </a:spcBef>
              <a:spcAft>
                <a:spcPts val="0"/>
              </a:spcAft>
              <a:buFontTx/>
              <a:buChar char="-"/>
              <a:defRPr/>
            </a:pPr>
            <a:endParaRPr lang="ru-RU" sz="1000" dirty="0">
              <a:solidFill>
                <a:srgbClr val="00B050"/>
              </a:solidFill>
            </a:endParaRPr>
          </a:p>
          <a:p>
            <a:pPr algn="ctr" fontAlgn="auto">
              <a:spcBef>
                <a:spcPts val="0"/>
              </a:spcBef>
              <a:spcAft>
                <a:spcPts val="0"/>
              </a:spcAft>
              <a:defRPr/>
            </a:pPr>
            <a:r>
              <a:rPr lang="ru-RU" sz="1000" u="sng" dirty="0">
                <a:solidFill>
                  <a:srgbClr val="C00000"/>
                </a:solidFill>
              </a:rPr>
              <a:t>П О Д Г О Т О В Л Е Н Ы</a:t>
            </a:r>
            <a:r>
              <a:rPr lang="ru-RU" sz="1000" dirty="0">
                <a:solidFill>
                  <a:srgbClr val="C00000"/>
                </a:solidFill>
              </a:rPr>
              <a:t>:</a:t>
            </a:r>
          </a:p>
          <a:p>
            <a:pPr algn="ctr" fontAlgn="auto">
              <a:spcBef>
                <a:spcPts val="0"/>
              </a:spcBef>
              <a:spcAft>
                <a:spcPts val="0"/>
              </a:spcAft>
              <a:defRPr/>
            </a:pPr>
            <a:endParaRPr lang="ru-RU" sz="1000" dirty="0">
              <a:solidFill>
                <a:srgbClr val="C00000"/>
              </a:solidFill>
            </a:endParaRPr>
          </a:p>
          <a:p>
            <a:pPr marL="171450" indent="-171450" algn="just" fontAlgn="auto">
              <a:spcBef>
                <a:spcPts val="0"/>
              </a:spcBef>
              <a:spcAft>
                <a:spcPts val="0"/>
              </a:spcAft>
              <a:buFont typeface="Wingdings" panose="05000000000000000000" pitchFamily="2" charset="2"/>
              <a:buChar char="§"/>
              <a:defRPr/>
            </a:pPr>
            <a:r>
              <a:rPr lang="ru-RU" sz="1000" dirty="0">
                <a:solidFill>
                  <a:srgbClr val="7A3224"/>
                </a:solidFill>
              </a:rPr>
              <a:t>п</a:t>
            </a:r>
            <a:r>
              <a:rPr lang="ru-RU" sz="1000" dirty="0" smtClean="0">
                <a:solidFill>
                  <a:srgbClr val="7A3224"/>
                </a:solidFill>
              </a:rPr>
              <a:t>роект федерального закона </a:t>
            </a:r>
            <a:r>
              <a:rPr lang="ru-RU" sz="1000" dirty="0">
                <a:solidFill>
                  <a:srgbClr val="7A3224"/>
                </a:solidFill>
              </a:rPr>
              <a:t>№ 136334-7 «О внесении изменений в статьи 1 и 42 Федерального закона «О санитарно-эпидемиологическом благополучии населения», </a:t>
            </a:r>
            <a:r>
              <a:rPr lang="ru-RU" sz="1000" dirty="0" smtClean="0">
                <a:solidFill>
                  <a:srgbClr val="7A3224"/>
                </a:solidFill>
              </a:rPr>
              <a:t>в котором </a:t>
            </a:r>
            <a:r>
              <a:rPr lang="ru-RU" sz="1000" dirty="0">
                <a:solidFill>
                  <a:srgbClr val="7A3224"/>
                </a:solidFill>
              </a:rPr>
              <a:t>предусматривается выдача санитарно-эпидемиологических заключений;</a:t>
            </a:r>
          </a:p>
          <a:p>
            <a:pPr marL="171450" indent="-171450" algn="just" fontAlgn="auto">
              <a:spcBef>
                <a:spcPts val="0"/>
              </a:spcBef>
              <a:spcAft>
                <a:spcPts val="0"/>
              </a:spcAft>
              <a:buFont typeface="Wingdings" panose="05000000000000000000" pitchFamily="2" charset="2"/>
              <a:buChar char="§"/>
              <a:defRPr/>
            </a:pPr>
            <a:r>
              <a:rPr lang="ru-RU" sz="1000" dirty="0">
                <a:solidFill>
                  <a:srgbClr val="7A3224"/>
                </a:solidFill>
              </a:rPr>
              <a:t>п</a:t>
            </a:r>
            <a:r>
              <a:rPr lang="ru-RU" sz="1000" dirty="0" smtClean="0">
                <a:solidFill>
                  <a:srgbClr val="7A3224"/>
                </a:solidFill>
              </a:rPr>
              <a:t>роект </a:t>
            </a:r>
            <a:r>
              <a:rPr lang="ru-RU" sz="1000" dirty="0">
                <a:solidFill>
                  <a:srgbClr val="7A3224"/>
                </a:solidFill>
              </a:rPr>
              <a:t>приказа Минобрнауки России об утверждении примерных положений об организациях отдыха детей и их </a:t>
            </a:r>
            <a:r>
              <a:rPr lang="ru-RU" sz="1000" dirty="0" smtClean="0">
                <a:solidFill>
                  <a:srgbClr val="7A3224"/>
                </a:solidFill>
              </a:rPr>
              <a:t>оздоровления.</a:t>
            </a:r>
            <a:endParaRPr lang="ru-RU" sz="1000" dirty="0">
              <a:solidFill>
                <a:srgbClr val="7A3224"/>
              </a:solidFill>
            </a:endParaRPr>
          </a:p>
          <a:p>
            <a:pPr algn="just" fontAlgn="auto">
              <a:spcBef>
                <a:spcPts val="0"/>
              </a:spcBef>
              <a:spcAft>
                <a:spcPts val="0"/>
              </a:spcAft>
              <a:defRPr/>
            </a:pPr>
            <a:endParaRPr lang="ru-RU" sz="1300" dirty="0">
              <a:solidFill>
                <a:srgbClr val="00B050"/>
              </a:solidFill>
            </a:endParaRPr>
          </a:p>
          <a:p>
            <a:pPr algn="just" fontAlgn="auto">
              <a:spcBef>
                <a:spcPts val="0"/>
              </a:spcBef>
              <a:spcAft>
                <a:spcPts val="0"/>
              </a:spcAft>
              <a:defRPr/>
            </a:pPr>
            <a:endParaRPr lang="ru-RU" sz="1300" dirty="0">
              <a:solidFill>
                <a:srgbClr val="00B050"/>
              </a:solidFill>
            </a:endParaRPr>
          </a:p>
          <a:p>
            <a:pPr algn="ctr" fontAlgn="auto">
              <a:spcBef>
                <a:spcPts val="0"/>
              </a:spcBef>
              <a:spcAft>
                <a:spcPts val="0"/>
              </a:spcAft>
              <a:defRPr/>
            </a:pPr>
            <a:endParaRPr lang="ru-RU" dirty="0">
              <a:solidFill>
                <a:srgbClr val="00B050"/>
              </a:solidFill>
            </a:endParaRPr>
          </a:p>
        </p:txBody>
      </p:sp>
      <p:sp>
        <p:nvSpPr>
          <p:cNvPr id="84998"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E06B608-8BA0-4E2A-947C-4691381C23C3}" type="slidenum">
              <a:rPr lang="ru-RU">
                <a:solidFill>
                  <a:srgbClr val="898989"/>
                </a:solidFill>
              </a:rPr>
              <a:pPr fontAlgn="base">
                <a:spcBef>
                  <a:spcPct val="0"/>
                </a:spcBef>
                <a:spcAft>
                  <a:spcPct val="0"/>
                </a:spcAft>
              </a:pPr>
              <a:t>60</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AE670B6-0314-4F2E-BFDD-715B4878318A}" type="slidenum">
              <a:rPr lang="ru-RU">
                <a:solidFill>
                  <a:srgbClr val="898989"/>
                </a:solidFill>
              </a:rPr>
              <a:pPr fontAlgn="base">
                <a:spcBef>
                  <a:spcPct val="0"/>
                </a:spcBef>
                <a:spcAft>
                  <a:spcPct val="0"/>
                </a:spcAft>
              </a:pPr>
              <a:t>61</a:t>
            </a:fld>
            <a:endParaRPr lang="ru-RU" dirty="0">
              <a:solidFill>
                <a:srgbClr val="898989"/>
              </a:solidFill>
            </a:endParaRPr>
          </a:p>
        </p:txBody>
      </p:sp>
      <p:pic>
        <p:nvPicPr>
          <p:cNvPr id="86018" name="Picture 2"/>
          <p:cNvPicPr>
            <a:picLocks noChangeAspect="1" noChangeArrowheads="1"/>
          </p:cNvPicPr>
          <p:nvPr/>
        </p:nvPicPr>
        <p:blipFill>
          <a:blip r:embed="rId2"/>
          <a:srcRect/>
          <a:stretch>
            <a:fillRect/>
          </a:stretch>
        </p:blipFill>
        <p:spPr bwMode="auto">
          <a:xfrm>
            <a:off x="250825" y="260350"/>
            <a:ext cx="4321175" cy="4335463"/>
          </a:xfrm>
          <a:prstGeom prst="rect">
            <a:avLst/>
          </a:prstGeom>
          <a:noFill/>
          <a:ln w="9525">
            <a:noFill/>
            <a:miter lim="800000"/>
            <a:headEnd/>
            <a:tailEnd/>
          </a:ln>
        </p:spPr>
      </p:pic>
      <p:sp>
        <p:nvSpPr>
          <p:cNvPr id="3" name="Прямоугольник 2"/>
          <p:cNvSpPr/>
          <p:nvPr/>
        </p:nvSpPr>
        <p:spPr>
          <a:xfrm>
            <a:off x="4932040" y="692696"/>
            <a:ext cx="3672408" cy="3240360"/>
          </a:xfrm>
          <a:prstGeom prst="rect">
            <a:avLst/>
          </a:prstGeom>
          <a:solidFill>
            <a:srgbClr val="F6EED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accent2">
                    <a:lumMod val="50000"/>
                  </a:schemeClr>
                </a:solidFill>
              </a:rPr>
              <a:t>Комитет Государственной Думы по вопросам семьи, женщин и детей направил запрос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07504" y="0"/>
            <a:ext cx="8856984" cy="5040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en-US" sz="2000" b="1" dirty="0" smtClean="0">
                <a:latin typeface="+mn-lt"/>
                <a:cs typeface="Times New Roman" panose="02020603050405020304" pitchFamily="18" charset="0"/>
              </a:rPr>
              <a:t>IV. </a:t>
            </a:r>
            <a:r>
              <a:rPr lang="ru-RU" sz="2000" b="1" dirty="0" smtClean="0">
                <a:latin typeface="+mn-lt"/>
                <a:cs typeface="Times New Roman" panose="02020603050405020304" pitchFamily="18" charset="0"/>
              </a:rPr>
              <a:t>МЕРОПРИЯТИЯ </a:t>
            </a:r>
            <a:endParaRPr lang="ru-RU" sz="2000" b="1" dirty="0">
              <a:latin typeface="+mn-lt"/>
              <a:cs typeface="Times New Roman" panose="02020603050405020304" pitchFamily="18" charset="0"/>
            </a:endParaRPr>
          </a:p>
        </p:txBody>
      </p:sp>
      <p:graphicFrame>
        <p:nvGraphicFramePr>
          <p:cNvPr id="4" name="Схема 3"/>
          <p:cNvGraphicFramePr/>
          <p:nvPr>
            <p:extLst>
              <p:ext uri="{D42A27DB-BD31-4B8C-83A1-F6EECF244321}">
                <p14:modId xmlns:p14="http://schemas.microsoft.com/office/powerpoint/2010/main" val="874793089"/>
              </p:ext>
            </p:extLst>
          </p:nvPr>
        </p:nvGraphicFramePr>
        <p:xfrm>
          <a:off x="107504" y="776536"/>
          <a:ext cx="8856984" cy="6165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7045"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8A4730D-B53F-47BB-B267-C043894CD0F9}" type="slidenum">
              <a:rPr lang="ru-RU">
                <a:solidFill>
                  <a:srgbClr val="898989"/>
                </a:solidFill>
              </a:rPr>
              <a:pPr fontAlgn="base">
                <a:spcBef>
                  <a:spcPct val="0"/>
                </a:spcBef>
                <a:spcAft>
                  <a:spcPct val="0"/>
                </a:spcAft>
              </a:pPr>
              <a:t>62</a:t>
            </a:fld>
            <a:endParaRPr lang="ru-RU" dirty="0">
              <a:solidFill>
                <a:srgbClr val="898989"/>
              </a:solidFill>
            </a:endParaRPr>
          </a:p>
        </p:txBody>
      </p:sp>
      <p:sp>
        <p:nvSpPr>
          <p:cNvPr id="5" name="Заголовок 1"/>
          <p:cNvSpPr txBox="1">
            <a:spLocks/>
          </p:cNvSpPr>
          <p:nvPr/>
        </p:nvSpPr>
        <p:spPr>
          <a:xfrm>
            <a:off x="107504" y="455662"/>
            <a:ext cx="8856984" cy="332656"/>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lnSpcReduction="1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600" b="1" dirty="0" smtClean="0">
                <a:latin typeface="+mn-lt"/>
                <a:cs typeface="Times New Roman" panose="02020603050405020304" pitchFamily="18" charset="0"/>
              </a:rPr>
              <a:t>В 2017 году Комитетом проведено 4 заседания «круглого стола»</a:t>
            </a:r>
            <a:endParaRPr lang="ru-RU" sz="1600" b="1" dirty="0">
              <a:latin typeface="+mn-lt"/>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20D4237-2244-45D7-BB3A-6146229E70E0}" type="slidenum">
              <a:rPr lang="ru-RU">
                <a:solidFill>
                  <a:srgbClr val="898989"/>
                </a:solidFill>
              </a:rPr>
              <a:pPr fontAlgn="base">
                <a:spcBef>
                  <a:spcPct val="0"/>
                </a:spcBef>
                <a:spcAft>
                  <a:spcPct val="0"/>
                </a:spcAft>
              </a:pPr>
              <a:t>63</a:t>
            </a:fld>
            <a:endParaRPr lang="ru-RU" dirty="0">
              <a:solidFill>
                <a:srgbClr val="898989"/>
              </a:solidFill>
            </a:endParaRPr>
          </a:p>
        </p:txBody>
      </p:sp>
      <p:grpSp>
        <p:nvGrpSpPr>
          <p:cNvPr id="88066" name="Группа 2"/>
          <p:cNvGrpSpPr>
            <a:grpSpLocks/>
          </p:cNvGrpSpPr>
          <p:nvPr/>
        </p:nvGrpSpPr>
        <p:grpSpPr bwMode="auto">
          <a:xfrm>
            <a:off x="3725863" y="3716338"/>
            <a:ext cx="4895850" cy="1905000"/>
            <a:chOff x="6041308" y="1992309"/>
            <a:chExt cx="2585533" cy="4056364"/>
          </a:xfrm>
        </p:grpSpPr>
        <p:sp>
          <p:nvSpPr>
            <p:cNvPr id="4" name="Прямоугольник 3"/>
            <p:cNvSpPr/>
            <p:nvPr/>
          </p:nvSpPr>
          <p:spPr>
            <a:xfrm>
              <a:off x="6041308" y="1992309"/>
              <a:ext cx="2585533" cy="4042843"/>
            </a:xfrm>
            <a:prstGeom prst="rect">
              <a:avLst/>
            </a:prstGeom>
            <a:solidFill>
              <a:srgbClr val="FFEEDD"/>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Прямоугольник 4"/>
            <p:cNvSpPr/>
            <p:nvPr/>
          </p:nvSpPr>
          <p:spPr>
            <a:xfrm>
              <a:off x="6052207" y="1992309"/>
              <a:ext cx="2536908" cy="4056364"/>
            </a:xfrm>
            <a:prstGeom prst="rect">
              <a:avLst/>
            </a:prstGeom>
          </p:spPr>
          <p:style>
            <a:lnRef idx="0">
              <a:scrgbClr r="0" g="0" b="0"/>
            </a:lnRef>
            <a:fillRef idx="0">
              <a:scrgbClr r="0" g="0" b="0"/>
            </a:fillRef>
            <a:effectRef idx="0">
              <a:scrgbClr r="0" g="0" b="0"/>
            </a:effectRef>
            <a:fontRef idx="minor">
              <a:schemeClr val="lt1"/>
            </a:fontRef>
          </p:style>
          <p:txBody>
            <a:bodyPr lIns="45720" tIns="0" rIns="15240" bIns="0" spcCol="1270" anchor="ctr"/>
            <a:lstStyle/>
            <a:p>
              <a:pPr lvl="0" algn="just" defTabSz="533400" fontAlgn="auto">
                <a:spcAft>
                  <a:spcPct val="35000"/>
                </a:spcAft>
                <a:defRPr/>
              </a:pPr>
              <a:r>
                <a:rPr lang="ru-RU" sz="1200" b="1" dirty="0">
                  <a:solidFill>
                    <a:srgbClr val="002060"/>
                  </a:solidFill>
                  <a:latin typeface="Times New Roman" panose="02020603050405020304" pitchFamily="18" charset="0"/>
                  <a:cs typeface="Times New Roman" panose="02020603050405020304" pitchFamily="18" charset="0"/>
                </a:rPr>
                <a:t>20 июня 2017 года </a:t>
              </a:r>
              <a:r>
                <a:rPr lang="ru-RU" sz="1200" dirty="0">
                  <a:solidFill>
                    <a:srgbClr val="002060"/>
                  </a:solidFill>
                  <a:latin typeface="Times New Roman" panose="02020603050405020304" pitchFamily="18" charset="0"/>
                  <a:cs typeface="Times New Roman" panose="02020603050405020304" pitchFamily="18" charset="0"/>
                </a:rPr>
                <a:t> </a:t>
              </a:r>
              <a:r>
                <a:rPr lang="ru-RU" sz="1200" dirty="0" smtClean="0">
                  <a:solidFill>
                    <a:srgbClr val="002060"/>
                  </a:solidFill>
                  <a:latin typeface="Times New Roman" panose="02020603050405020304" pitchFamily="18" charset="0"/>
                  <a:cs typeface="Times New Roman" panose="02020603050405020304" pitchFamily="18" charset="0"/>
                </a:rPr>
                <a:t>состоялось заседание </a:t>
              </a:r>
              <a:r>
                <a:rPr lang="ru-RU" sz="1200" dirty="0">
                  <a:solidFill>
                    <a:srgbClr val="002060"/>
                  </a:solidFill>
                  <a:latin typeface="Times New Roman" panose="02020603050405020304" pitchFamily="18" charset="0"/>
                  <a:cs typeface="Times New Roman" panose="02020603050405020304" pitchFamily="18" charset="0"/>
                </a:rPr>
                <a:t>«круглого стола» </a:t>
              </a:r>
              <a:r>
                <a:rPr lang="ru-RU" sz="1200" dirty="0" smtClean="0">
                  <a:solidFill>
                    <a:srgbClr val="002060"/>
                  </a:solidFill>
                  <a:latin typeface="Times New Roman" panose="02020603050405020304" pitchFamily="18" charset="0"/>
                  <a:cs typeface="Times New Roman" panose="02020603050405020304" pitchFamily="18" charset="0"/>
                </a:rPr>
                <a:t>по теме  </a:t>
              </a:r>
              <a:r>
                <a:rPr lang="ru-RU" sz="1200" dirty="0">
                  <a:solidFill>
                    <a:srgbClr val="002060"/>
                  </a:solidFill>
                  <a:latin typeface="Times New Roman" panose="02020603050405020304" pitchFamily="18" charset="0"/>
                  <a:cs typeface="Times New Roman" panose="02020603050405020304" pitchFamily="18" charset="0"/>
                </a:rPr>
                <a:t>«Актуальные проблемы </a:t>
              </a:r>
              <a:r>
                <a:rPr lang="ru-RU" sz="1200" dirty="0" smtClean="0">
                  <a:solidFill>
                    <a:srgbClr val="002060"/>
                  </a:solidFill>
                  <a:latin typeface="Times New Roman" panose="02020603050405020304" pitchFamily="18" charset="0"/>
                  <a:cs typeface="Times New Roman" panose="02020603050405020304" pitchFamily="18" charset="0"/>
                </a:rPr>
                <a:t>совершенствования </a:t>
              </a:r>
              <a:r>
                <a:rPr lang="ru-RU" sz="1200" dirty="0">
                  <a:solidFill>
                    <a:srgbClr val="002060"/>
                  </a:solidFill>
                  <a:latin typeface="Times New Roman" panose="02020603050405020304" pitchFamily="18" charset="0"/>
                  <a:cs typeface="Times New Roman" panose="02020603050405020304" pitchFamily="18" charset="0"/>
                </a:rPr>
                <a:t>законодательства об алиментах на несовершеннолетних детей</a:t>
              </a:r>
              <a:r>
                <a:rPr lang="ru-RU" sz="1200" dirty="0" smtClean="0">
                  <a:solidFill>
                    <a:srgbClr val="002060"/>
                  </a:solidFill>
                  <a:latin typeface="Times New Roman" panose="02020603050405020304" pitchFamily="18" charset="0"/>
                  <a:cs typeface="Times New Roman" panose="02020603050405020304" pitchFamily="18" charset="0"/>
                </a:rPr>
                <a:t>».</a:t>
              </a:r>
              <a:endParaRPr lang="ru-RU" sz="1200" dirty="0">
                <a:solidFill>
                  <a:srgbClr val="002060"/>
                </a:solidFill>
                <a:latin typeface="Times New Roman" panose="02020603050405020304" pitchFamily="18" charset="0"/>
                <a:cs typeface="Times New Roman" panose="02020603050405020304" pitchFamily="18" charset="0"/>
              </a:endParaRPr>
            </a:p>
            <a:p>
              <a:pPr algn="just" defTabSz="533400" fontAlgn="auto">
                <a:spcAft>
                  <a:spcPct val="35000"/>
                </a:spcAft>
                <a:defRPr/>
              </a:pPr>
              <a:r>
                <a:rPr lang="ru-RU" sz="1200" dirty="0" smtClean="0">
                  <a:solidFill>
                    <a:srgbClr val="002060"/>
                  </a:solidFill>
                  <a:latin typeface="Times New Roman" panose="02020603050405020304" pitchFamily="18" charset="0"/>
                  <a:cs typeface="Times New Roman" panose="02020603050405020304" pitchFamily="18" charset="0"/>
                </a:rPr>
                <a:t>На заседании </a:t>
              </a:r>
              <a:r>
                <a:rPr lang="ru-RU" sz="1200" dirty="0">
                  <a:solidFill>
                    <a:srgbClr val="002060"/>
                  </a:solidFill>
                  <a:latin typeface="Times New Roman" panose="02020603050405020304" pitchFamily="18" charset="0"/>
                  <a:cs typeface="Times New Roman" panose="02020603050405020304" pitchFamily="18" charset="0"/>
                </a:rPr>
                <a:t>«</a:t>
              </a:r>
              <a:r>
                <a:rPr lang="ru-RU" sz="1200" dirty="0" smtClean="0">
                  <a:solidFill>
                    <a:srgbClr val="002060"/>
                  </a:solidFill>
                  <a:latin typeface="Times New Roman" panose="02020603050405020304" pitchFamily="18" charset="0"/>
                  <a:cs typeface="Times New Roman" panose="02020603050405020304" pitchFamily="18" charset="0"/>
                </a:rPr>
                <a:t>круглого стола» </a:t>
              </a:r>
              <a:r>
                <a:rPr lang="ru-RU" sz="1200" dirty="0">
                  <a:solidFill>
                    <a:srgbClr val="002060"/>
                  </a:solidFill>
                  <a:latin typeface="Times New Roman" panose="02020603050405020304" pitchFamily="18" charset="0"/>
                  <a:cs typeface="Times New Roman" panose="02020603050405020304" pitchFamily="18" charset="0"/>
                </a:rPr>
                <a:t>были рассмотрены вопросы практической реализации права несовершеннолетних детей на получение содержания от своих родителей (в части получения алиментов), </a:t>
              </a:r>
              <a:r>
                <a:rPr lang="ru-RU" sz="1200" dirty="0" smtClean="0">
                  <a:solidFill>
                    <a:srgbClr val="002060"/>
                  </a:solidFill>
                  <a:latin typeface="Times New Roman" panose="02020603050405020304" pitchFamily="18" charset="0"/>
                  <a:cs typeface="Times New Roman" panose="02020603050405020304" pitchFamily="18" charset="0"/>
                </a:rPr>
                <a:t>обсуждались проблемы </a:t>
              </a:r>
              <a:r>
                <a:rPr lang="ru-RU" sz="1200" dirty="0">
                  <a:solidFill>
                    <a:srgbClr val="002060"/>
                  </a:solidFill>
                  <a:latin typeface="Times New Roman" panose="02020603050405020304" pitchFamily="18" charset="0"/>
                  <a:cs typeface="Times New Roman" panose="02020603050405020304" pitchFamily="18" charset="0"/>
                </a:rPr>
                <a:t>уплаты и взыскания алиментов, другие вопросы алиментных обязательств и направления совершенствования алиментного законодательства.</a:t>
              </a:r>
            </a:p>
          </p:txBody>
        </p:sp>
      </p:grpSp>
      <p:pic>
        <p:nvPicPr>
          <p:cNvPr id="45058" name="Picture 2" descr="C:\Users\User1\AppData\Local\Microsoft\Windows Live Mail\WLMDSS.tmp\WLM8F7D.tmp\IMG_1967.jpg"/>
          <p:cNvPicPr>
            <a:picLocks noChangeAspect="1" noChangeArrowheads="1"/>
          </p:cNvPicPr>
          <p:nvPr/>
        </p:nvPicPr>
        <p:blipFill>
          <a:blip r:embed="rId3" cstate="print">
            <a:extLst/>
          </a:blip>
          <a:srcRect/>
          <a:stretch>
            <a:fillRect/>
          </a:stretch>
        </p:blipFill>
        <p:spPr bwMode="auto">
          <a:xfrm>
            <a:off x="3810626" y="188640"/>
            <a:ext cx="4588036" cy="3441027"/>
          </a:xfrm>
          <a:prstGeom prst="rect">
            <a:avLst/>
          </a:prstGeom>
          <a:noFill/>
          <a:ln>
            <a:solidFill>
              <a:srgbClr val="FF66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pic>
        <p:nvPicPr>
          <p:cNvPr id="88068" name="Picture 4"/>
          <p:cNvPicPr>
            <a:picLocks noChangeAspect="1" noChangeArrowheads="1"/>
          </p:cNvPicPr>
          <p:nvPr/>
        </p:nvPicPr>
        <p:blipFill>
          <a:blip r:embed="rId4"/>
          <a:srcRect/>
          <a:stretch>
            <a:fillRect/>
          </a:stretch>
        </p:blipFill>
        <p:spPr bwMode="auto">
          <a:xfrm>
            <a:off x="250825" y="115888"/>
            <a:ext cx="3313113" cy="6561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2" descr="F:\Телефон сброс.05.05.17\117APPLE\IMG_7586.JPG"/>
          <p:cNvPicPr>
            <a:picLocks noGrp="1" noChangeAspect="1" noChangeArrowheads="1"/>
          </p:cNvPicPr>
          <p:nvPr>
            <p:ph sz="quarter" idx="2"/>
          </p:nvPr>
        </p:nvPicPr>
        <p:blipFill>
          <a:blip r:embed="rId2"/>
          <a:srcRect/>
          <a:stretch>
            <a:fillRect/>
          </a:stretch>
        </p:blipFill>
        <p:spPr>
          <a:xfrm>
            <a:off x="4572000" y="1268413"/>
            <a:ext cx="3384550" cy="2538412"/>
          </a:xfrm>
          <a:ln w="38100">
            <a:solidFill>
              <a:srgbClr val="00B050"/>
            </a:solidFill>
          </a:ln>
        </p:spPr>
      </p:pic>
      <p:sp>
        <p:nvSpPr>
          <p:cNvPr id="90114" name="Текст 4"/>
          <p:cNvSpPr>
            <a:spLocks noGrp="1"/>
          </p:cNvSpPr>
          <p:nvPr>
            <p:ph type="body" sz="quarter" idx="1"/>
          </p:nvPr>
        </p:nvSpPr>
        <p:spPr>
          <a:xfrm>
            <a:off x="179388" y="1412875"/>
            <a:ext cx="4032250" cy="5099050"/>
          </a:xfrm>
          <a:noFill/>
          <a:ln w="28575">
            <a:solidFill>
              <a:srgbClr val="00B050"/>
            </a:solidFill>
            <a:round/>
          </a:ln>
        </p:spPr>
        <p:txBody>
          <a:bodyPr/>
          <a:lstStyle/>
          <a:p>
            <a:pPr algn="just"/>
            <a:r>
              <a:rPr lang="ru-RU" sz="1200" dirty="0" smtClean="0">
                <a:solidFill>
                  <a:srgbClr val="002060"/>
                </a:solidFill>
              </a:rPr>
              <a:t>Проведен ряд заседаний Межведомственной рабочей группы         с участием депутатов Комитета, членов Совета Федерации, представителей федеральных органов исполнительной власти, экспертов.</a:t>
            </a:r>
          </a:p>
          <a:p>
            <a:pPr algn="just"/>
            <a:endParaRPr lang="ru-RU" sz="1200" dirty="0" smtClean="0">
              <a:solidFill>
                <a:srgbClr val="002060"/>
              </a:solidFill>
            </a:endParaRPr>
          </a:p>
          <a:p>
            <a:pPr algn="just"/>
            <a:r>
              <a:rPr lang="ru-RU" sz="1200" dirty="0" smtClean="0">
                <a:solidFill>
                  <a:srgbClr val="002060"/>
                </a:solidFill>
              </a:rPr>
              <a:t>Значительная часть предложений, выработанных на заседаниях, легла         в основу принятого в дальнейшем Федерального закона «О внесении изменений в отдельные законодательные акты Российской Федерации в части совершенствования государственного регулирования организации отдыха         и оздоровления детей».</a:t>
            </a:r>
          </a:p>
          <a:p>
            <a:endParaRPr lang="ru-RU" sz="1200" dirty="0" smtClean="0"/>
          </a:p>
        </p:txBody>
      </p:sp>
      <p:pic>
        <p:nvPicPr>
          <p:cNvPr id="90115" name="Picture 3" descr="F:\Телефон сброс.05.05.17\117APPLE\IMG_7704.JPG"/>
          <p:cNvPicPr>
            <a:picLocks noGrp="1" noChangeAspect="1" noChangeArrowheads="1"/>
          </p:cNvPicPr>
          <p:nvPr>
            <p:ph sz="quarter" idx="4"/>
          </p:nvPr>
        </p:nvPicPr>
        <p:blipFill>
          <a:blip r:embed="rId3"/>
          <a:srcRect/>
          <a:stretch>
            <a:fillRect/>
          </a:stretch>
        </p:blipFill>
        <p:spPr>
          <a:xfrm>
            <a:off x="4572000" y="4076700"/>
            <a:ext cx="3455988" cy="2592388"/>
          </a:xfrm>
          <a:ln w="57150" cmpd="thinThick">
            <a:solidFill>
              <a:srgbClr val="005C00"/>
            </a:solidFill>
          </a:ln>
        </p:spPr>
      </p:pic>
      <p:sp>
        <p:nvSpPr>
          <p:cNvPr id="7" name="Заголовок 1"/>
          <p:cNvSpPr txBox="1">
            <a:spLocks noGrp="1"/>
          </p:cNvSpPr>
          <p:nvPr>
            <p:ph type="title"/>
          </p:nvPr>
        </p:nvSpPr>
        <p:spPr>
          <a:xfrm>
            <a:off x="107504" y="116632"/>
            <a:ext cx="8712968" cy="1080120"/>
          </a:xfrm>
          <a:solidFill>
            <a:schemeClr val="accent1">
              <a:lumMod val="20000"/>
              <a:lumOff val="80000"/>
            </a:schemeClr>
          </a:solidFill>
          <a:scene3d>
            <a:camera prst="orthographicFront"/>
            <a:lightRig rig="threePt" dir="t"/>
          </a:scene3d>
          <a:sp3d>
            <a:bevelT w="152400" h="50800" prst="softRound"/>
          </a:sp3d>
        </p:spPr>
        <p:txBody>
          <a:bodyPr>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400" dirty="0" smtClean="0">
                <a:solidFill>
                  <a:srgbClr val="007434"/>
                </a:solidFill>
                <a:latin typeface="Times New Roman" panose="02020603050405020304" pitchFamily="18" charset="0"/>
                <a:cs typeface="Times New Roman" panose="02020603050405020304" pitchFamily="18" charset="0"/>
              </a:rPr>
              <a:t/>
            </a:r>
            <a:br>
              <a:rPr lang="ru-RU" sz="1400" dirty="0" smtClean="0">
                <a:solidFill>
                  <a:srgbClr val="007434"/>
                </a:solidFill>
                <a:latin typeface="Times New Roman" panose="02020603050405020304" pitchFamily="18" charset="0"/>
                <a:cs typeface="Times New Roman" panose="02020603050405020304" pitchFamily="18" charset="0"/>
              </a:rPr>
            </a:br>
            <a:r>
              <a:rPr lang="ru-RU" sz="1400" dirty="0">
                <a:solidFill>
                  <a:srgbClr val="007434"/>
                </a:solidFill>
                <a:latin typeface="Times New Roman" panose="02020603050405020304" pitchFamily="18" charset="0"/>
                <a:cs typeface="Times New Roman" panose="02020603050405020304" pitchFamily="18" charset="0"/>
              </a:rPr>
              <a:t/>
            </a:r>
            <a:br>
              <a:rPr lang="ru-RU" sz="1400" dirty="0">
                <a:solidFill>
                  <a:srgbClr val="007434"/>
                </a:solidFill>
                <a:latin typeface="Times New Roman" panose="02020603050405020304" pitchFamily="18" charset="0"/>
                <a:cs typeface="Times New Roman" panose="02020603050405020304" pitchFamily="18" charset="0"/>
              </a:rPr>
            </a:br>
            <a:r>
              <a:rPr lang="ru-RU" sz="1400" dirty="0" smtClean="0">
                <a:solidFill>
                  <a:srgbClr val="007434"/>
                </a:solidFill>
                <a:latin typeface="Times New Roman" panose="02020603050405020304" pitchFamily="18" charset="0"/>
                <a:cs typeface="Times New Roman" panose="02020603050405020304" pitchFamily="18" charset="0"/>
              </a:rPr>
              <a:t>Заседания Межведомственной рабочей группы </a:t>
            </a:r>
            <a:r>
              <a:rPr lang="ru-RU" sz="1400" dirty="0">
                <a:solidFill>
                  <a:srgbClr val="007434"/>
                </a:solidFill>
              </a:rPr>
              <a:t>по доработке проекта федерального закона </a:t>
            </a:r>
            <a:r>
              <a:rPr lang="ru-RU" sz="1400" dirty="0" smtClean="0">
                <a:solidFill>
                  <a:srgbClr val="007434"/>
                </a:solidFill>
              </a:rPr>
              <a:t/>
            </a:r>
            <a:br>
              <a:rPr lang="ru-RU" sz="1400" dirty="0" smtClean="0">
                <a:solidFill>
                  <a:srgbClr val="007434"/>
                </a:solidFill>
              </a:rPr>
            </a:br>
            <a:r>
              <a:rPr lang="ru-RU" sz="1400" dirty="0" smtClean="0">
                <a:solidFill>
                  <a:srgbClr val="007434"/>
                </a:solidFill>
              </a:rPr>
              <a:t>№ </a:t>
            </a:r>
            <a:r>
              <a:rPr lang="ru-RU" sz="1400" dirty="0">
                <a:solidFill>
                  <a:srgbClr val="007434"/>
                </a:solidFill>
              </a:rPr>
              <a:t>3324-7 «О внесении изменений в отдельные законодательные акты Российской Федерации в целях обеспечения права детей на отдых и оздоровление, </a:t>
            </a:r>
            <a:r>
              <a:rPr lang="ru-RU" sz="1400" dirty="0" smtClean="0">
                <a:solidFill>
                  <a:srgbClr val="007434"/>
                </a:solidFill>
              </a:rPr>
              <a:t/>
            </a:r>
            <a:br>
              <a:rPr lang="ru-RU" sz="1400" dirty="0" smtClean="0">
                <a:solidFill>
                  <a:srgbClr val="007434"/>
                </a:solidFill>
              </a:rPr>
            </a:br>
            <a:r>
              <a:rPr lang="ru-RU" sz="1400" dirty="0" smtClean="0">
                <a:solidFill>
                  <a:srgbClr val="007434"/>
                </a:solidFill>
              </a:rPr>
              <a:t>а </a:t>
            </a:r>
            <a:r>
              <a:rPr lang="ru-RU" sz="1400" dirty="0">
                <a:solidFill>
                  <a:srgbClr val="007434"/>
                </a:solidFill>
              </a:rPr>
              <a:t>также охраны их жизни и здоровья»</a:t>
            </a:r>
            <a:r>
              <a:rPr lang="ru-RU" sz="1400" dirty="0"/>
              <a:t/>
            </a:r>
            <a:br>
              <a:rPr lang="ru-RU" sz="1400" dirty="0"/>
            </a:br>
            <a:endParaRPr lang="ru-RU" sz="1400" dirty="0">
              <a:latin typeface="Times New Roman" panose="02020603050405020304" pitchFamily="18" charset="0"/>
              <a:cs typeface="Times New Roman" panose="02020603050405020304" pitchFamily="18" charset="0"/>
            </a:endParaRPr>
          </a:p>
        </p:txBody>
      </p:sp>
      <p:sp>
        <p:nvSpPr>
          <p:cNvPr id="90119"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694E9733-2508-4D42-A840-3230155909D1}" type="slidenum">
              <a:rPr lang="ru-RU">
                <a:solidFill>
                  <a:srgbClr val="898989"/>
                </a:solidFill>
              </a:rPr>
              <a:pPr fontAlgn="base">
                <a:spcBef>
                  <a:spcPct val="0"/>
                </a:spcBef>
                <a:spcAft>
                  <a:spcPct val="0"/>
                </a:spcAft>
              </a:pPr>
              <a:t>64</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noGrp="1"/>
          </p:cNvSpPr>
          <p:nvPr>
            <p:ph type="title"/>
          </p:nvPr>
        </p:nvSpPr>
        <p:spPr>
          <a:xfrm>
            <a:off x="21504" y="44624"/>
            <a:ext cx="8726960" cy="432048"/>
          </a:xfrm>
          <a:solidFill>
            <a:schemeClr val="accent1">
              <a:lumMod val="20000"/>
              <a:lumOff val="80000"/>
            </a:schemeClr>
          </a:solidFill>
          <a:scene3d>
            <a:camera prst="orthographicFront"/>
            <a:lightRig rig="threePt" dir="t"/>
          </a:scene3d>
          <a:sp3d>
            <a:bevelT w="152400" h="50800" prst="softRound"/>
          </a:sp3d>
        </p:spPr>
        <p:txBody>
          <a:bodyPr>
            <a:normAutofit fontScale="9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400" b="1" dirty="0" smtClean="0">
                <a:latin typeface="Times New Roman" panose="02020603050405020304" pitchFamily="18" charset="0"/>
                <a:cs typeface="Times New Roman" panose="02020603050405020304" pitchFamily="18" charset="0"/>
              </a:rPr>
              <a:t>Рождественские чтения</a:t>
            </a:r>
            <a:endParaRPr lang="ru-RU" sz="2400" b="1"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sz="quarter" idx="2"/>
          </p:nvPr>
        </p:nvSpPr>
        <p:spPr>
          <a:xfrm>
            <a:off x="3925888" y="476250"/>
            <a:ext cx="4822825" cy="5715000"/>
          </a:xfrm>
        </p:spPr>
        <p:txBody>
          <a:bodyPr>
            <a:normAutofit fontScale="47500" lnSpcReduction="20000"/>
          </a:bodyPr>
          <a:lstStyle/>
          <a:p>
            <a:pPr marL="0" indent="266700" algn="just" fontAlgn="auto">
              <a:spcAft>
                <a:spcPts val="0"/>
              </a:spcAft>
              <a:buFont typeface="Wingdings"/>
              <a:buNone/>
              <a:defRPr/>
            </a:pPr>
            <a:r>
              <a:rPr lang="ru-RU" b="1" dirty="0">
                <a:solidFill>
                  <a:srgbClr val="7A3224"/>
                </a:solidFill>
              </a:rPr>
              <a:t>26 января 2017 года (четверг),</a:t>
            </a:r>
            <a:r>
              <a:rPr lang="ru-RU" dirty="0">
                <a:solidFill>
                  <a:srgbClr val="7A3224"/>
                </a:solidFill>
              </a:rPr>
              <a:t> в зале </a:t>
            </a:r>
            <a:r>
              <a:rPr lang="ru-RU" dirty="0" smtClean="0">
                <a:solidFill>
                  <a:srgbClr val="7A3224"/>
                </a:solidFill>
              </a:rPr>
              <a:t>пленарных </a:t>
            </a:r>
            <a:r>
              <a:rPr lang="ru-RU" dirty="0">
                <a:solidFill>
                  <a:srgbClr val="7A3224"/>
                </a:solidFill>
              </a:rPr>
              <a:t>заседаний в рамках реализации мероприятий по проведению </a:t>
            </a:r>
            <a:r>
              <a:rPr lang="ru-RU" dirty="0" smtClean="0">
                <a:solidFill>
                  <a:srgbClr val="7A3224"/>
                </a:solidFill>
              </a:rPr>
              <a:t>                                </a:t>
            </a:r>
            <a:r>
              <a:rPr lang="en-US" b="1" dirty="0" smtClean="0">
                <a:solidFill>
                  <a:srgbClr val="7A3224"/>
                </a:solidFill>
              </a:rPr>
              <a:t>V</a:t>
            </a:r>
            <a:r>
              <a:rPr lang="ru-RU" b="1" dirty="0" smtClean="0">
                <a:solidFill>
                  <a:srgbClr val="7A3224"/>
                </a:solidFill>
              </a:rPr>
              <a:t> Рождественских парламентских </a:t>
            </a:r>
            <a:r>
              <a:rPr lang="ru-RU" b="1" dirty="0">
                <a:solidFill>
                  <a:srgbClr val="7A3224"/>
                </a:solidFill>
              </a:rPr>
              <a:t>встреч </a:t>
            </a:r>
            <a:r>
              <a:rPr lang="en-US" b="1" dirty="0">
                <a:solidFill>
                  <a:srgbClr val="7A3224"/>
                </a:solidFill>
              </a:rPr>
              <a:t>XXV</a:t>
            </a:r>
            <a:r>
              <a:rPr lang="ru-RU" b="1" dirty="0">
                <a:solidFill>
                  <a:srgbClr val="7A3224"/>
                </a:solidFill>
              </a:rPr>
              <a:t> Международных Рождественских образовательных чтений</a:t>
            </a:r>
            <a:r>
              <a:rPr lang="ru-RU" dirty="0">
                <a:solidFill>
                  <a:srgbClr val="7A3224"/>
                </a:solidFill>
              </a:rPr>
              <a:t> в Государственной Думе при участии Комитета Государственной Думы по вопросам семьи, женщин и детей состоялось </a:t>
            </a:r>
            <a:r>
              <a:rPr lang="ru-RU" b="1" dirty="0">
                <a:solidFill>
                  <a:srgbClr val="7A3224"/>
                </a:solidFill>
              </a:rPr>
              <a:t>награждение победителей </a:t>
            </a:r>
            <a:r>
              <a:rPr lang="en-US" b="1" dirty="0">
                <a:solidFill>
                  <a:srgbClr val="7A3224"/>
                </a:solidFill>
              </a:rPr>
              <a:t>XII </a:t>
            </a:r>
            <a:r>
              <a:rPr lang="ru-RU" b="1" dirty="0">
                <a:solidFill>
                  <a:srgbClr val="7A3224"/>
                </a:solidFill>
              </a:rPr>
              <a:t>Международного конкурса детского творчества «Красота Божьего мира» и Всероссийского конкурса «За нравственный подвиг учителя». </a:t>
            </a:r>
            <a:endParaRPr lang="ru-RU" b="1" dirty="0" smtClean="0">
              <a:solidFill>
                <a:srgbClr val="7A3224"/>
              </a:solidFill>
            </a:endParaRPr>
          </a:p>
          <a:p>
            <a:pPr marL="0" indent="266700" algn="just" fontAlgn="auto">
              <a:spcAft>
                <a:spcPts val="0"/>
              </a:spcAft>
              <a:buFont typeface="Wingdings"/>
              <a:buNone/>
              <a:defRPr/>
            </a:pPr>
            <a:r>
              <a:rPr lang="ru-RU" dirty="0">
                <a:solidFill>
                  <a:srgbClr val="7A3224"/>
                </a:solidFill>
              </a:rPr>
              <a:t>В международном конкурсе детского творчества «Красота Божьего мира» приняли участие юные художники из России, Украины, Белоруссии, Латвии, Болгарии, Сербии, Казахстана, Кипра, Южной Америки, Израиля, Германии, США. Традиционно награждение победителей конкурса проводится в Москве во время Международных Рождественских образовательных чтений. </a:t>
            </a:r>
          </a:p>
          <a:p>
            <a:pPr marL="0" indent="266700" algn="just" fontAlgn="auto">
              <a:spcAft>
                <a:spcPts val="0"/>
              </a:spcAft>
              <a:buFont typeface="Wingdings"/>
              <a:buNone/>
              <a:defRPr/>
            </a:pPr>
            <a:r>
              <a:rPr lang="ru-RU" dirty="0" smtClean="0">
                <a:solidFill>
                  <a:srgbClr val="7A3224"/>
                </a:solidFill>
              </a:rPr>
              <a:t>За </a:t>
            </a:r>
            <a:r>
              <a:rPr lang="ru-RU" dirty="0">
                <a:solidFill>
                  <a:srgbClr val="7A3224"/>
                </a:solidFill>
              </a:rPr>
              <a:t>победу в конкурсе детского творчества «Красота Божьего мира» в номинациях «Основная тематика», «Православная икона», «Роспись по фарфору» награждены дети в возрасте от 6 до 15 </a:t>
            </a:r>
            <a:r>
              <a:rPr lang="ru-RU" dirty="0" smtClean="0">
                <a:solidFill>
                  <a:srgbClr val="7A3224"/>
                </a:solidFill>
              </a:rPr>
              <a:t>лет, </a:t>
            </a:r>
            <a:r>
              <a:rPr lang="ru-RU" dirty="0">
                <a:solidFill>
                  <a:srgbClr val="7A3224"/>
                </a:solidFill>
              </a:rPr>
              <a:t>занявшие первое место. </a:t>
            </a:r>
            <a:endParaRPr lang="ru-RU" dirty="0" smtClean="0">
              <a:solidFill>
                <a:srgbClr val="7A3224"/>
              </a:solidFill>
            </a:endParaRPr>
          </a:p>
          <a:p>
            <a:pPr marL="0" indent="266700" algn="just" fontAlgn="auto">
              <a:spcAft>
                <a:spcPts val="0"/>
              </a:spcAft>
              <a:buFont typeface="Wingdings"/>
              <a:buNone/>
              <a:defRPr/>
            </a:pPr>
            <a:r>
              <a:rPr lang="ru-RU" dirty="0" smtClean="0">
                <a:solidFill>
                  <a:srgbClr val="7A3224"/>
                </a:solidFill>
              </a:rPr>
              <a:t>Победителями стали:</a:t>
            </a:r>
          </a:p>
          <a:p>
            <a:pPr marL="0" indent="266700" algn="just" fontAlgn="auto">
              <a:spcAft>
                <a:spcPts val="0"/>
              </a:spcAft>
              <a:buFont typeface="Wingdings"/>
              <a:buNone/>
              <a:defRPr/>
            </a:pPr>
            <a:r>
              <a:rPr lang="ru-RU" b="1" dirty="0" smtClean="0">
                <a:solidFill>
                  <a:srgbClr val="7A3224"/>
                </a:solidFill>
              </a:rPr>
              <a:t>Александр </a:t>
            </a:r>
            <a:r>
              <a:rPr lang="ru-RU" b="1" dirty="0">
                <a:solidFill>
                  <a:srgbClr val="7A3224"/>
                </a:solidFill>
              </a:rPr>
              <a:t>Журавлёв </a:t>
            </a:r>
            <a:r>
              <a:rPr lang="ru-RU" dirty="0">
                <a:solidFill>
                  <a:srgbClr val="7A3224"/>
                </a:solidFill>
              </a:rPr>
              <a:t>(6 лет, Челябинская область</a:t>
            </a:r>
            <a:r>
              <a:rPr lang="ru-RU" dirty="0" smtClean="0">
                <a:solidFill>
                  <a:srgbClr val="7A3224"/>
                </a:solidFill>
              </a:rPr>
              <a:t>),</a:t>
            </a:r>
          </a:p>
          <a:p>
            <a:pPr marL="0" indent="266700" algn="just" fontAlgn="auto">
              <a:spcAft>
                <a:spcPts val="0"/>
              </a:spcAft>
              <a:buFont typeface="Wingdings"/>
              <a:buNone/>
              <a:defRPr/>
            </a:pPr>
            <a:r>
              <a:rPr lang="ru-RU" b="1" dirty="0" smtClean="0">
                <a:solidFill>
                  <a:srgbClr val="7A3224"/>
                </a:solidFill>
              </a:rPr>
              <a:t>Роман</a:t>
            </a:r>
            <a:r>
              <a:rPr lang="ru-RU" dirty="0" smtClean="0">
                <a:solidFill>
                  <a:srgbClr val="7A3224"/>
                </a:solidFill>
              </a:rPr>
              <a:t> </a:t>
            </a:r>
            <a:r>
              <a:rPr lang="ru-RU" b="1" dirty="0">
                <a:solidFill>
                  <a:srgbClr val="7A3224"/>
                </a:solidFill>
              </a:rPr>
              <a:t>Васильев </a:t>
            </a:r>
            <a:r>
              <a:rPr lang="ru-RU" dirty="0">
                <a:solidFill>
                  <a:srgbClr val="7A3224"/>
                </a:solidFill>
              </a:rPr>
              <a:t>(11 лет, г. Тверь), </a:t>
            </a:r>
            <a:endParaRPr lang="ru-RU" dirty="0" smtClean="0">
              <a:solidFill>
                <a:srgbClr val="7A3224"/>
              </a:solidFill>
            </a:endParaRPr>
          </a:p>
          <a:p>
            <a:pPr marL="0" indent="266700" algn="just" fontAlgn="auto">
              <a:spcAft>
                <a:spcPts val="0"/>
              </a:spcAft>
              <a:buFont typeface="Wingdings"/>
              <a:buNone/>
              <a:defRPr/>
            </a:pPr>
            <a:r>
              <a:rPr lang="ru-RU" b="1" dirty="0" smtClean="0">
                <a:solidFill>
                  <a:srgbClr val="7A3224"/>
                </a:solidFill>
              </a:rPr>
              <a:t>Софья </a:t>
            </a:r>
            <a:r>
              <a:rPr lang="ru-RU" b="1" dirty="0">
                <a:solidFill>
                  <a:srgbClr val="7A3224"/>
                </a:solidFill>
              </a:rPr>
              <a:t>Давыдова </a:t>
            </a:r>
            <a:r>
              <a:rPr lang="ru-RU" dirty="0">
                <a:solidFill>
                  <a:srgbClr val="7A3224"/>
                </a:solidFill>
              </a:rPr>
              <a:t>(15 лет, г. </a:t>
            </a:r>
            <a:r>
              <a:rPr lang="ru-RU" dirty="0" smtClean="0">
                <a:solidFill>
                  <a:srgbClr val="7A3224"/>
                </a:solidFill>
              </a:rPr>
              <a:t>Вольск, </a:t>
            </a:r>
            <a:r>
              <a:rPr lang="ru-RU" dirty="0">
                <a:solidFill>
                  <a:srgbClr val="7A3224"/>
                </a:solidFill>
              </a:rPr>
              <a:t>Саратовская область</a:t>
            </a:r>
            <a:r>
              <a:rPr lang="ru-RU" dirty="0" smtClean="0">
                <a:solidFill>
                  <a:srgbClr val="7A3224"/>
                </a:solidFill>
              </a:rPr>
              <a:t>),</a:t>
            </a:r>
          </a:p>
          <a:p>
            <a:pPr marL="0" indent="266700" algn="just" fontAlgn="auto">
              <a:spcAft>
                <a:spcPts val="0"/>
              </a:spcAft>
              <a:buFont typeface="Wingdings"/>
              <a:buNone/>
              <a:defRPr/>
            </a:pPr>
            <a:r>
              <a:rPr lang="ru-RU" dirty="0" smtClean="0">
                <a:solidFill>
                  <a:srgbClr val="7A3224"/>
                </a:solidFill>
              </a:rPr>
              <a:t> </a:t>
            </a:r>
            <a:r>
              <a:rPr lang="ru-RU" b="1" dirty="0">
                <a:solidFill>
                  <a:srgbClr val="7A3224"/>
                </a:solidFill>
              </a:rPr>
              <a:t>Анастасия Латорцева </a:t>
            </a:r>
            <a:r>
              <a:rPr lang="ru-RU" dirty="0">
                <a:solidFill>
                  <a:srgbClr val="7A3224"/>
                </a:solidFill>
              </a:rPr>
              <a:t>(15 лет, г. Москва), </a:t>
            </a:r>
            <a:endParaRPr lang="ru-RU" dirty="0" smtClean="0">
              <a:solidFill>
                <a:srgbClr val="7A3224"/>
              </a:solidFill>
            </a:endParaRPr>
          </a:p>
          <a:p>
            <a:pPr marL="0" indent="266700" algn="just" fontAlgn="auto">
              <a:spcAft>
                <a:spcPts val="0"/>
              </a:spcAft>
              <a:buFont typeface="Wingdings"/>
              <a:buNone/>
              <a:defRPr/>
            </a:pPr>
            <a:r>
              <a:rPr lang="ru-RU" b="1" dirty="0" smtClean="0">
                <a:solidFill>
                  <a:srgbClr val="7A3224"/>
                </a:solidFill>
              </a:rPr>
              <a:t>Светлана </a:t>
            </a:r>
            <a:r>
              <a:rPr lang="ru-RU" b="1" dirty="0">
                <a:solidFill>
                  <a:srgbClr val="7A3224"/>
                </a:solidFill>
              </a:rPr>
              <a:t>Васина </a:t>
            </a:r>
            <a:r>
              <a:rPr lang="ru-RU" dirty="0">
                <a:solidFill>
                  <a:srgbClr val="7A3224"/>
                </a:solidFill>
              </a:rPr>
              <a:t>(15 лет, г. </a:t>
            </a:r>
            <a:r>
              <a:rPr lang="ru-RU" dirty="0" smtClean="0">
                <a:solidFill>
                  <a:srgbClr val="7A3224"/>
                </a:solidFill>
              </a:rPr>
              <a:t>Аксай, Ростовская область). </a:t>
            </a:r>
          </a:p>
          <a:p>
            <a:pPr marL="0" indent="266700" algn="just" fontAlgn="auto">
              <a:spcAft>
                <a:spcPts val="0"/>
              </a:spcAft>
              <a:buFont typeface="Wingdings"/>
              <a:buNone/>
              <a:defRPr/>
            </a:pPr>
            <a:r>
              <a:rPr lang="ru-RU" dirty="0" smtClean="0">
                <a:solidFill>
                  <a:srgbClr val="7A3224"/>
                </a:solidFill>
              </a:rPr>
              <a:t>За </a:t>
            </a:r>
            <a:r>
              <a:rPr lang="ru-RU" dirty="0">
                <a:solidFill>
                  <a:srgbClr val="7A3224"/>
                </a:solidFill>
              </a:rPr>
              <a:t>победу во Всероссийском конкурсе «За нравственный подвиг учителя» награжден доцент кафедры народных инструментов Федерального государственного бюджетного образовательного учреждения высшего образования «Санкт-Петербургский государственный институт культуры» </a:t>
            </a:r>
            <a:r>
              <a:rPr lang="ru-RU" b="1" dirty="0">
                <a:solidFill>
                  <a:srgbClr val="7A3224"/>
                </a:solidFill>
              </a:rPr>
              <a:t>Дмитрий </a:t>
            </a:r>
            <a:r>
              <a:rPr lang="ru-RU" b="1" dirty="0" smtClean="0">
                <a:solidFill>
                  <a:srgbClr val="7A3224"/>
                </a:solidFill>
              </a:rPr>
              <a:t>Рытов,</a:t>
            </a:r>
            <a:r>
              <a:rPr lang="ru-RU" dirty="0" smtClean="0">
                <a:solidFill>
                  <a:srgbClr val="7A3224"/>
                </a:solidFill>
              </a:rPr>
              <a:t> создавший </a:t>
            </a:r>
            <a:r>
              <a:rPr lang="ru-RU" dirty="0">
                <a:solidFill>
                  <a:srgbClr val="7A3224"/>
                </a:solidFill>
              </a:rPr>
              <a:t>«</a:t>
            </a:r>
            <a:r>
              <a:rPr lang="ru-RU" dirty="0" smtClean="0">
                <a:solidFill>
                  <a:srgbClr val="7A3224"/>
                </a:solidFill>
              </a:rPr>
              <a:t>Учебно-методический комплект </a:t>
            </a:r>
            <a:r>
              <a:rPr lang="ru-RU" dirty="0">
                <a:solidFill>
                  <a:srgbClr val="7A3224"/>
                </a:solidFill>
              </a:rPr>
              <a:t>по предмету «Музыка» для </a:t>
            </a:r>
            <a:r>
              <a:rPr lang="ru-RU" dirty="0" smtClean="0">
                <a:solidFill>
                  <a:srgbClr val="7A3224"/>
                </a:solidFill>
              </a:rPr>
              <a:t>1</a:t>
            </a:r>
            <a:r>
              <a:rPr lang="ru-RU" dirty="0" smtClean="0">
                <a:solidFill>
                  <a:srgbClr val="002060"/>
                </a:solidFill>
                <a:latin typeface="Times New Roman" panose="02020603050405020304" pitchFamily="18" charset="0"/>
                <a:cs typeface="Times New Roman" panose="02020603050405020304" pitchFamily="18" charset="0"/>
              </a:rPr>
              <a:t>–</a:t>
            </a:r>
            <a:r>
              <a:rPr lang="ru-RU" dirty="0" smtClean="0">
                <a:solidFill>
                  <a:srgbClr val="7A3224"/>
                </a:solidFill>
              </a:rPr>
              <a:t>4 </a:t>
            </a:r>
            <a:r>
              <a:rPr lang="ru-RU" dirty="0">
                <a:solidFill>
                  <a:srgbClr val="7A3224"/>
                </a:solidFill>
              </a:rPr>
              <a:t>классов, </a:t>
            </a:r>
            <a:r>
              <a:rPr lang="ru-RU" dirty="0" smtClean="0">
                <a:solidFill>
                  <a:srgbClr val="7A3224"/>
                </a:solidFill>
              </a:rPr>
              <a:t>способствующий </a:t>
            </a:r>
            <a:r>
              <a:rPr lang="ru-RU" dirty="0">
                <a:solidFill>
                  <a:srgbClr val="7A3224"/>
                </a:solidFill>
              </a:rPr>
              <a:t>духовно-нравственному и гражданско-патриотическому воспитанию младших школьников, приобщению подрастающего поколения к наследию мировой художественной культуры и отечественной истории</a:t>
            </a:r>
            <a:r>
              <a:rPr lang="ru-RU" dirty="0" smtClean="0">
                <a:solidFill>
                  <a:srgbClr val="7A3224"/>
                </a:solidFill>
              </a:rPr>
              <a:t>.</a:t>
            </a:r>
          </a:p>
          <a:p>
            <a:pPr marL="0" indent="630238" algn="just" fontAlgn="auto">
              <a:spcAft>
                <a:spcPts val="0"/>
              </a:spcAft>
              <a:buFont typeface="Wingdings"/>
              <a:buNone/>
              <a:defRPr/>
            </a:pPr>
            <a:endParaRPr lang="ru-RU" dirty="0">
              <a:solidFill>
                <a:srgbClr val="7A3224"/>
              </a:solidFill>
            </a:endParaRPr>
          </a:p>
          <a:p>
            <a:pPr marL="0" indent="0" algn="just" fontAlgn="auto">
              <a:spcAft>
                <a:spcPts val="0"/>
              </a:spcAft>
              <a:buFont typeface="Wingdings"/>
              <a:buNone/>
              <a:defRPr/>
            </a:pPr>
            <a:endParaRPr lang="ru-RU" dirty="0"/>
          </a:p>
          <a:p>
            <a:pPr marL="274320" indent="-274320" algn="just" fontAlgn="auto">
              <a:spcAft>
                <a:spcPts val="0"/>
              </a:spcAft>
              <a:buFont typeface="Wingdings"/>
              <a:buChar char=""/>
              <a:defRPr/>
            </a:pPr>
            <a:endParaRPr lang="ru-RU" dirty="0"/>
          </a:p>
        </p:txBody>
      </p:sp>
      <p:pic>
        <p:nvPicPr>
          <p:cNvPr id="91141" name="Picture 2" descr="G:\Рожд чтения 2017\Журавлев.jpg"/>
          <p:cNvPicPr>
            <a:picLocks noChangeAspect="1" noChangeArrowheads="1"/>
          </p:cNvPicPr>
          <p:nvPr/>
        </p:nvPicPr>
        <p:blipFill>
          <a:blip r:embed="rId2"/>
          <a:srcRect/>
          <a:stretch>
            <a:fillRect/>
          </a:stretch>
        </p:blipFill>
        <p:spPr bwMode="auto">
          <a:xfrm>
            <a:off x="107950" y="620713"/>
            <a:ext cx="3817938" cy="2886075"/>
          </a:xfrm>
          <a:prstGeom prst="rect">
            <a:avLst/>
          </a:prstGeom>
          <a:noFill/>
          <a:ln w="57150">
            <a:solidFill>
              <a:srgbClr val="DBA50B"/>
            </a:solidFill>
            <a:miter lim="800000"/>
            <a:headEnd/>
            <a:tailEnd/>
          </a:ln>
        </p:spPr>
      </p:pic>
      <p:pic>
        <p:nvPicPr>
          <p:cNvPr id="91142" name="Picture 2" descr="G:\ГД\018.JPG"/>
          <p:cNvPicPr>
            <a:picLocks noChangeAspect="1" noChangeArrowheads="1"/>
          </p:cNvPicPr>
          <p:nvPr/>
        </p:nvPicPr>
        <p:blipFill>
          <a:blip r:embed="rId3"/>
          <a:srcRect/>
          <a:stretch>
            <a:fillRect/>
          </a:stretch>
        </p:blipFill>
        <p:spPr bwMode="auto">
          <a:xfrm>
            <a:off x="101600" y="3860800"/>
            <a:ext cx="3824288" cy="2881313"/>
          </a:xfrm>
          <a:prstGeom prst="rect">
            <a:avLst/>
          </a:prstGeom>
          <a:noFill/>
          <a:ln w="76200" cap="rnd" cmpd="tri">
            <a:solidFill>
              <a:srgbClr val="DBA50B"/>
            </a:solidFill>
            <a:miter lim="800000"/>
            <a:headEnd/>
            <a:tailEnd/>
          </a:ln>
        </p:spPr>
      </p:pic>
      <p:sp>
        <p:nvSpPr>
          <p:cNvPr id="91143"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1E3BCA6-7E7F-434F-A93B-1DA2A22E2A30}" type="slidenum">
              <a:rPr lang="ru-RU">
                <a:solidFill>
                  <a:srgbClr val="898989"/>
                </a:solidFill>
              </a:rPr>
              <a:pPr fontAlgn="base">
                <a:spcBef>
                  <a:spcPct val="0"/>
                </a:spcBef>
                <a:spcAft>
                  <a:spcPct val="0"/>
                </a:spcAft>
              </a:pPr>
              <a:t>65</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140200" y="404813"/>
            <a:ext cx="4189413" cy="3168650"/>
          </a:xfrm>
          <a:ln w="38100">
            <a:solidFill>
              <a:schemeClr val="accent2">
                <a:lumMod val="75000"/>
              </a:schemeClr>
            </a:solidFill>
          </a:ln>
        </p:spPr>
        <p:txBody>
          <a:bodyPr>
            <a:normAutofit fontScale="92500" lnSpcReduction="10000"/>
          </a:bodyPr>
          <a:lstStyle/>
          <a:p>
            <a:pPr marL="0" indent="0" algn="just" fontAlgn="auto">
              <a:spcAft>
                <a:spcPts val="0"/>
              </a:spcAft>
              <a:buFont typeface="Wingdings"/>
              <a:buNone/>
              <a:defRPr/>
            </a:pPr>
            <a:r>
              <a:rPr lang="ru-RU" sz="2200" dirty="0">
                <a:solidFill>
                  <a:schemeClr val="accent2">
                    <a:lumMod val="75000"/>
                  </a:schemeClr>
                </a:solidFill>
              </a:rPr>
              <a:t>Комитет по вопросам семьи, женщин и детей </a:t>
            </a:r>
            <a:r>
              <a:rPr lang="ru-RU" sz="2200" dirty="0" smtClean="0">
                <a:solidFill>
                  <a:schemeClr val="accent2">
                    <a:lumMod val="75000"/>
                  </a:schemeClr>
                </a:solidFill>
              </a:rPr>
              <a:t>провел </a:t>
            </a:r>
            <a:r>
              <a:rPr lang="ru-RU" sz="2200" dirty="0">
                <a:solidFill>
                  <a:schemeClr val="accent2">
                    <a:lumMod val="75000"/>
                  </a:schemeClr>
                </a:solidFill>
              </a:rPr>
              <a:t>экскурсию </a:t>
            </a:r>
            <a:r>
              <a:rPr lang="ru-RU" sz="2200" dirty="0" smtClean="0">
                <a:solidFill>
                  <a:schemeClr val="accent2">
                    <a:lumMod val="75000"/>
                  </a:schemeClr>
                </a:solidFill>
              </a:rPr>
              <a:t>в Государственной Думе для </a:t>
            </a:r>
            <a:r>
              <a:rPr lang="ru-RU" sz="2200" dirty="0">
                <a:solidFill>
                  <a:schemeClr val="accent2">
                    <a:lumMod val="75000"/>
                  </a:schemeClr>
                </a:solidFill>
              </a:rPr>
              <a:t>лауреатов </a:t>
            </a:r>
            <a:r>
              <a:rPr lang="ru-RU" sz="2200" dirty="0" smtClean="0">
                <a:solidFill>
                  <a:schemeClr val="accent2">
                    <a:lumMod val="75000"/>
                  </a:schemeClr>
                </a:solidFill>
              </a:rPr>
              <a:t>конкурса.</a:t>
            </a:r>
          </a:p>
          <a:p>
            <a:pPr marL="0" indent="0" algn="just" fontAlgn="auto">
              <a:spcAft>
                <a:spcPts val="0"/>
              </a:spcAft>
              <a:buFont typeface="Wingdings"/>
              <a:buNone/>
              <a:defRPr/>
            </a:pPr>
            <a:endParaRPr lang="ru-RU" sz="2200" dirty="0" smtClean="0">
              <a:solidFill>
                <a:schemeClr val="accent2">
                  <a:lumMod val="75000"/>
                </a:schemeClr>
              </a:solidFill>
            </a:endParaRPr>
          </a:p>
          <a:p>
            <a:pPr marL="0" indent="0" algn="just" fontAlgn="auto">
              <a:spcAft>
                <a:spcPts val="0"/>
              </a:spcAft>
              <a:buFont typeface="Wingdings"/>
              <a:buNone/>
              <a:defRPr/>
            </a:pPr>
            <a:r>
              <a:rPr lang="ru-RU" sz="2200" dirty="0" smtClean="0">
                <a:solidFill>
                  <a:schemeClr val="accent2">
                    <a:lumMod val="75000"/>
                  </a:schemeClr>
                </a:solidFill>
              </a:rPr>
              <a:t> Председатель  </a:t>
            </a:r>
            <a:r>
              <a:rPr lang="ru-RU" sz="2200" dirty="0">
                <a:solidFill>
                  <a:schemeClr val="accent2">
                    <a:lumMod val="75000"/>
                  </a:schemeClr>
                </a:solidFill>
              </a:rPr>
              <a:t>Комитета по вопросам семьи, женщин и детей </a:t>
            </a:r>
            <a:r>
              <a:rPr lang="ru-RU" sz="2200" b="1" dirty="0">
                <a:solidFill>
                  <a:schemeClr val="accent2">
                    <a:lumMod val="75000"/>
                  </a:schemeClr>
                </a:solidFill>
              </a:rPr>
              <a:t>Тамара Плетнева</a:t>
            </a:r>
            <a:r>
              <a:rPr lang="ru-RU" sz="2200" dirty="0">
                <a:solidFill>
                  <a:schemeClr val="accent2">
                    <a:lumMod val="75000"/>
                  </a:schemeClr>
                </a:solidFill>
              </a:rPr>
              <a:t> </a:t>
            </a:r>
            <a:r>
              <a:rPr lang="ru-RU" sz="2200" dirty="0" smtClean="0">
                <a:solidFill>
                  <a:schemeClr val="accent2">
                    <a:lumMod val="75000"/>
                  </a:schemeClr>
                </a:solidFill>
              </a:rPr>
              <a:t>с депутатами</a:t>
            </a:r>
            <a:r>
              <a:rPr lang="ru-RU" sz="2000" dirty="0">
                <a:solidFill>
                  <a:srgbClr val="002060"/>
                </a:solidFill>
                <a:latin typeface="Times New Roman" panose="02020603050405020304" pitchFamily="18" charset="0"/>
                <a:cs typeface="Times New Roman" panose="02020603050405020304" pitchFamily="18" charset="0"/>
              </a:rPr>
              <a:t> – </a:t>
            </a:r>
            <a:r>
              <a:rPr lang="ru-RU" sz="2200" dirty="0" smtClean="0">
                <a:solidFill>
                  <a:schemeClr val="accent2">
                    <a:lumMod val="75000"/>
                  </a:schemeClr>
                </a:solidFill>
              </a:rPr>
              <a:t>членами </a:t>
            </a:r>
            <a:r>
              <a:rPr lang="ru-RU" sz="2200" dirty="0">
                <a:solidFill>
                  <a:schemeClr val="accent2">
                    <a:lumMod val="75000"/>
                  </a:schemeClr>
                </a:solidFill>
              </a:rPr>
              <a:t>Комитета вручили подарки победителям.</a:t>
            </a:r>
          </a:p>
          <a:p>
            <a:pPr marL="274320" indent="-274320" fontAlgn="auto">
              <a:spcAft>
                <a:spcPts val="0"/>
              </a:spcAft>
              <a:buFont typeface="Wingdings"/>
              <a:buChar char=""/>
              <a:defRPr/>
            </a:pPr>
            <a:endParaRPr lang="ru-RU" dirty="0"/>
          </a:p>
        </p:txBody>
      </p:sp>
      <p:pic>
        <p:nvPicPr>
          <p:cNvPr id="92162" name="Picture 2" descr="G:\ГД\155.JPG"/>
          <p:cNvPicPr>
            <a:picLocks noChangeAspect="1" noChangeArrowheads="1"/>
          </p:cNvPicPr>
          <p:nvPr/>
        </p:nvPicPr>
        <p:blipFill>
          <a:blip r:embed="rId2"/>
          <a:srcRect/>
          <a:stretch>
            <a:fillRect/>
          </a:stretch>
        </p:blipFill>
        <p:spPr bwMode="auto">
          <a:xfrm>
            <a:off x="744538" y="4094163"/>
            <a:ext cx="2665412" cy="2730500"/>
          </a:xfrm>
          <a:prstGeom prst="rect">
            <a:avLst/>
          </a:prstGeom>
          <a:noFill/>
          <a:ln w="9525">
            <a:noFill/>
            <a:miter lim="800000"/>
            <a:headEnd/>
            <a:tailEnd/>
          </a:ln>
        </p:spPr>
      </p:pic>
      <p:pic>
        <p:nvPicPr>
          <p:cNvPr id="92163" name="Picture 4" descr="P:\WORK\WORK\KOVTUNENKO\СБОРНИК 7 созыв\Рожд чтения 2017\от сл\IMG_2086.JPG"/>
          <p:cNvPicPr>
            <a:picLocks noChangeAspect="1" noChangeArrowheads="1"/>
          </p:cNvPicPr>
          <p:nvPr/>
        </p:nvPicPr>
        <p:blipFill>
          <a:blip r:embed="rId3"/>
          <a:srcRect/>
          <a:stretch>
            <a:fillRect/>
          </a:stretch>
        </p:blipFill>
        <p:spPr bwMode="auto">
          <a:xfrm>
            <a:off x="4722813" y="4064000"/>
            <a:ext cx="2771775" cy="2709863"/>
          </a:xfrm>
          <a:prstGeom prst="rect">
            <a:avLst/>
          </a:prstGeom>
          <a:noFill/>
          <a:ln w="9525">
            <a:noFill/>
            <a:miter lim="800000"/>
            <a:headEnd/>
            <a:tailEnd/>
          </a:ln>
        </p:spPr>
      </p:pic>
      <p:pic>
        <p:nvPicPr>
          <p:cNvPr id="92164" name="Picture 3" descr="G:\ГД\005.JPG"/>
          <p:cNvPicPr>
            <a:picLocks noChangeAspect="1" noChangeArrowheads="1"/>
          </p:cNvPicPr>
          <p:nvPr/>
        </p:nvPicPr>
        <p:blipFill>
          <a:blip r:embed="rId4"/>
          <a:srcRect/>
          <a:stretch>
            <a:fillRect/>
          </a:stretch>
        </p:blipFill>
        <p:spPr bwMode="auto">
          <a:xfrm>
            <a:off x="395288" y="115888"/>
            <a:ext cx="3363912" cy="3948112"/>
          </a:xfrm>
          <a:prstGeom prst="rect">
            <a:avLst/>
          </a:prstGeom>
          <a:noFill/>
          <a:ln w="9525">
            <a:noFill/>
            <a:miter lim="800000"/>
            <a:headEnd/>
            <a:tailEnd/>
          </a:ln>
        </p:spPr>
      </p:pic>
      <p:sp>
        <p:nvSpPr>
          <p:cNvPr id="92165"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5AE11CE-68AD-449A-9A1B-8B50E720010E}" type="slidenum">
              <a:rPr lang="ru-RU">
                <a:solidFill>
                  <a:srgbClr val="898989"/>
                </a:solidFill>
              </a:rPr>
              <a:pPr fontAlgn="base">
                <a:spcBef>
                  <a:spcPct val="0"/>
                </a:spcBef>
                <a:spcAft>
                  <a:spcPct val="0"/>
                </a:spcAft>
              </a:pPr>
              <a:t>66</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14282" y="136823"/>
            <a:ext cx="8517786" cy="1250851"/>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400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1900" b="1" dirty="0" smtClean="0">
              <a:latin typeface="Times New Roman" panose="02020603050405020304" pitchFamily="18" charset="0"/>
              <a:cs typeface="Times New Roman" panose="02020603050405020304" pitchFamily="18" charset="0"/>
            </a:endParaRPr>
          </a:p>
          <a:p>
            <a:pPr algn="ctr" fontAlgn="auto">
              <a:spcAft>
                <a:spcPts val="0"/>
              </a:spcAft>
              <a:defRPr/>
            </a:pPr>
            <a:r>
              <a:rPr lang="ru-RU" b="1" dirty="0" smtClean="0">
                <a:latin typeface="+mn-lt"/>
                <a:cs typeface="Times New Roman" panose="02020603050405020304" pitchFamily="18" charset="0"/>
              </a:rPr>
              <a:t>Депутаты – члены Комитета  принимали активное участие более чем в 100 мероприятиях, проводимых в регионах («круглые столы», конференции, рабочие группы, рабочие встречи, совещания и иные мероприятия по направлениям деятельности Комитета).</a:t>
            </a:r>
          </a:p>
          <a:p>
            <a:pPr algn="ctr" fontAlgn="auto">
              <a:spcAft>
                <a:spcPts val="0"/>
              </a:spcAft>
              <a:defRPr/>
            </a:pPr>
            <a:r>
              <a:rPr lang="ru-RU" b="1" dirty="0" smtClean="0">
                <a:latin typeface="+mn-lt"/>
                <a:cs typeface="Times New Roman" panose="02020603050405020304" pitchFamily="18" charset="0"/>
              </a:rPr>
              <a:t>Стало замечательной традицией, когда депутаты – члены Комитета проводят в своих регионах также «круглые столы»  по актуальным темам.</a:t>
            </a:r>
          </a:p>
          <a:p>
            <a:pPr algn="ctr" fontAlgn="auto">
              <a:spcAft>
                <a:spcPts val="0"/>
              </a:spcAft>
              <a:defRPr/>
            </a:pPr>
            <a:r>
              <a:rPr lang="ru-RU" b="1" dirty="0" smtClean="0">
                <a:latin typeface="+mn-lt"/>
                <a:cs typeface="Times New Roman" panose="02020603050405020304" pitchFamily="18" charset="0"/>
              </a:rPr>
              <a:t>Этот региональный опыт является основой для анализа правоприменительной практики, постановки задач и законодательных путей их решения.</a:t>
            </a:r>
          </a:p>
          <a:p>
            <a:pPr algn="ctr" fontAlgn="auto">
              <a:spcAft>
                <a:spcPts val="0"/>
              </a:spcAft>
              <a:defRPr/>
            </a:pPr>
            <a:endParaRPr lang="ru-RU" sz="1600" b="1" dirty="0">
              <a:latin typeface="Times New Roman" panose="02020603050405020304" pitchFamily="18" charset="0"/>
              <a:cs typeface="Times New Roman" panose="02020603050405020304" pitchFamily="18" charset="0"/>
            </a:endParaRPr>
          </a:p>
        </p:txBody>
      </p:sp>
      <p:pic>
        <p:nvPicPr>
          <p:cNvPr id="45059" name="Picture 3" descr="P:\WORK\WORK\KOVTUNENKO\СБОРНИК 7 созыв\от Сложеникиной\депутаты-фото\Плетнева\фото5.jpg"/>
          <p:cNvPicPr>
            <a:picLocks noGrp="1" noChangeAspect="1" noChangeArrowheads="1"/>
          </p:cNvPicPr>
          <p:nvPr>
            <p:ph sz="quarter" idx="1"/>
          </p:nvPr>
        </p:nvPicPr>
        <p:blipFill>
          <a:blip r:embed="rId2" cstate="print">
            <a:extLst/>
          </a:blip>
          <a:srcRect/>
          <a:stretch>
            <a:fillRect/>
          </a:stretch>
        </p:blipFill>
        <p:spPr>
          <a:xfrm>
            <a:off x="395536" y="1484784"/>
            <a:ext cx="3600400" cy="5035893"/>
          </a:xfrm>
          <a:scene3d>
            <a:camera prst="orthographicFront"/>
            <a:lightRig rig="threePt" dir="t"/>
          </a:scene3d>
          <a:sp3d>
            <a:bevelT w="114300" prst="hardEdge"/>
          </a:sp3d>
          <a:extLst/>
        </p:spPr>
      </p:pic>
      <p:pic>
        <p:nvPicPr>
          <p:cNvPr id="45060" name="Picture 4" descr="P:\WORK\WORK\KOVTUNENKO\СБОРНИК 7 созыв\от Сложеникиной\депутаты-фото\окунева\фото13.JPG"/>
          <p:cNvPicPr>
            <a:picLocks noGrp="1" noChangeAspect="1" noChangeArrowheads="1"/>
          </p:cNvPicPr>
          <p:nvPr>
            <p:ph sz="quarter" idx="2"/>
          </p:nvPr>
        </p:nvPicPr>
        <p:blipFill>
          <a:blip r:embed="rId3" cstate="print">
            <a:extLst/>
          </a:blip>
          <a:srcRect/>
          <a:stretch>
            <a:fillRect/>
          </a:stretch>
        </p:blipFill>
        <p:spPr>
          <a:xfrm>
            <a:off x="4548173" y="3212976"/>
            <a:ext cx="3704307" cy="2897437"/>
          </a:xfrm>
          <a:scene3d>
            <a:camera prst="orthographicFront"/>
            <a:lightRig rig="threePt" dir="t"/>
          </a:scene3d>
          <a:sp3d>
            <a:bevelT w="114300" prst="hardEdge"/>
          </a:sp3d>
          <a:extLst/>
        </p:spPr>
      </p:pic>
      <p:sp>
        <p:nvSpPr>
          <p:cNvPr id="93190" name="TextBox 5"/>
          <p:cNvSpPr txBox="1">
            <a:spLocks noChangeArrowheads="1"/>
          </p:cNvSpPr>
          <p:nvPr/>
        </p:nvSpPr>
        <p:spPr bwMode="auto">
          <a:xfrm>
            <a:off x="4340224" y="1412875"/>
            <a:ext cx="4120207" cy="1569660"/>
          </a:xfrm>
          <a:prstGeom prst="rect">
            <a:avLst/>
          </a:prstGeom>
          <a:noFill/>
          <a:ln w="9525">
            <a:noFill/>
            <a:miter lim="800000"/>
            <a:headEnd/>
            <a:tailEnd/>
          </a:ln>
        </p:spPr>
        <p:txBody>
          <a:bodyPr wrap="square">
            <a:spAutoFit/>
          </a:bodyPr>
          <a:lstStyle/>
          <a:p>
            <a:pPr algn="just"/>
            <a:r>
              <a:rPr lang="ru-RU" sz="1600" dirty="0">
                <a:solidFill>
                  <a:srgbClr val="6F5B05"/>
                </a:solidFill>
                <a:latin typeface="Century Schoolbook"/>
              </a:rPr>
              <a:t>Депутаты – </a:t>
            </a:r>
            <a:r>
              <a:rPr lang="ru-RU" sz="1600" dirty="0" smtClean="0">
                <a:solidFill>
                  <a:srgbClr val="6F5B05"/>
                </a:solidFill>
                <a:latin typeface="Century Schoolbook"/>
              </a:rPr>
              <a:t>члены Комитета </a:t>
            </a:r>
            <a:r>
              <a:rPr lang="ru-RU" sz="1600" dirty="0">
                <a:solidFill>
                  <a:srgbClr val="6F5B05"/>
                </a:solidFill>
                <a:latin typeface="Century Schoolbook"/>
              </a:rPr>
              <a:t>прикладывают большие усилия к тому, чтобы каждый ребенок в стране мог иметь возможность пойти на свою первую в жизни «работу» – в детский сад.</a:t>
            </a:r>
          </a:p>
        </p:txBody>
      </p:sp>
      <p:sp>
        <p:nvSpPr>
          <p:cNvPr id="93191"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8BB2A22-AE49-4106-AD29-D6D67A794306}" type="slidenum">
              <a:rPr lang="ru-RU">
                <a:solidFill>
                  <a:srgbClr val="898989"/>
                </a:solidFill>
              </a:rPr>
              <a:pPr fontAlgn="base">
                <a:spcBef>
                  <a:spcPct val="0"/>
                </a:spcBef>
                <a:spcAft>
                  <a:spcPct val="0"/>
                </a:spcAft>
              </a:pPr>
              <a:t>67</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6" descr="P:\WORK\WORK\KOVTUNENKO\СБОРНИК 7 созыв\от Сложеникиной\депутаты-фото\Вторыгина\фото2.jpg"/>
          <p:cNvPicPr>
            <a:picLocks noGrp="1" noChangeAspect="1" noChangeArrowheads="1"/>
          </p:cNvPicPr>
          <p:nvPr>
            <p:ph sz="quarter" idx="1"/>
          </p:nvPr>
        </p:nvPicPr>
        <p:blipFill>
          <a:blip r:embed="rId2"/>
          <a:srcRect/>
          <a:stretch>
            <a:fillRect/>
          </a:stretch>
        </p:blipFill>
        <p:spPr>
          <a:xfrm>
            <a:off x="107950" y="2133600"/>
            <a:ext cx="4535488" cy="3959225"/>
          </a:xfrm>
          <a:ln w="38100">
            <a:solidFill>
              <a:srgbClr val="0070C0"/>
            </a:solidFill>
          </a:ln>
        </p:spPr>
      </p:pic>
      <p:pic>
        <p:nvPicPr>
          <p:cNvPr id="94210" name="Picture 5" descr="P:\WORK\WORK\KOVTUNENKO\СБОРНИК 7 созыв\от Сложеникиной\депутаты-фото\Пушкина\IMG_4122.JPG"/>
          <p:cNvPicPr>
            <a:picLocks noGrp="1" noChangeAspect="1" noChangeArrowheads="1"/>
          </p:cNvPicPr>
          <p:nvPr>
            <p:ph sz="quarter" idx="2"/>
          </p:nvPr>
        </p:nvPicPr>
        <p:blipFill>
          <a:blip r:embed="rId3"/>
          <a:srcRect/>
          <a:stretch>
            <a:fillRect/>
          </a:stretch>
        </p:blipFill>
        <p:spPr>
          <a:xfrm>
            <a:off x="4427538" y="188913"/>
            <a:ext cx="4191000" cy="4060825"/>
          </a:xfrm>
          <a:ln w="76200" cmpd="thinThick">
            <a:solidFill>
              <a:srgbClr val="0043C8"/>
            </a:solidFill>
          </a:ln>
        </p:spPr>
      </p:pic>
      <p:sp>
        <p:nvSpPr>
          <p:cNvPr id="94211" name="TextBox 1"/>
          <p:cNvSpPr txBox="1">
            <a:spLocks noChangeArrowheads="1"/>
          </p:cNvSpPr>
          <p:nvPr/>
        </p:nvSpPr>
        <p:spPr bwMode="auto">
          <a:xfrm>
            <a:off x="179388" y="188913"/>
            <a:ext cx="4032250" cy="1477328"/>
          </a:xfrm>
          <a:prstGeom prst="rect">
            <a:avLst/>
          </a:prstGeom>
          <a:noFill/>
          <a:ln w="9525">
            <a:noFill/>
            <a:miter lim="800000"/>
            <a:headEnd/>
            <a:tailEnd/>
          </a:ln>
        </p:spPr>
        <p:txBody>
          <a:bodyPr>
            <a:spAutoFit/>
          </a:bodyPr>
          <a:lstStyle/>
          <a:p>
            <a:pPr algn="just"/>
            <a:r>
              <a:rPr lang="ru-RU" dirty="0">
                <a:solidFill>
                  <a:srgbClr val="002060"/>
                </a:solidFill>
                <a:latin typeface="Century Schoolbook"/>
              </a:rPr>
              <a:t>Депутаты </a:t>
            </a:r>
            <a:r>
              <a:rPr lang="ru-RU" dirty="0" smtClean="0">
                <a:solidFill>
                  <a:srgbClr val="002060"/>
                </a:solidFill>
                <a:latin typeface="Century Schoolbook"/>
              </a:rPr>
              <a:t>– члены Комитета регулярно встречаются </a:t>
            </a:r>
            <a:r>
              <a:rPr lang="ru-RU" dirty="0">
                <a:solidFill>
                  <a:srgbClr val="002060"/>
                </a:solidFill>
                <a:latin typeface="Century Schoolbook"/>
              </a:rPr>
              <a:t>с представителями  региональной и муниципальной власти, бизнеса, гражданского общества.</a:t>
            </a:r>
            <a:r>
              <a:rPr lang="ru-RU" dirty="0">
                <a:latin typeface="Century Schoolbook"/>
              </a:rPr>
              <a:t> </a:t>
            </a:r>
          </a:p>
        </p:txBody>
      </p:sp>
      <p:sp>
        <p:nvSpPr>
          <p:cNvPr id="94212" name="TextBox 2"/>
          <p:cNvSpPr txBox="1">
            <a:spLocks noChangeArrowheads="1"/>
          </p:cNvSpPr>
          <p:nvPr/>
        </p:nvSpPr>
        <p:spPr bwMode="auto">
          <a:xfrm>
            <a:off x="4794250" y="4437063"/>
            <a:ext cx="3816350" cy="923925"/>
          </a:xfrm>
          <a:prstGeom prst="rect">
            <a:avLst/>
          </a:prstGeom>
          <a:noFill/>
          <a:ln w="9525">
            <a:noFill/>
            <a:miter lim="800000"/>
            <a:headEnd/>
            <a:tailEnd/>
          </a:ln>
        </p:spPr>
        <p:txBody>
          <a:bodyPr>
            <a:spAutoFit/>
          </a:bodyPr>
          <a:lstStyle/>
          <a:p>
            <a:r>
              <a:rPr lang="ru-RU" dirty="0">
                <a:solidFill>
                  <a:srgbClr val="002060"/>
                </a:solidFill>
                <a:latin typeface="Century Schoolbook"/>
              </a:rPr>
              <a:t>Особая радость для депутатов-женщин – встреча с маленькими гражданами страны!</a:t>
            </a:r>
          </a:p>
        </p:txBody>
      </p:sp>
      <p:sp>
        <p:nvSpPr>
          <p:cNvPr id="94213" name="Номер слайда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DBEF91C-8FF3-4427-9B9B-B1F6B69B0D11}" type="slidenum">
              <a:rPr lang="ru-RU">
                <a:solidFill>
                  <a:srgbClr val="898989"/>
                </a:solidFill>
              </a:rPr>
              <a:pPr fontAlgn="base">
                <a:spcBef>
                  <a:spcPct val="0"/>
                </a:spcBef>
                <a:spcAft>
                  <a:spcPct val="0"/>
                </a:spcAft>
              </a:pPr>
              <a:t>68</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8" descr="P:\WORK\WORK\KOVTUNENKO\СБОРНИК 7 созыв\от Сложеникиной\депутаты-фото\Колесникова\Праздник_Благословите женщину!_. Большая Глушица.jpg"/>
          <p:cNvPicPr>
            <a:picLocks noGrp="1" noChangeAspect="1" noChangeArrowheads="1"/>
          </p:cNvPicPr>
          <p:nvPr>
            <p:ph sz="quarter" idx="2"/>
          </p:nvPr>
        </p:nvPicPr>
        <p:blipFill>
          <a:blip r:embed="rId2"/>
          <a:srcRect/>
          <a:stretch>
            <a:fillRect/>
          </a:stretch>
        </p:blipFill>
        <p:spPr>
          <a:xfrm>
            <a:off x="228600" y="3068638"/>
            <a:ext cx="4500563" cy="3546475"/>
          </a:xfrm>
          <a:ln w="76200" cmpd="thinThick">
            <a:solidFill>
              <a:srgbClr val="FF0000"/>
            </a:solidFill>
          </a:ln>
        </p:spPr>
      </p:pic>
      <p:pic>
        <p:nvPicPr>
          <p:cNvPr id="95234" name="Picture 2" descr="P:\WORK\WORK\KOVTUNENKO\СБОРНИК 7 созыв\от Сложеникиной\депутаты-фото\Воронина\фото1.JPG"/>
          <p:cNvPicPr>
            <a:picLocks noChangeAspect="1" noChangeArrowheads="1"/>
          </p:cNvPicPr>
          <p:nvPr/>
        </p:nvPicPr>
        <p:blipFill>
          <a:blip r:embed="rId3"/>
          <a:srcRect/>
          <a:stretch>
            <a:fillRect/>
          </a:stretch>
        </p:blipFill>
        <p:spPr bwMode="auto">
          <a:xfrm>
            <a:off x="4676775" y="188913"/>
            <a:ext cx="3906838" cy="2720975"/>
          </a:xfrm>
          <a:prstGeom prst="rect">
            <a:avLst/>
          </a:prstGeom>
          <a:noFill/>
          <a:ln w="57150">
            <a:solidFill>
              <a:srgbClr val="C00000"/>
            </a:solidFill>
            <a:miter lim="800000"/>
            <a:headEnd/>
            <a:tailEnd/>
          </a:ln>
        </p:spPr>
      </p:pic>
      <p:sp>
        <p:nvSpPr>
          <p:cNvPr id="2" name="TextBox 1"/>
          <p:cNvSpPr txBox="1"/>
          <p:nvPr/>
        </p:nvSpPr>
        <p:spPr>
          <a:xfrm>
            <a:off x="250825" y="188913"/>
            <a:ext cx="4321175" cy="1754326"/>
          </a:xfrm>
          <a:prstGeom prst="rect">
            <a:avLst/>
          </a:prstGeom>
          <a:noFill/>
        </p:spPr>
        <p:txBody>
          <a:bodyPr wrap="square">
            <a:spAutoFit/>
          </a:bodyPr>
          <a:lstStyle/>
          <a:p>
            <a:pPr algn="just" fontAlgn="auto">
              <a:spcBef>
                <a:spcPts val="0"/>
              </a:spcBef>
              <a:spcAft>
                <a:spcPts val="0"/>
              </a:spcAft>
              <a:defRPr/>
            </a:pPr>
            <a:r>
              <a:rPr lang="ru-RU" dirty="0">
                <a:solidFill>
                  <a:schemeClr val="accent1">
                    <a:lumMod val="75000"/>
                  </a:schemeClr>
                </a:solidFill>
                <a:latin typeface="+mn-lt"/>
              </a:rPr>
              <a:t>Многодетные семьи, женское движение, поддержка одаренных детей, государственно-общественное партнерство – все это темы встреч наших депутатов с избирателями в регионах.</a:t>
            </a:r>
          </a:p>
        </p:txBody>
      </p:sp>
      <p:sp>
        <p:nvSpPr>
          <p:cNvPr id="95236" name="TextBox 3"/>
          <p:cNvSpPr txBox="1">
            <a:spLocks noChangeArrowheads="1"/>
          </p:cNvSpPr>
          <p:nvPr/>
        </p:nvSpPr>
        <p:spPr bwMode="auto">
          <a:xfrm>
            <a:off x="5127625" y="3644900"/>
            <a:ext cx="3455988" cy="2032000"/>
          </a:xfrm>
          <a:prstGeom prst="rect">
            <a:avLst/>
          </a:prstGeom>
          <a:noFill/>
          <a:ln w="9525">
            <a:noFill/>
            <a:miter lim="800000"/>
            <a:headEnd/>
            <a:tailEnd/>
          </a:ln>
        </p:spPr>
        <p:txBody>
          <a:bodyPr>
            <a:spAutoFit/>
          </a:bodyPr>
          <a:lstStyle/>
          <a:p>
            <a:pPr algn="just"/>
            <a:r>
              <a:rPr lang="ru-RU" dirty="0">
                <a:solidFill>
                  <a:srgbClr val="E94917"/>
                </a:solidFill>
                <a:latin typeface="Century Schoolbook"/>
              </a:rPr>
              <a:t>К результатам проведенных депутатами в субъектах РФ встреч можно отнести более активное вовлечение гражданского общества в реализацию социально значимых проектов.</a:t>
            </a:r>
          </a:p>
        </p:txBody>
      </p:sp>
      <p:sp>
        <p:nvSpPr>
          <p:cNvPr id="95237"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665A9BE-3B66-49D9-85F9-7133A3DE5B49}" type="slidenum">
              <a:rPr lang="ru-RU">
                <a:solidFill>
                  <a:srgbClr val="898989"/>
                </a:solidFill>
              </a:rPr>
              <a:pPr fontAlgn="base">
                <a:spcBef>
                  <a:spcPct val="0"/>
                </a:spcBef>
                <a:spcAft>
                  <a:spcPct val="0"/>
                </a:spcAft>
              </a:pPr>
              <a:t>69</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Номер слайда 1"/>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D6BD706-1037-43EF-B7DF-BAEBC80C5D29}" type="slidenum">
              <a:rPr lang="ru-RU">
                <a:solidFill>
                  <a:srgbClr val="898989"/>
                </a:solidFill>
              </a:rPr>
              <a:pPr fontAlgn="base">
                <a:spcBef>
                  <a:spcPct val="0"/>
                </a:spcBef>
                <a:spcAft>
                  <a:spcPct val="0"/>
                </a:spcAft>
              </a:pPr>
              <a:t>7</a:t>
            </a:fld>
            <a:endParaRPr lang="ru-RU" dirty="0">
              <a:solidFill>
                <a:srgbClr val="898989"/>
              </a:solidFill>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701397826"/>
              </p:ext>
            </p:extLst>
          </p:nvPr>
        </p:nvGraphicFramePr>
        <p:xfrm>
          <a:off x="752475" y="333375"/>
          <a:ext cx="8048625" cy="6600825"/>
        </p:xfrm>
        <a:graphic>
          <a:graphicData uri="http://schemas.openxmlformats.org/presentationml/2006/ole">
            <mc:AlternateContent xmlns:mc="http://schemas.openxmlformats.org/markup-compatibility/2006">
              <mc:Choice xmlns:v="urn:schemas-microsoft-com:vml" Requires="v">
                <p:oleObj spid="_x0000_s76812" name="Документ" r:id="rId5" imgW="9781448" imgH="8017006" progId="Word.Document.12">
                  <p:embed/>
                </p:oleObj>
              </mc:Choice>
              <mc:Fallback>
                <p:oleObj name="Документ" r:id="rId5" imgW="9781448" imgH="8017006" progId="Word.Document.12">
                  <p:embed/>
                  <p:pic>
                    <p:nvPicPr>
                      <p:cNvPr id="0" name="Объект 3"/>
                      <p:cNvPicPr>
                        <a:picLocks noChangeAspect="1" noChangeArrowheads="1"/>
                      </p:cNvPicPr>
                      <p:nvPr/>
                    </p:nvPicPr>
                    <p:blipFill>
                      <a:blip r:embed="rId6"/>
                      <a:srcRect/>
                      <a:stretch>
                        <a:fillRect/>
                      </a:stretch>
                    </p:blipFill>
                    <p:spPr bwMode="auto">
                      <a:xfrm>
                        <a:off x="752475" y="333375"/>
                        <a:ext cx="8048625" cy="660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9" descr="P:\WORK\WORK\KOVTUNENKO\СБОРНИК 7 созыв\от Сложеникиной\депутаты-фото\кувычко\фото с детьми.jpg"/>
          <p:cNvPicPr>
            <a:picLocks noGrp="1" noChangeAspect="1" noChangeArrowheads="1"/>
          </p:cNvPicPr>
          <p:nvPr>
            <p:ph sz="quarter" idx="1"/>
          </p:nvPr>
        </p:nvPicPr>
        <p:blipFill>
          <a:blip r:embed="rId2"/>
          <a:srcRect/>
          <a:stretch>
            <a:fillRect/>
          </a:stretch>
        </p:blipFill>
        <p:spPr>
          <a:xfrm>
            <a:off x="150813" y="590550"/>
            <a:ext cx="5141912" cy="3713163"/>
          </a:xfrm>
          <a:ln w="57150" cmpd="thickThin">
            <a:solidFill>
              <a:srgbClr val="008000"/>
            </a:solidFill>
            <a:bevel/>
          </a:ln>
        </p:spPr>
      </p:pic>
      <p:pic>
        <p:nvPicPr>
          <p:cNvPr id="96258" name="Picture 3" descr="P:\WORK\WORK\KOVTUNENKO\СБОРНИК 7 созыв\от Сложеникиной\депутаты-фото\рудченко\фото 2.jpg"/>
          <p:cNvPicPr>
            <a:picLocks noGrp="1" noChangeAspect="1" noChangeArrowheads="1"/>
          </p:cNvPicPr>
          <p:nvPr>
            <p:ph sz="quarter" idx="2"/>
          </p:nvPr>
        </p:nvPicPr>
        <p:blipFill>
          <a:blip r:embed="rId3"/>
          <a:srcRect/>
          <a:stretch>
            <a:fillRect/>
          </a:stretch>
        </p:blipFill>
        <p:spPr>
          <a:xfrm>
            <a:off x="4356100" y="4149725"/>
            <a:ext cx="3779838" cy="2597150"/>
          </a:xfrm>
          <a:ln w="38100">
            <a:solidFill>
              <a:srgbClr val="66FF33"/>
            </a:solidFill>
          </a:ln>
        </p:spPr>
      </p:pic>
      <p:pic>
        <p:nvPicPr>
          <p:cNvPr id="96259" name="Picture 10" descr="P:\WORK\WORK\KOVTUNENKO\СБОРНИК 7 созыв\от Сложеникиной\депутаты-фото\Кулиева\фото2.JPG"/>
          <p:cNvPicPr>
            <a:picLocks noChangeAspect="1" noChangeArrowheads="1"/>
          </p:cNvPicPr>
          <p:nvPr/>
        </p:nvPicPr>
        <p:blipFill>
          <a:blip r:embed="rId4"/>
          <a:srcRect/>
          <a:stretch>
            <a:fillRect/>
          </a:stretch>
        </p:blipFill>
        <p:spPr bwMode="auto">
          <a:xfrm>
            <a:off x="150813" y="4038600"/>
            <a:ext cx="4319587" cy="2722563"/>
          </a:xfrm>
          <a:prstGeom prst="rect">
            <a:avLst/>
          </a:prstGeom>
          <a:noFill/>
          <a:ln w="38100">
            <a:solidFill>
              <a:srgbClr val="92D050"/>
            </a:solidFill>
            <a:miter lim="800000"/>
            <a:headEnd/>
            <a:tailEnd/>
          </a:ln>
        </p:spPr>
      </p:pic>
      <p:sp>
        <p:nvSpPr>
          <p:cNvPr id="96260" name="TextBox 1"/>
          <p:cNvSpPr txBox="1">
            <a:spLocks noChangeArrowheads="1"/>
          </p:cNvSpPr>
          <p:nvPr/>
        </p:nvSpPr>
        <p:spPr bwMode="auto">
          <a:xfrm>
            <a:off x="5580063" y="1268413"/>
            <a:ext cx="2952750" cy="1754187"/>
          </a:xfrm>
          <a:prstGeom prst="rect">
            <a:avLst/>
          </a:prstGeom>
          <a:noFill/>
          <a:ln w="9525">
            <a:noFill/>
            <a:miter lim="800000"/>
            <a:headEnd/>
            <a:tailEnd/>
          </a:ln>
        </p:spPr>
        <p:txBody>
          <a:bodyPr>
            <a:spAutoFit/>
          </a:bodyPr>
          <a:lstStyle/>
          <a:p>
            <a:pPr algn="just"/>
            <a:r>
              <a:rPr lang="ru-RU" dirty="0">
                <a:solidFill>
                  <a:srgbClr val="008000"/>
                </a:solidFill>
                <a:latin typeface="Century Schoolbook"/>
              </a:rPr>
              <a:t>Дети – основная и самая значимая часть работы депутатов нашего Комитета. Мы стараемся их понимать, слышать и говорить с ними.</a:t>
            </a:r>
          </a:p>
        </p:txBody>
      </p:sp>
      <p:sp>
        <p:nvSpPr>
          <p:cNvPr id="96261"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6E64EBB-A03F-4EAA-B205-373B2E36C3B5}" type="slidenum">
              <a:rPr lang="ru-RU">
                <a:solidFill>
                  <a:srgbClr val="898989"/>
                </a:solidFill>
              </a:rPr>
              <a:pPr fontAlgn="base">
                <a:spcBef>
                  <a:spcPct val="0"/>
                </a:spcBef>
                <a:spcAft>
                  <a:spcPct val="0"/>
                </a:spcAft>
              </a:pPr>
              <a:t>70</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P:\WORK\WORK\KOVTUNENKO\СБОРНИК 7 созыв\от Сложеникиной\депутаты-фото\Миронова\фото3.jpg"/>
          <p:cNvPicPr>
            <a:picLocks noGrp="1" noChangeAspect="1" noChangeArrowheads="1"/>
          </p:cNvPicPr>
          <p:nvPr>
            <p:ph sz="quarter" idx="1"/>
          </p:nvPr>
        </p:nvPicPr>
        <p:blipFill rotWithShape="1">
          <a:blip r:embed="rId2" cstate="print">
            <a:extLst/>
          </a:blip>
          <a:srcRect r="14959"/>
          <a:stretch/>
        </p:blipFill>
        <p:spPr>
          <a:xfrm>
            <a:off x="4282752" y="118504"/>
            <a:ext cx="4177680" cy="3366887"/>
          </a:xfrm>
          <a:ln w="57150">
            <a:solidFill>
              <a:srgbClr val="7030A0"/>
            </a:solidFill>
          </a:ln>
          <a:effectLst>
            <a:glow rad="101600">
              <a:srgbClr val="FDB873">
                <a:alpha val="60000"/>
              </a:srgbClr>
            </a:glow>
          </a:effectLst>
          <a:extLst/>
        </p:spPr>
      </p:pic>
      <p:pic>
        <p:nvPicPr>
          <p:cNvPr id="6" name="Picture 2" descr="P:\WORK\WORK\KOVTUNENKO\СБОРНИК 7 созыв\от Сложеникиной\депутаты-фото\Юмашева\фото4.JPG"/>
          <p:cNvPicPr>
            <a:picLocks noGrp="1" noChangeAspect="1" noChangeArrowheads="1"/>
          </p:cNvPicPr>
          <p:nvPr>
            <p:ph sz="quarter" idx="2"/>
          </p:nvPr>
        </p:nvPicPr>
        <p:blipFill>
          <a:blip r:embed="rId3" cstate="print">
            <a:extLst/>
          </a:blip>
          <a:srcRect/>
          <a:stretch>
            <a:fillRect/>
          </a:stretch>
        </p:blipFill>
        <p:spPr>
          <a:xfrm>
            <a:off x="107504" y="3284984"/>
            <a:ext cx="4896545" cy="3502774"/>
          </a:xfrm>
          <a:ln w="57150">
            <a:solidFill>
              <a:srgbClr val="CC66FF"/>
            </a:solidFill>
          </a:ln>
          <a:effectLst>
            <a:innerShdw blurRad="63500" dist="50800">
              <a:prstClr val="black">
                <a:alpha val="50000"/>
              </a:prstClr>
            </a:innerShdw>
          </a:effectLst>
          <a:extLst/>
        </p:spPr>
      </p:pic>
      <p:pic>
        <p:nvPicPr>
          <p:cNvPr id="7" name="Picture 2" descr="P:\WORK\WORK\KOVTUNENKO\СБОРНИК 7 созыв\ФОТО\02SH2341.jpg"/>
          <p:cNvPicPr>
            <a:picLocks noChangeAspect="1" noChangeArrowheads="1"/>
          </p:cNvPicPr>
          <p:nvPr/>
        </p:nvPicPr>
        <p:blipFill>
          <a:blip r:embed="rId4" cstate="print">
            <a:extLst/>
          </a:blip>
          <a:srcRect/>
          <a:stretch>
            <a:fillRect/>
          </a:stretch>
        </p:blipFill>
        <p:spPr bwMode="auto">
          <a:xfrm>
            <a:off x="91530" y="188640"/>
            <a:ext cx="4104456" cy="2959463"/>
          </a:xfrm>
          <a:prstGeom prst="rect">
            <a:avLst/>
          </a:prstGeom>
          <a:noFill/>
          <a:ln w="76200" cmpd="tri">
            <a:solidFill>
              <a:srgbClr val="990099"/>
            </a:solidFill>
            <a:bevel/>
          </a:ln>
          <a:effectLst>
            <a:glow rad="63500">
              <a:schemeClr val="accent4">
                <a:satMod val="175000"/>
                <a:alpha val="40000"/>
              </a:schemeClr>
            </a:glow>
            <a:innerShdw blurRad="63500" dist="50800" dir="13500000">
              <a:prstClr val="black">
                <a:alpha val="50000"/>
              </a:prstClr>
            </a:innerShdw>
          </a:effectLst>
          <a:extLst/>
        </p:spPr>
      </p:pic>
      <p:sp>
        <p:nvSpPr>
          <p:cNvPr id="97284" name="TextBox 1"/>
          <p:cNvSpPr txBox="1">
            <a:spLocks noChangeArrowheads="1"/>
          </p:cNvSpPr>
          <p:nvPr/>
        </p:nvSpPr>
        <p:spPr bwMode="auto">
          <a:xfrm>
            <a:off x="5219700" y="4221163"/>
            <a:ext cx="3097213" cy="1200150"/>
          </a:xfrm>
          <a:prstGeom prst="rect">
            <a:avLst/>
          </a:prstGeom>
          <a:noFill/>
          <a:ln w="9525">
            <a:noFill/>
            <a:miter lim="800000"/>
            <a:headEnd/>
            <a:tailEnd/>
          </a:ln>
        </p:spPr>
        <p:txBody>
          <a:bodyPr>
            <a:spAutoFit/>
          </a:bodyPr>
          <a:lstStyle/>
          <a:p>
            <a:pPr algn="just"/>
            <a:r>
              <a:rPr lang="ru-RU" dirty="0">
                <a:solidFill>
                  <a:srgbClr val="7030A0"/>
                </a:solidFill>
                <a:latin typeface="Century Schoolbook"/>
              </a:rPr>
              <a:t>Молодежь – это передовой отряд нашего общества, важнейший социально-ценностный ресурс!</a:t>
            </a:r>
          </a:p>
        </p:txBody>
      </p:sp>
      <p:sp>
        <p:nvSpPr>
          <p:cNvPr id="97285"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AE52590-BD23-4D70-8788-BF98A9754B21}" type="slidenum">
              <a:rPr lang="ru-RU">
                <a:solidFill>
                  <a:srgbClr val="898989"/>
                </a:solidFill>
              </a:rPr>
              <a:pPr fontAlgn="base">
                <a:spcBef>
                  <a:spcPct val="0"/>
                </a:spcBef>
                <a:spcAft>
                  <a:spcPct val="0"/>
                </a:spcAft>
              </a:pPr>
              <a:t>71</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79512" y="44624"/>
            <a:ext cx="8424936" cy="547501"/>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2000" b="1" dirty="0" smtClean="0">
                <a:latin typeface="Times New Roman" panose="02020603050405020304" pitchFamily="18" charset="0"/>
                <a:cs typeface="Times New Roman" panose="02020603050405020304" pitchFamily="18" charset="0"/>
              </a:rPr>
              <a:t>Участие в работе Совета законодателей</a:t>
            </a:r>
            <a:endParaRPr lang="ru-RU" sz="2000" b="1" dirty="0">
              <a:latin typeface="Times New Roman" panose="02020603050405020304" pitchFamily="18" charset="0"/>
              <a:cs typeface="Times New Roman" panose="02020603050405020304" pitchFamily="18" charset="0"/>
            </a:endParaRPr>
          </a:p>
        </p:txBody>
      </p:sp>
      <p:pic>
        <p:nvPicPr>
          <p:cNvPr id="98308" name="Picture 2" descr="P:\WORK\WORK\KOVTUNENKO\СБОРНИК 7 созыв\фото Совет Законодателей 24.04.2017\Плетнева 24.04.2017.jpg"/>
          <p:cNvPicPr>
            <a:picLocks noChangeAspect="1" noChangeArrowheads="1"/>
          </p:cNvPicPr>
          <p:nvPr/>
        </p:nvPicPr>
        <p:blipFill>
          <a:blip r:embed="rId2"/>
          <a:srcRect/>
          <a:stretch>
            <a:fillRect/>
          </a:stretch>
        </p:blipFill>
        <p:spPr bwMode="auto">
          <a:xfrm>
            <a:off x="409575" y="1700213"/>
            <a:ext cx="3657600" cy="2398712"/>
          </a:xfrm>
          <a:prstGeom prst="rect">
            <a:avLst/>
          </a:prstGeom>
          <a:noFill/>
          <a:ln w="57150">
            <a:solidFill>
              <a:srgbClr val="996600"/>
            </a:solidFill>
            <a:miter lim="800000"/>
            <a:headEnd/>
            <a:tailEnd/>
          </a:ln>
        </p:spPr>
      </p:pic>
      <p:pic>
        <p:nvPicPr>
          <p:cNvPr id="98309" name="Picture 3" descr="P:\WORK\WORK\KOVTUNENKO\СБОРНИК 7 созыв\фото Совет Законодателей 24.04.2017\Плетнева СЗ 24.04.2017.jpg"/>
          <p:cNvPicPr>
            <a:picLocks noChangeAspect="1" noChangeArrowheads="1"/>
          </p:cNvPicPr>
          <p:nvPr/>
        </p:nvPicPr>
        <p:blipFill>
          <a:blip r:embed="rId3"/>
          <a:srcRect/>
          <a:stretch>
            <a:fillRect/>
          </a:stretch>
        </p:blipFill>
        <p:spPr bwMode="auto">
          <a:xfrm>
            <a:off x="5195888" y="760413"/>
            <a:ext cx="3398837" cy="2427287"/>
          </a:xfrm>
          <a:prstGeom prst="rect">
            <a:avLst/>
          </a:prstGeom>
          <a:noFill/>
          <a:ln w="76200">
            <a:solidFill>
              <a:srgbClr val="996600"/>
            </a:solidFill>
            <a:miter lim="800000"/>
            <a:headEnd/>
            <a:tailEnd/>
          </a:ln>
        </p:spPr>
      </p:pic>
      <p:pic>
        <p:nvPicPr>
          <p:cNvPr id="98310" name="Picture 4" descr="P:\WORK\WORK\KOVTUNENKO\СБОРНИК 7 созыв\фото Совет Законодателей 24.04.2017\Плетнева СЗ 24.04.2017 н.jpg"/>
          <p:cNvPicPr>
            <a:picLocks noChangeAspect="1" noChangeArrowheads="1"/>
          </p:cNvPicPr>
          <p:nvPr/>
        </p:nvPicPr>
        <p:blipFill>
          <a:blip r:embed="rId4"/>
          <a:srcRect/>
          <a:stretch>
            <a:fillRect/>
          </a:stretch>
        </p:blipFill>
        <p:spPr bwMode="auto">
          <a:xfrm>
            <a:off x="395288" y="4292600"/>
            <a:ext cx="3657600" cy="2419350"/>
          </a:xfrm>
          <a:prstGeom prst="rect">
            <a:avLst/>
          </a:prstGeom>
          <a:noFill/>
          <a:ln w="76200" cmpd="dbl">
            <a:solidFill>
              <a:srgbClr val="996600"/>
            </a:solidFill>
            <a:miter lim="800000"/>
            <a:headEnd/>
            <a:tailEnd/>
          </a:ln>
        </p:spPr>
      </p:pic>
      <p:sp>
        <p:nvSpPr>
          <p:cNvPr id="98311" name="Прямоугольник 5"/>
          <p:cNvSpPr>
            <a:spLocks noChangeArrowheads="1"/>
          </p:cNvSpPr>
          <p:nvPr/>
        </p:nvSpPr>
        <p:spPr bwMode="auto">
          <a:xfrm>
            <a:off x="101600" y="620713"/>
            <a:ext cx="5064125" cy="1016000"/>
          </a:xfrm>
          <a:prstGeom prst="rect">
            <a:avLst/>
          </a:prstGeom>
          <a:noFill/>
          <a:ln w="9525">
            <a:noFill/>
            <a:miter lim="800000"/>
            <a:headEnd/>
            <a:tailEnd/>
          </a:ln>
        </p:spPr>
        <p:txBody>
          <a:bodyPr>
            <a:spAutoFit/>
          </a:bodyPr>
          <a:lstStyle/>
          <a:p>
            <a:pPr algn="just"/>
            <a:r>
              <a:rPr lang="ru-RU" sz="1200" dirty="0">
                <a:solidFill>
                  <a:srgbClr val="7A3224"/>
                </a:solidFill>
                <a:latin typeface="Times New Roman" pitchFamily="18" charset="0"/>
                <a:cs typeface="Times New Roman" pitchFamily="18" charset="0"/>
              </a:rPr>
              <a:t>24 апреля 2017 </a:t>
            </a:r>
            <a:r>
              <a:rPr lang="ru-RU" sz="1200" dirty="0" smtClean="0">
                <a:solidFill>
                  <a:srgbClr val="7A3224"/>
                </a:solidFill>
                <a:latin typeface="Times New Roman" pitchFamily="18" charset="0"/>
                <a:cs typeface="Times New Roman" pitchFamily="18" charset="0"/>
              </a:rPr>
              <a:t>года в г. Санкт-Петербурге </a:t>
            </a:r>
            <a:r>
              <a:rPr lang="ru-RU" sz="1200" dirty="0">
                <a:solidFill>
                  <a:srgbClr val="7A3224"/>
                </a:solidFill>
                <a:latin typeface="Times New Roman" pitchFamily="18" charset="0"/>
                <a:cs typeface="Times New Roman" pitchFamily="18" charset="0"/>
              </a:rPr>
              <a:t>состоялось </a:t>
            </a:r>
            <a:r>
              <a:rPr lang="ru-RU" sz="1200" dirty="0" smtClean="0">
                <a:solidFill>
                  <a:srgbClr val="7A3224"/>
                </a:solidFill>
                <a:latin typeface="Times New Roman" pitchFamily="18" charset="0"/>
                <a:cs typeface="Times New Roman" pitchFamily="18" charset="0"/>
              </a:rPr>
              <a:t>заседание </a:t>
            </a:r>
            <a:r>
              <a:rPr lang="ru-RU" sz="1200" dirty="0">
                <a:solidFill>
                  <a:srgbClr val="7A3224"/>
                </a:solidFill>
                <a:latin typeface="Times New Roman" pitchFamily="18" charset="0"/>
                <a:cs typeface="Times New Roman" pitchFamily="18" charset="0"/>
              </a:rPr>
              <a:t>Президиума Совета законодателей </a:t>
            </a:r>
            <a:r>
              <a:rPr lang="ru-RU" sz="1200" dirty="0" smtClean="0">
                <a:solidFill>
                  <a:srgbClr val="7A3224"/>
                </a:solidFill>
                <a:latin typeface="Times New Roman" pitchFamily="18" charset="0"/>
                <a:cs typeface="Times New Roman" pitchFamily="18" charset="0"/>
              </a:rPr>
              <a:t>Российской Федерации </a:t>
            </a:r>
            <a:r>
              <a:rPr lang="ru-RU" sz="1200" dirty="0">
                <a:solidFill>
                  <a:srgbClr val="7A3224"/>
                </a:solidFill>
                <a:latin typeface="Times New Roman" pitchFamily="18" charset="0"/>
                <a:cs typeface="Times New Roman" pitchFamily="18" charset="0"/>
              </a:rPr>
              <a:t>при Федеральном Собрании Российской Федерации. С докладом по </a:t>
            </a:r>
            <a:r>
              <a:rPr lang="ru-RU" sz="1200" dirty="0" smtClean="0">
                <a:solidFill>
                  <a:srgbClr val="7A3224"/>
                </a:solidFill>
                <a:latin typeface="Times New Roman" pitchFamily="18" charset="0"/>
                <a:cs typeface="Times New Roman" pitchFamily="18" charset="0"/>
              </a:rPr>
              <a:t>вопросу </a:t>
            </a:r>
            <a:r>
              <a:rPr lang="ru-RU" sz="1200" dirty="0">
                <a:solidFill>
                  <a:srgbClr val="7A3224"/>
                </a:solidFill>
                <a:latin typeface="Times New Roman" pitchFamily="18" charset="0"/>
                <a:cs typeface="Times New Roman" pitchFamily="18" charset="0"/>
              </a:rPr>
              <a:t>«Законодательное обеспечение безопасности детей, охраны их здоровья и поддержки их развития» выступила </a:t>
            </a:r>
            <a:r>
              <a:rPr lang="ru-RU" sz="1200" b="1" dirty="0">
                <a:solidFill>
                  <a:srgbClr val="7A3224"/>
                </a:solidFill>
                <a:latin typeface="Times New Roman" pitchFamily="18" charset="0"/>
                <a:cs typeface="Times New Roman" pitchFamily="18" charset="0"/>
              </a:rPr>
              <a:t>Т</a:t>
            </a:r>
            <a:r>
              <a:rPr lang="ru-RU" sz="1200" b="1" dirty="0" smtClean="0">
                <a:solidFill>
                  <a:srgbClr val="7A3224"/>
                </a:solidFill>
                <a:latin typeface="Times New Roman" pitchFamily="18" charset="0"/>
                <a:cs typeface="Times New Roman" pitchFamily="18" charset="0"/>
              </a:rPr>
              <a:t>. В. Плетнева</a:t>
            </a:r>
            <a:r>
              <a:rPr lang="ru-RU" sz="1200" b="1" dirty="0">
                <a:solidFill>
                  <a:srgbClr val="7A3224"/>
                </a:solidFill>
                <a:latin typeface="Times New Roman" pitchFamily="18" charset="0"/>
                <a:cs typeface="Times New Roman" pitchFamily="18" charset="0"/>
              </a:rPr>
              <a:t>.</a:t>
            </a:r>
          </a:p>
        </p:txBody>
      </p:sp>
      <p:pic>
        <p:nvPicPr>
          <p:cNvPr id="98312" name="Объект 4"/>
          <p:cNvPicPr>
            <a:picLocks/>
          </p:cNvPicPr>
          <p:nvPr/>
        </p:nvPicPr>
        <p:blipFill>
          <a:blip r:embed="rId5"/>
          <a:srcRect/>
          <a:stretch>
            <a:fillRect/>
          </a:stretch>
        </p:blipFill>
        <p:spPr bwMode="auto">
          <a:xfrm>
            <a:off x="4572000" y="3429000"/>
            <a:ext cx="3511550" cy="3282950"/>
          </a:xfrm>
          <a:prstGeom prst="rect">
            <a:avLst/>
          </a:prstGeom>
          <a:noFill/>
          <a:ln w="12700">
            <a:solidFill>
              <a:srgbClr val="996600"/>
            </a:solidFill>
            <a:miter lim="800000"/>
            <a:headEnd/>
            <a:tailEnd/>
          </a:ln>
        </p:spPr>
      </p:pic>
      <p:sp>
        <p:nvSpPr>
          <p:cNvPr id="98313" name="Номер слайда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364B9DB-EA37-4D61-A66A-51160C51E954}" type="slidenum">
              <a:rPr lang="ru-RU">
                <a:solidFill>
                  <a:srgbClr val="898989"/>
                </a:solidFill>
              </a:rPr>
              <a:pPr fontAlgn="base">
                <a:spcBef>
                  <a:spcPct val="0"/>
                </a:spcBef>
                <a:spcAft>
                  <a:spcPct val="0"/>
                </a:spcAft>
              </a:pPr>
              <a:t>72</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4410AAC-3315-4FB3-B5F6-B15523662670}" type="slidenum">
              <a:rPr lang="ru-RU">
                <a:solidFill>
                  <a:srgbClr val="898989"/>
                </a:solidFill>
              </a:rPr>
              <a:pPr fontAlgn="base">
                <a:spcBef>
                  <a:spcPct val="0"/>
                </a:spcBef>
                <a:spcAft>
                  <a:spcPct val="0"/>
                </a:spcAft>
              </a:pPr>
              <a:t>73</a:t>
            </a:fld>
            <a:endParaRPr lang="ru-RU" dirty="0">
              <a:solidFill>
                <a:srgbClr val="898989"/>
              </a:solidFill>
            </a:endParaRPr>
          </a:p>
        </p:txBody>
      </p:sp>
      <p:sp>
        <p:nvSpPr>
          <p:cNvPr id="4" name="Заголовок 1"/>
          <p:cNvSpPr txBox="1">
            <a:spLocks/>
          </p:cNvSpPr>
          <p:nvPr/>
        </p:nvSpPr>
        <p:spPr>
          <a:xfrm>
            <a:off x="112204" y="44624"/>
            <a:ext cx="8856984" cy="547501"/>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800" b="1" dirty="0" smtClean="0">
                <a:latin typeface="+mn-lt"/>
                <a:cs typeface="Times New Roman" panose="02020603050405020304" pitchFamily="18" charset="0"/>
              </a:rPr>
              <a:t>Международный день защиты детей</a:t>
            </a:r>
          </a:p>
          <a:p>
            <a:pPr algn="ctr" fontAlgn="auto">
              <a:spcAft>
                <a:spcPts val="0"/>
              </a:spcAft>
              <a:defRPr/>
            </a:pPr>
            <a:r>
              <a:rPr lang="ru-RU" sz="1800" b="1" dirty="0" smtClean="0">
                <a:latin typeface="+mn-lt"/>
                <a:cs typeface="Times New Roman" panose="02020603050405020304" pitchFamily="18" charset="0"/>
              </a:rPr>
              <a:t>1 июня 2017 года</a:t>
            </a:r>
            <a:endParaRPr lang="ru-RU" sz="1800" b="1" dirty="0">
              <a:latin typeface="+mn-lt"/>
              <a:cs typeface="Times New Roman" panose="02020603050405020304" pitchFamily="18" charset="0"/>
            </a:endParaRPr>
          </a:p>
        </p:txBody>
      </p:sp>
      <p:pic>
        <p:nvPicPr>
          <p:cNvPr id="46084" name="Picture 4" descr="http://www.komitet2-6.km.duma.gov.ru/upload/site8/document_news/000/484/601/fnZE0XZuP5A.jpg"/>
          <p:cNvPicPr>
            <a:picLocks noChangeAspect="1" noChangeArrowheads="1"/>
          </p:cNvPicPr>
          <p:nvPr/>
        </p:nvPicPr>
        <p:blipFill>
          <a:blip r:embed="rId2"/>
          <a:srcRect/>
          <a:stretch>
            <a:fillRect/>
          </a:stretch>
        </p:blipFill>
        <p:spPr bwMode="auto">
          <a:xfrm>
            <a:off x="200025" y="692150"/>
            <a:ext cx="4227513" cy="2665413"/>
          </a:xfrm>
          <a:prstGeom prst="rect">
            <a:avLst/>
          </a:prstGeom>
          <a:noFill/>
          <a:ln w="57150">
            <a:solidFill>
              <a:schemeClr val="accent2">
                <a:lumMod val="75000"/>
              </a:schemeClr>
            </a:solidFill>
          </a:ln>
          <a:extLst/>
        </p:spPr>
      </p:pic>
      <p:pic>
        <p:nvPicPr>
          <p:cNvPr id="99334" name="Picture 6" descr="http://www.komitet2-6.km.duma.gov.ru/upload/site8/document_news/000/460/169/11.jpg"/>
          <p:cNvPicPr>
            <a:picLocks noChangeAspect="1" noChangeArrowheads="1"/>
          </p:cNvPicPr>
          <p:nvPr/>
        </p:nvPicPr>
        <p:blipFill>
          <a:blip r:embed="rId3"/>
          <a:srcRect/>
          <a:stretch>
            <a:fillRect/>
          </a:stretch>
        </p:blipFill>
        <p:spPr bwMode="auto">
          <a:xfrm>
            <a:off x="144463" y="3595688"/>
            <a:ext cx="4283075" cy="2771775"/>
          </a:xfrm>
          <a:prstGeom prst="rect">
            <a:avLst/>
          </a:prstGeom>
          <a:noFill/>
          <a:ln w="57150">
            <a:solidFill>
              <a:srgbClr val="0070C0"/>
            </a:solidFill>
            <a:miter lim="800000"/>
            <a:headEnd/>
            <a:tailEnd/>
          </a:ln>
        </p:spPr>
      </p:pic>
      <p:sp>
        <p:nvSpPr>
          <p:cNvPr id="99335" name="Прямоугольник 4"/>
          <p:cNvSpPr>
            <a:spLocks noChangeArrowheads="1"/>
          </p:cNvSpPr>
          <p:nvPr/>
        </p:nvSpPr>
        <p:spPr bwMode="auto">
          <a:xfrm>
            <a:off x="4824413" y="1268413"/>
            <a:ext cx="3816350" cy="1200150"/>
          </a:xfrm>
          <a:prstGeom prst="rect">
            <a:avLst/>
          </a:prstGeom>
          <a:noFill/>
          <a:ln w="9525">
            <a:noFill/>
            <a:miter lim="800000"/>
            <a:headEnd/>
            <a:tailEnd/>
          </a:ln>
        </p:spPr>
        <p:txBody>
          <a:bodyPr>
            <a:spAutoFit/>
          </a:bodyPr>
          <a:lstStyle/>
          <a:p>
            <a:r>
              <a:rPr lang="ru-RU" dirty="0">
                <a:latin typeface="Century Schoolbook"/>
              </a:rPr>
              <a:t>Председатель Комитета </a:t>
            </a:r>
            <a:r>
              <a:rPr lang="ru-RU" b="1" dirty="0">
                <a:latin typeface="Century Schoolbook"/>
              </a:rPr>
              <a:t>Тамара Васильевна Плетнева</a:t>
            </a:r>
            <a:r>
              <a:rPr lang="ru-RU" dirty="0">
                <a:latin typeface="Century Schoolbook"/>
              </a:rPr>
              <a:t> посетила детский сад </a:t>
            </a:r>
            <a:r>
              <a:rPr lang="ru-RU" dirty="0" smtClean="0">
                <a:latin typeface="Century Schoolbook"/>
              </a:rPr>
              <a:t>«Жемчужинка» </a:t>
            </a:r>
            <a:r>
              <a:rPr lang="ru-RU" dirty="0">
                <a:latin typeface="Century Schoolbook"/>
              </a:rPr>
              <a:t>в г. Тамбове</a:t>
            </a:r>
          </a:p>
        </p:txBody>
      </p:sp>
      <p:sp>
        <p:nvSpPr>
          <p:cNvPr id="99336" name="Прямоугольник 8"/>
          <p:cNvSpPr>
            <a:spLocks noChangeArrowheads="1"/>
          </p:cNvSpPr>
          <p:nvPr/>
        </p:nvSpPr>
        <p:spPr bwMode="auto">
          <a:xfrm>
            <a:off x="4859338" y="3573463"/>
            <a:ext cx="3744912" cy="2584450"/>
          </a:xfrm>
          <a:prstGeom prst="rect">
            <a:avLst/>
          </a:prstGeom>
          <a:noFill/>
          <a:ln w="9525">
            <a:noFill/>
            <a:miter lim="800000"/>
            <a:headEnd/>
            <a:tailEnd/>
          </a:ln>
        </p:spPr>
        <p:txBody>
          <a:bodyPr>
            <a:spAutoFit/>
          </a:bodyPr>
          <a:lstStyle/>
          <a:p>
            <a:pPr algn="just"/>
            <a:r>
              <a:rPr lang="ru-RU" dirty="0">
                <a:latin typeface="Century Schoolbook"/>
              </a:rPr>
              <a:t>В канун дня защиты детей </a:t>
            </a:r>
            <a:r>
              <a:rPr lang="ru-RU" dirty="0" smtClean="0">
                <a:latin typeface="Century Schoolbook"/>
              </a:rPr>
              <a:t>первый </a:t>
            </a:r>
            <a:r>
              <a:rPr lang="ru-RU" dirty="0">
                <a:latin typeface="Century Schoolbook"/>
              </a:rPr>
              <a:t>заместитель председателя Комитета </a:t>
            </a:r>
            <a:r>
              <a:rPr lang="ru-RU" b="1" dirty="0">
                <a:latin typeface="Century Schoolbook"/>
              </a:rPr>
              <a:t>Ольга Владимировна Окунева </a:t>
            </a:r>
            <a:r>
              <a:rPr lang="ru-RU" dirty="0">
                <a:latin typeface="Century Schoolbook"/>
              </a:rPr>
              <a:t>поздравила с десятилетием Центр психолого-медико-социального сопровождения детей и семей в Смоленской области</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E89C388-E976-45D9-BB90-3D39A4299024}" type="slidenum">
              <a:rPr lang="ru-RU">
                <a:solidFill>
                  <a:srgbClr val="898989"/>
                </a:solidFill>
              </a:rPr>
              <a:pPr fontAlgn="base">
                <a:spcBef>
                  <a:spcPct val="0"/>
                </a:spcBef>
                <a:spcAft>
                  <a:spcPct val="0"/>
                </a:spcAft>
              </a:pPr>
              <a:t>74</a:t>
            </a:fld>
            <a:endParaRPr lang="ru-RU" dirty="0">
              <a:solidFill>
                <a:srgbClr val="898989"/>
              </a:solidFill>
            </a:endParaRPr>
          </a:p>
        </p:txBody>
      </p:sp>
      <p:pic>
        <p:nvPicPr>
          <p:cNvPr id="100354" name="Picture 2" descr="http://www.komitet2-6.km.duma.gov.ru/upload/site8/document_news/000/464/266/na20detskoy20ploschadke.JPG"/>
          <p:cNvPicPr>
            <a:picLocks noChangeAspect="1" noChangeArrowheads="1"/>
          </p:cNvPicPr>
          <p:nvPr/>
        </p:nvPicPr>
        <p:blipFill>
          <a:blip r:embed="rId2"/>
          <a:srcRect/>
          <a:stretch>
            <a:fillRect/>
          </a:stretch>
        </p:blipFill>
        <p:spPr bwMode="auto">
          <a:xfrm>
            <a:off x="323850" y="115888"/>
            <a:ext cx="4248150" cy="3190875"/>
          </a:xfrm>
          <a:prstGeom prst="rect">
            <a:avLst/>
          </a:prstGeom>
          <a:noFill/>
          <a:ln w="57150">
            <a:solidFill>
              <a:srgbClr val="0070C0"/>
            </a:solidFill>
            <a:miter lim="800000"/>
            <a:headEnd/>
            <a:tailEnd/>
          </a:ln>
        </p:spPr>
      </p:pic>
      <p:sp>
        <p:nvSpPr>
          <p:cNvPr id="100355" name="Прямоугольник 2"/>
          <p:cNvSpPr>
            <a:spLocks noChangeArrowheads="1"/>
          </p:cNvSpPr>
          <p:nvPr/>
        </p:nvSpPr>
        <p:spPr bwMode="auto">
          <a:xfrm>
            <a:off x="4714875" y="695325"/>
            <a:ext cx="3743325" cy="2308324"/>
          </a:xfrm>
          <a:prstGeom prst="rect">
            <a:avLst/>
          </a:prstGeom>
          <a:noFill/>
          <a:ln w="9525">
            <a:noFill/>
            <a:miter lim="800000"/>
            <a:headEnd/>
            <a:tailEnd/>
          </a:ln>
        </p:spPr>
        <p:txBody>
          <a:bodyPr>
            <a:spAutoFit/>
          </a:bodyPr>
          <a:lstStyle/>
          <a:p>
            <a:pPr algn="just"/>
            <a:r>
              <a:rPr lang="ru-RU" dirty="0">
                <a:latin typeface="Century Schoolbook"/>
              </a:rPr>
              <a:t>Заместитель председателя Комитета </a:t>
            </a:r>
            <a:r>
              <a:rPr lang="ru-RU" b="1" dirty="0">
                <a:latin typeface="Century Schoolbook"/>
              </a:rPr>
              <a:t>Елена Андреевна Вторыгина </a:t>
            </a:r>
            <a:r>
              <a:rPr lang="ru-RU" dirty="0">
                <a:latin typeface="Century Schoolbook"/>
              </a:rPr>
              <a:t>организовала и провела в Архангельской области ряд </a:t>
            </a:r>
            <a:r>
              <a:rPr lang="ru-RU" dirty="0" smtClean="0">
                <a:latin typeface="Century Schoolbook"/>
              </a:rPr>
              <a:t>мероприятий, </a:t>
            </a:r>
            <a:r>
              <a:rPr lang="ru-RU" dirty="0">
                <a:latin typeface="Century Schoolbook"/>
              </a:rPr>
              <a:t>посвященных празднованию </a:t>
            </a:r>
            <a:r>
              <a:rPr lang="ru-RU" dirty="0" smtClean="0">
                <a:latin typeface="Century Schoolbook"/>
              </a:rPr>
              <a:t>Международного дня </a:t>
            </a:r>
            <a:r>
              <a:rPr lang="ru-RU" dirty="0">
                <a:latin typeface="Century Schoolbook"/>
              </a:rPr>
              <a:t>защиты </a:t>
            </a:r>
            <a:r>
              <a:rPr lang="ru-RU" dirty="0" smtClean="0">
                <a:latin typeface="Century Schoolbook"/>
              </a:rPr>
              <a:t>детей</a:t>
            </a:r>
            <a:endParaRPr lang="ru-RU" dirty="0">
              <a:latin typeface="Century Schoolbook"/>
            </a:endParaRPr>
          </a:p>
        </p:txBody>
      </p:sp>
      <p:pic>
        <p:nvPicPr>
          <p:cNvPr id="100356" name="Picture 5" descr="http://www.komitet2-6.km.duma.gov.ru/upload/site8/document_news/000/464/391/Voronina.jpg"/>
          <p:cNvPicPr>
            <a:picLocks noChangeAspect="1" noChangeArrowheads="1"/>
          </p:cNvPicPr>
          <p:nvPr/>
        </p:nvPicPr>
        <p:blipFill>
          <a:blip r:embed="rId3"/>
          <a:srcRect/>
          <a:stretch>
            <a:fillRect/>
          </a:stretch>
        </p:blipFill>
        <p:spPr bwMode="auto">
          <a:xfrm>
            <a:off x="323850" y="3471863"/>
            <a:ext cx="4248150" cy="3270250"/>
          </a:xfrm>
          <a:prstGeom prst="rect">
            <a:avLst/>
          </a:prstGeom>
          <a:noFill/>
          <a:ln w="57150">
            <a:solidFill>
              <a:srgbClr val="0070C0"/>
            </a:solidFill>
            <a:miter lim="800000"/>
            <a:headEnd/>
            <a:tailEnd/>
          </a:ln>
        </p:spPr>
      </p:pic>
      <p:sp>
        <p:nvSpPr>
          <p:cNvPr id="100357" name="Прямоугольник 3"/>
          <p:cNvSpPr>
            <a:spLocks noChangeArrowheads="1"/>
          </p:cNvSpPr>
          <p:nvPr/>
        </p:nvSpPr>
        <p:spPr bwMode="auto">
          <a:xfrm>
            <a:off x="4788024" y="3164681"/>
            <a:ext cx="3743325" cy="3693319"/>
          </a:xfrm>
          <a:prstGeom prst="rect">
            <a:avLst/>
          </a:prstGeom>
          <a:noFill/>
          <a:ln w="9525">
            <a:noFill/>
            <a:miter lim="800000"/>
            <a:headEnd/>
            <a:tailEnd/>
          </a:ln>
        </p:spPr>
        <p:txBody>
          <a:bodyPr>
            <a:spAutoFit/>
          </a:bodyPr>
          <a:lstStyle/>
          <a:p>
            <a:r>
              <a:rPr lang="ru-RU" dirty="0">
                <a:latin typeface="Century Schoolbook"/>
              </a:rPr>
              <a:t>Депутат – </a:t>
            </a:r>
            <a:r>
              <a:rPr lang="ru-RU" dirty="0" smtClean="0">
                <a:latin typeface="Century Schoolbook"/>
              </a:rPr>
              <a:t>член Комитета</a:t>
            </a:r>
            <a:r>
              <a:rPr lang="ru-RU" b="1" dirty="0" smtClean="0">
                <a:latin typeface="Century Schoolbook"/>
              </a:rPr>
              <a:t> </a:t>
            </a:r>
            <a:r>
              <a:rPr lang="ru-RU" b="1" dirty="0">
                <a:latin typeface="Century Schoolbook"/>
              </a:rPr>
              <a:t>Татьяна Евгеньевна  Воронина</a:t>
            </a:r>
            <a:r>
              <a:rPr lang="ru-RU" dirty="0">
                <a:latin typeface="Century Schoolbook"/>
              </a:rPr>
              <a:t> в </a:t>
            </a:r>
            <a:r>
              <a:rPr lang="ru-RU" dirty="0" smtClean="0">
                <a:latin typeface="Century Schoolbook"/>
              </a:rPr>
              <a:t>день </a:t>
            </a:r>
            <a:r>
              <a:rPr lang="ru-RU" dirty="0">
                <a:latin typeface="Century Schoolbook"/>
              </a:rPr>
              <a:t>защиты детей посетила ОКУЗ «Областной специализированный Дом ребенка», а </a:t>
            </a:r>
            <a:r>
              <a:rPr lang="ru-RU" dirty="0" smtClean="0">
                <a:latin typeface="Century Schoolbook"/>
              </a:rPr>
              <a:t>также побывала на вручении </a:t>
            </a:r>
            <a:r>
              <a:rPr lang="ru-RU" dirty="0">
                <a:latin typeface="Century Schoolbook"/>
              </a:rPr>
              <a:t>сертификатов на оказание материальной поддержки одаренным курянам в рамках областного благотворительного марафона «Мир детства</a:t>
            </a:r>
            <a:r>
              <a:rPr lang="ru-RU" dirty="0" smtClean="0">
                <a:latin typeface="Century Schoolbook"/>
              </a:rPr>
              <a:t>»</a:t>
            </a:r>
            <a:endParaRPr lang="ru-RU" dirty="0">
              <a:latin typeface="Century Schoolbook"/>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1102548-3F97-4122-9159-F8A7B04E329E}" type="slidenum">
              <a:rPr lang="ru-RU">
                <a:solidFill>
                  <a:srgbClr val="898989"/>
                </a:solidFill>
              </a:rPr>
              <a:pPr fontAlgn="base">
                <a:spcBef>
                  <a:spcPct val="0"/>
                </a:spcBef>
                <a:spcAft>
                  <a:spcPct val="0"/>
                </a:spcAft>
              </a:pPr>
              <a:t>75</a:t>
            </a:fld>
            <a:endParaRPr lang="ru-RU" dirty="0">
              <a:solidFill>
                <a:srgbClr val="898989"/>
              </a:solidFill>
            </a:endParaRPr>
          </a:p>
        </p:txBody>
      </p:sp>
      <p:pic>
        <p:nvPicPr>
          <p:cNvPr id="101378" name="Picture 2" descr="http://www.komitet2-6.km.duma.gov.ru/upload/site8/document_news/000/464/267/Kolesnikova.jpg"/>
          <p:cNvPicPr>
            <a:picLocks noChangeAspect="1" noChangeArrowheads="1"/>
          </p:cNvPicPr>
          <p:nvPr/>
        </p:nvPicPr>
        <p:blipFill>
          <a:blip r:embed="rId2"/>
          <a:srcRect/>
          <a:stretch>
            <a:fillRect/>
          </a:stretch>
        </p:blipFill>
        <p:spPr bwMode="auto">
          <a:xfrm>
            <a:off x="287338" y="115888"/>
            <a:ext cx="2916237" cy="1939925"/>
          </a:xfrm>
          <a:prstGeom prst="rect">
            <a:avLst/>
          </a:prstGeom>
          <a:noFill/>
          <a:ln w="57150">
            <a:solidFill>
              <a:srgbClr val="0070C0"/>
            </a:solidFill>
            <a:miter lim="800000"/>
            <a:headEnd/>
            <a:tailEnd/>
          </a:ln>
        </p:spPr>
      </p:pic>
      <p:sp>
        <p:nvSpPr>
          <p:cNvPr id="101379" name="Прямоугольник 2"/>
          <p:cNvSpPr>
            <a:spLocks noChangeArrowheads="1"/>
          </p:cNvSpPr>
          <p:nvPr/>
        </p:nvSpPr>
        <p:spPr bwMode="auto">
          <a:xfrm>
            <a:off x="3754438" y="428625"/>
            <a:ext cx="4900612" cy="1200150"/>
          </a:xfrm>
          <a:prstGeom prst="rect">
            <a:avLst/>
          </a:prstGeom>
          <a:noFill/>
          <a:ln w="9525">
            <a:noFill/>
            <a:miter lim="800000"/>
            <a:headEnd/>
            <a:tailEnd/>
          </a:ln>
        </p:spPr>
        <p:txBody>
          <a:bodyPr>
            <a:spAutoFit/>
          </a:bodyPr>
          <a:lstStyle/>
          <a:p>
            <a:pPr algn="just"/>
            <a:r>
              <a:rPr lang="ru-RU" dirty="0">
                <a:latin typeface="Century Schoolbook"/>
              </a:rPr>
              <a:t>Депутат – член Комитета </a:t>
            </a:r>
            <a:r>
              <a:rPr lang="ru-RU" b="1" dirty="0">
                <a:latin typeface="Century Schoolbook"/>
              </a:rPr>
              <a:t>Надежда Борисовна Колесникова </a:t>
            </a:r>
            <a:r>
              <a:rPr lang="ru-RU" dirty="0">
                <a:latin typeface="Century Schoolbook"/>
              </a:rPr>
              <a:t>приняла участие в торжественном открытии регионального форума приемных семей</a:t>
            </a:r>
          </a:p>
        </p:txBody>
      </p:sp>
      <p:pic>
        <p:nvPicPr>
          <p:cNvPr id="101380" name="Picture 4" descr="http://www.komitet2-6.km.duma.gov.ru/upload/site8/document_news/000/464/269/Mironova.jpg"/>
          <p:cNvPicPr>
            <a:picLocks noChangeAspect="1" noChangeArrowheads="1"/>
          </p:cNvPicPr>
          <p:nvPr/>
        </p:nvPicPr>
        <p:blipFill>
          <a:blip r:embed="rId3"/>
          <a:srcRect/>
          <a:stretch>
            <a:fillRect/>
          </a:stretch>
        </p:blipFill>
        <p:spPr bwMode="auto">
          <a:xfrm>
            <a:off x="250825" y="2349500"/>
            <a:ext cx="2952750" cy="1947863"/>
          </a:xfrm>
          <a:prstGeom prst="rect">
            <a:avLst/>
          </a:prstGeom>
          <a:noFill/>
          <a:ln w="57150">
            <a:solidFill>
              <a:srgbClr val="0070C0"/>
            </a:solidFill>
            <a:miter lim="800000"/>
            <a:headEnd/>
            <a:tailEnd/>
          </a:ln>
        </p:spPr>
      </p:pic>
      <p:sp>
        <p:nvSpPr>
          <p:cNvPr id="101381" name="Прямоугольник 3"/>
          <p:cNvSpPr>
            <a:spLocks noChangeArrowheads="1"/>
          </p:cNvSpPr>
          <p:nvPr/>
        </p:nvSpPr>
        <p:spPr bwMode="auto">
          <a:xfrm>
            <a:off x="3744913" y="2492375"/>
            <a:ext cx="4572000" cy="1477963"/>
          </a:xfrm>
          <a:prstGeom prst="rect">
            <a:avLst/>
          </a:prstGeom>
          <a:noFill/>
          <a:ln w="9525">
            <a:noFill/>
            <a:miter lim="800000"/>
            <a:headEnd/>
            <a:tailEnd/>
          </a:ln>
        </p:spPr>
        <p:txBody>
          <a:bodyPr>
            <a:spAutoFit/>
          </a:bodyPr>
          <a:lstStyle/>
          <a:p>
            <a:pPr algn="just"/>
            <a:r>
              <a:rPr lang="ru-RU" dirty="0">
                <a:latin typeface="Century Schoolbook"/>
              </a:rPr>
              <a:t>Депутат – член Комитета </a:t>
            </a:r>
            <a:r>
              <a:rPr lang="ru-RU" b="1" dirty="0">
                <a:latin typeface="Century Schoolbook"/>
              </a:rPr>
              <a:t>Валентина Михайловна Миронова </a:t>
            </a:r>
            <a:r>
              <a:rPr lang="ru-RU" dirty="0">
                <a:latin typeface="Century Schoolbook"/>
              </a:rPr>
              <a:t>поздравила учеников школ Бежицкого района города Брянска с Международным </a:t>
            </a:r>
            <a:r>
              <a:rPr lang="ru-RU" dirty="0" smtClean="0">
                <a:latin typeface="Century Schoolbook"/>
              </a:rPr>
              <a:t>днем </a:t>
            </a:r>
            <a:r>
              <a:rPr lang="ru-RU" dirty="0">
                <a:latin typeface="Century Schoolbook"/>
              </a:rPr>
              <a:t>защиты детей</a:t>
            </a:r>
          </a:p>
        </p:txBody>
      </p:sp>
      <p:pic>
        <p:nvPicPr>
          <p:cNvPr id="101382" name="Picture 6" descr="http://www.komitet2-6.km.duma.gov.ru/upload/site8/document_news/000/484/800/IMG_6786.jpg"/>
          <p:cNvPicPr>
            <a:picLocks noChangeAspect="1" noChangeArrowheads="1"/>
          </p:cNvPicPr>
          <p:nvPr/>
        </p:nvPicPr>
        <p:blipFill>
          <a:blip r:embed="rId4"/>
          <a:srcRect/>
          <a:stretch>
            <a:fillRect/>
          </a:stretch>
        </p:blipFill>
        <p:spPr bwMode="auto">
          <a:xfrm>
            <a:off x="217488" y="4508500"/>
            <a:ext cx="3027362" cy="2133600"/>
          </a:xfrm>
          <a:prstGeom prst="rect">
            <a:avLst/>
          </a:prstGeom>
          <a:noFill/>
          <a:ln w="57150">
            <a:solidFill>
              <a:srgbClr val="0070C0"/>
            </a:solidFill>
            <a:miter lim="800000"/>
            <a:headEnd/>
            <a:tailEnd/>
          </a:ln>
        </p:spPr>
      </p:pic>
      <p:sp>
        <p:nvSpPr>
          <p:cNvPr id="101383" name="Прямоугольник 4"/>
          <p:cNvSpPr>
            <a:spLocks noChangeArrowheads="1"/>
          </p:cNvSpPr>
          <p:nvPr/>
        </p:nvSpPr>
        <p:spPr bwMode="auto">
          <a:xfrm>
            <a:off x="3754438" y="4676775"/>
            <a:ext cx="4778375" cy="1477963"/>
          </a:xfrm>
          <a:prstGeom prst="rect">
            <a:avLst/>
          </a:prstGeom>
          <a:noFill/>
          <a:ln w="9525">
            <a:noFill/>
            <a:miter lim="800000"/>
            <a:headEnd/>
            <a:tailEnd/>
          </a:ln>
        </p:spPr>
        <p:txBody>
          <a:bodyPr>
            <a:spAutoFit/>
          </a:bodyPr>
          <a:lstStyle/>
          <a:p>
            <a:pPr algn="just"/>
            <a:r>
              <a:rPr lang="ru-RU" dirty="0">
                <a:latin typeface="Century Schoolbook"/>
              </a:rPr>
              <a:t>Депутат – член </a:t>
            </a:r>
            <a:r>
              <a:rPr lang="ru-RU" dirty="0" smtClean="0">
                <a:latin typeface="Century Schoolbook"/>
              </a:rPr>
              <a:t>Комитета </a:t>
            </a:r>
            <a:r>
              <a:rPr lang="ru-RU" b="1" dirty="0" smtClean="0">
                <a:latin typeface="Century Schoolbook"/>
              </a:rPr>
              <a:t>Валентина </a:t>
            </a:r>
            <a:r>
              <a:rPr lang="ru-RU" b="1" dirty="0">
                <a:latin typeface="Century Schoolbook"/>
              </a:rPr>
              <a:t>Васильевна Рудченко</a:t>
            </a:r>
            <a:r>
              <a:rPr lang="ru-RU" dirty="0">
                <a:latin typeface="Century Schoolbook"/>
              </a:rPr>
              <a:t> провела встречу с предпринимателями города Анадыря, оказавшими финансовую помощь </a:t>
            </a:r>
            <a:r>
              <a:rPr lang="ru-RU" dirty="0" smtClean="0">
                <a:latin typeface="Century Schoolbook"/>
              </a:rPr>
              <a:t>в лечении </a:t>
            </a:r>
            <a:r>
              <a:rPr lang="ru-RU" dirty="0">
                <a:latin typeface="Century Schoolbook"/>
              </a:rPr>
              <a:t>детей</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9F3EAAD-0157-4A01-AF3C-37985F70F880}" type="slidenum">
              <a:rPr lang="ru-RU" smtClean="0"/>
              <a:pPr>
                <a:defRPr/>
              </a:pPr>
              <a:t>76</a:t>
            </a:fld>
            <a:endParaRPr lang="ru-RU" dirty="0"/>
          </a:p>
        </p:txBody>
      </p:sp>
      <p:sp>
        <p:nvSpPr>
          <p:cNvPr id="3" name="TextBox 2"/>
          <p:cNvSpPr txBox="1"/>
          <p:nvPr/>
        </p:nvSpPr>
        <p:spPr>
          <a:xfrm>
            <a:off x="395536" y="188640"/>
            <a:ext cx="7992888" cy="3231654"/>
          </a:xfrm>
          <a:prstGeom prst="rect">
            <a:avLst/>
          </a:prstGeom>
          <a:noFill/>
        </p:spPr>
        <p:txBody>
          <a:bodyPr wrap="square" rtlCol="0">
            <a:spAutoFit/>
          </a:bodyPr>
          <a:lstStyle/>
          <a:p>
            <a:pPr algn="ctr"/>
            <a:r>
              <a:rPr lang="ru-RU" sz="1600" b="1" dirty="0" smtClean="0"/>
              <a:t>Члены Комитета </a:t>
            </a:r>
            <a:r>
              <a:rPr lang="ru-RU" sz="1600" b="1" dirty="0"/>
              <a:t>Государственной Думы </a:t>
            </a:r>
            <a:endParaRPr lang="ru-RU" sz="1600" dirty="0"/>
          </a:p>
          <a:p>
            <a:pPr algn="ctr"/>
            <a:r>
              <a:rPr lang="ru-RU" sz="1600" b="1" dirty="0"/>
              <a:t>по вопросам семьи, женщин и детей </a:t>
            </a:r>
            <a:endParaRPr lang="ru-RU" sz="1600" dirty="0"/>
          </a:p>
          <a:p>
            <a:pPr algn="ctr"/>
            <a:r>
              <a:rPr lang="ru-RU" sz="1600" b="1" dirty="0"/>
              <a:t>приняли участие во Всероссийском селекторном совещании, проведенном Уполномоченным при Президенте Российской Федерации по правам ребенка Анной Кузнецовой на тему </a:t>
            </a:r>
            <a:endParaRPr lang="ru-RU" sz="1600" dirty="0"/>
          </a:p>
          <a:p>
            <a:pPr algn="ctr"/>
            <a:r>
              <a:rPr lang="ru-RU" sz="1600" b="1" dirty="0" smtClean="0"/>
              <a:t>«Летняя </a:t>
            </a:r>
            <a:r>
              <a:rPr lang="ru-RU" sz="1600" b="1" dirty="0"/>
              <a:t>оздоровительная кампания 2017 года: итоги 1 смены»</a:t>
            </a:r>
            <a:endParaRPr lang="ru-RU" sz="1600" dirty="0"/>
          </a:p>
          <a:p>
            <a:pPr algn="ctr"/>
            <a:r>
              <a:rPr lang="ru-RU" b="1" dirty="0"/>
              <a:t> </a:t>
            </a:r>
            <a:endParaRPr lang="ru-RU" dirty="0"/>
          </a:p>
          <a:p>
            <a:pPr indent="360000" algn="just">
              <a:lnSpc>
                <a:spcPts val="1800"/>
              </a:lnSpc>
            </a:pPr>
            <a:r>
              <a:rPr lang="ru-RU" sz="1400" dirty="0"/>
              <a:t>Заместитель </a:t>
            </a:r>
            <a:r>
              <a:rPr lang="ru-RU" sz="1400" dirty="0" smtClean="0"/>
              <a:t>Председателя </a:t>
            </a:r>
            <a:r>
              <a:rPr lang="ru-RU" sz="1400" dirty="0"/>
              <a:t>Государственной Думы </a:t>
            </a:r>
            <a:r>
              <a:rPr lang="ru-RU" sz="1400" dirty="0" smtClean="0"/>
              <a:t>И. А. Яровая, первый заместитель председателя </a:t>
            </a:r>
            <a:r>
              <a:rPr lang="ru-RU" sz="1400" dirty="0"/>
              <a:t>Комитета </a:t>
            </a:r>
            <a:r>
              <a:rPr lang="ru-RU" sz="1400" b="1" dirty="0" smtClean="0"/>
              <a:t>О. В. Окунева</a:t>
            </a:r>
            <a:r>
              <a:rPr lang="ru-RU" sz="1400" b="1" dirty="0"/>
              <a:t>, </a:t>
            </a:r>
            <a:r>
              <a:rPr lang="ru-RU" sz="1400" dirty="0"/>
              <a:t>заместитель председателя Комитета </a:t>
            </a:r>
            <a:r>
              <a:rPr lang="ru-RU" sz="1400" dirty="0" smtClean="0"/>
              <a:t>                         </a:t>
            </a:r>
            <a:r>
              <a:rPr lang="ru-RU" sz="1400" b="1" dirty="0" smtClean="0"/>
              <a:t>Е. А.</a:t>
            </a:r>
            <a:r>
              <a:rPr lang="ru-RU" sz="1400" dirty="0" smtClean="0"/>
              <a:t> </a:t>
            </a:r>
            <a:r>
              <a:rPr lang="ru-RU" sz="1400" b="1" smtClean="0"/>
              <a:t>Вторыгина </a:t>
            </a:r>
            <a:r>
              <a:rPr lang="ru-RU" sz="1400" dirty="0" smtClean="0"/>
              <a:t>и члены Комитета Государственной </a:t>
            </a:r>
            <a:r>
              <a:rPr lang="ru-RU" sz="1400" dirty="0"/>
              <a:t>Думы по вопросам семьи, женщин и детей </a:t>
            </a:r>
            <a:r>
              <a:rPr lang="ru-RU" sz="1400" b="1" dirty="0" smtClean="0"/>
              <a:t>Т. Е. </a:t>
            </a:r>
            <a:r>
              <a:rPr lang="ru-RU" sz="1400" b="1" dirty="0"/>
              <a:t>Воронина, </a:t>
            </a:r>
            <a:r>
              <a:rPr lang="ru-RU" sz="1400" b="1" dirty="0" smtClean="0"/>
              <a:t>В. М. </a:t>
            </a:r>
            <a:r>
              <a:rPr lang="ru-RU" sz="1400" b="1" dirty="0"/>
              <a:t>Миронова, </a:t>
            </a:r>
            <a:r>
              <a:rPr lang="ru-RU" sz="1400" b="1" dirty="0" smtClean="0"/>
              <a:t>Н. Б. </a:t>
            </a:r>
            <a:r>
              <a:rPr lang="ru-RU" sz="1400" b="1" dirty="0"/>
              <a:t>Колесникова</a:t>
            </a:r>
            <a:r>
              <a:rPr lang="ru-RU" sz="1400" dirty="0"/>
              <a:t>, </a:t>
            </a:r>
            <a:r>
              <a:rPr lang="ru-RU" sz="1400" b="1" dirty="0" smtClean="0"/>
              <a:t>В. В. Кулиева</a:t>
            </a:r>
            <a:r>
              <a:rPr lang="ru-RU" sz="1400" b="1" dirty="0"/>
              <a:t>, </a:t>
            </a:r>
            <a:r>
              <a:rPr lang="ru-RU" sz="1400" b="1" dirty="0" smtClean="0"/>
              <a:t>И. А. </a:t>
            </a:r>
            <a:r>
              <a:rPr lang="ru-RU" sz="1400" b="1" dirty="0"/>
              <a:t>Юмашева </a:t>
            </a:r>
            <a:r>
              <a:rPr lang="ru-RU" sz="1400" dirty="0"/>
              <a:t>приняли участие во Всероссийском селекторном </a:t>
            </a:r>
            <a:r>
              <a:rPr lang="ru-RU" sz="1400" dirty="0" smtClean="0"/>
              <a:t>совещании, проведенном Уполномоченным </a:t>
            </a:r>
            <a:r>
              <a:rPr lang="ru-RU" sz="1400" dirty="0"/>
              <a:t>при Президенте Российской Федерации по правам </a:t>
            </a:r>
            <a:r>
              <a:rPr lang="ru-RU" sz="1400" dirty="0" smtClean="0"/>
              <a:t>ребенка  А. Ю. Кузнецовой. </a:t>
            </a:r>
            <a:endParaRPr lang="ru-RU" sz="1400" dirty="0"/>
          </a:p>
        </p:txBody>
      </p:sp>
      <p:pic>
        <p:nvPicPr>
          <p:cNvPr id="5" name="Рисунок 4" descr="C:\Users\KosarevaTA\Desktop\СЕЛЕКТОР с Уполномоченным июнь 2017\Окунева.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3717032"/>
            <a:ext cx="3365748" cy="2664296"/>
          </a:xfrm>
          <a:prstGeom prst="rect">
            <a:avLst/>
          </a:prstGeom>
          <a:noFill/>
          <a:ln>
            <a:noFill/>
          </a:ln>
        </p:spPr>
      </p:pic>
      <p:pic>
        <p:nvPicPr>
          <p:cNvPr id="6" name="Рисунок 5" descr="C:\Users\KosarevaTA\Desktop\СЕЛЕКТОР с Уполномоченным июнь 2017\Воронина Татьяна.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3717032"/>
            <a:ext cx="3384376" cy="2664296"/>
          </a:xfrm>
          <a:prstGeom prst="rect">
            <a:avLst/>
          </a:prstGeom>
          <a:noFill/>
          <a:ln>
            <a:noFill/>
          </a:ln>
        </p:spPr>
      </p:pic>
    </p:spTree>
    <p:extLst>
      <p:ext uri="{BB962C8B-B14F-4D97-AF65-F5344CB8AC3E}">
        <p14:creationId xmlns:p14="http://schemas.microsoft.com/office/powerpoint/2010/main" val="23326356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9F3EAAD-0157-4A01-AF3C-37985F70F880}" type="slidenum">
              <a:rPr lang="ru-RU" smtClean="0"/>
              <a:pPr>
                <a:defRPr/>
              </a:pPr>
              <a:t>77</a:t>
            </a:fld>
            <a:endParaRPr lang="ru-RU" dirty="0"/>
          </a:p>
        </p:txBody>
      </p:sp>
      <p:pic>
        <p:nvPicPr>
          <p:cNvPr id="4" name="Рисунок 3" descr="C:\Users\KosarevaTA\Desktop\СЕЛЕКТОР с Уполномоченным июнь 2017\Миронова.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476672"/>
            <a:ext cx="3600400" cy="3200130"/>
          </a:xfrm>
          <a:prstGeom prst="rect">
            <a:avLst/>
          </a:prstGeom>
          <a:noFill/>
          <a:ln>
            <a:noFill/>
          </a:ln>
        </p:spPr>
      </p:pic>
      <p:pic>
        <p:nvPicPr>
          <p:cNvPr id="5" name="Рисунок 4" descr="http://mail.duma.gov.ru/Session/125-bZgVW9kEIMeXcHHW2Nay-jjaawak/MessagePart/INBOX/681-04-B/Обсуждаются%20вопросы%20безопасности%20десткого%20отдыха.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476672"/>
            <a:ext cx="3312368" cy="3200130"/>
          </a:xfrm>
          <a:prstGeom prst="rect">
            <a:avLst/>
          </a:prstGeom>
          <a:noFill/>
          <a:ln>
            <a:noFill/>
          </a:ln>
        </p:spPr>
      </p:pic>
      <p:sp>
        <p:nvSpPr>
          <p:cNvPr id="6" name="TextBox 5"/>
          <p:cNvSpPr txBox="1"/>
          <p:nvPr/>
        </p:nvSpPr>
        <p:spPr>
          <a:xfrm>
            <a:off x="576139" y="4005064"/>
            <a:ext cx="7590036" cy="2246769"/>
          </a:xfrm>
          <a:prstGeom prst="rect">
            <a:avLst/>
          </a:prstGeom>
          <a:noFill/>
        </p:spPr>
        <p:txBody>
          <a:bodyPr wrap="square" rtlCol="0">
            <a:spAutoFit/>
          </a:bodyPr>
          <a:lstStyle/>
          <a:p>
            <a:pPr indent="360000" algn="just"/>
            <a:r>
              <a:rPr lang="ru-RU" sz="1400" dirty="0"/>
              <a:t>В мероприятии приняли </a:t>
            </a:r>
            <a:r>
              <a:rPr lang="ru-RU" sz="1400" dirty="0" smtClean="0"/>
              <a:t>участие представители заинтересованных федеральных министерств и ведомств, </a:t>
            </a:r>
            <a:r>
              <a:rPr lang="ru-RU" sz="1400" dirty="0"/>
              <a:t>старший помощник Председателя Следственного комитета Российской Федерации </a:t>
            </a:r>
            <a:r>
              <a:rPr lang="ru-RU" sz="1400" dirty="0" smtClean="0"/>
              <a:t>И. Ф. </a:t>
            </a:r>
            <a:r>
              <a:rPr lang="ru-RU" sz="1400" dirty="0"/>
              <a:t>Комиссаров, заместитель руководителя </a:t>
            </a:r>
            <a:r>
              <a:rPr lang="ru-RU" sz="1400" dirty="0" err="1"/>
              <a:t>Роскомнадзора</a:t>
            </a:r>
            <a:r>
              <a:rPr lang="ru-RU" sz="1400"/>
              <a:t> </a:t>
            </a:r>
            <a:r>
              <a:rPr lang="ru-RU" sz="1400" smtClean="0"/>
              <a:t>   В</a:t>
            </a:r>
            <a:r>
              <a:rPr lang="ru-RU" sz="1400" dirty="0" smtClean="0"/>
              <a:t>. А. </a:t>
            </a:r>
            <a:r>
              <a:rPr lang="ru-RU" sz="1400" dirty="0"/>
              <a:t>Субботин, начальник Главного </a:t>
            </a:r>
            <a:r>
              <a:rPr lang="ru-RU" sz="1400" dirty="0" smtClean="0"/>
              <a:t>управления </a:t>
            </a:r>
            <a:r>
              <a:rPr lang="ru-RU" sz="1400" dirty="0"/>
              <a:t>по обеспечению охраны общественного порядка и координации взаимодействия с органами исполнительной власти субъектов Российской Федерации МВД России </a:t>
            </a:r>
            <a:r>
              <a:rPr lang="ru-RU" sz="1400" dirty="0" smtClean="0"/>
              <a:t>Ю. К. </a:t>
            </a:r>
            <a:r>
              <a:rPr lang="ru-RU" sz="1400" dirty="0" err="1"/>
              <a:t>Валяев</a:t>
            </a:r>
            <a:r>
              <a:rPr lang="ru-RU" sz="1400" dirty="0"/>
              <a:t>, </a:t>
            </a:r>
            <a:r>
              <a:rPr lang="ru-RU" sz="1400" dirty="0" smtClean="0"/>
              <a:t>представители государственных органов исполнительной власти субъектов Российской Федерации и </a:t>
            </a:r>
            <a:r>
              <a:rPr lang="ru-RU" sz="1400" dirty="0"/>
              <a:t>представители профильных медицинских </a:t>
            </a:r>
            <a:r>
              <a:rPr lang="ru-RU" sz="1400" dirty="0" smtClean="0"/>
              <a:t>организаций и </a:t>
            </a:r>
            <a:r>
              <a:rPr lang="ru-RU" sz="1400" dirty="0"/>
              <a:t>образовательных организаций, эксперты и региональные детские омбудсмены.</a:t>
            </a:r>
          </a:p>
          <a:p>
            <a:pPr indent="360000" algn="just"/>
            <a:endParaRPr lang="ru-RU" sz="1400" dirty="0"/>
          </a:p>
        </p:txBody>
      </p:sp>
    </p:spTree>
    <p:extLst>
      <p:ext uri="{BB962C8B-B14F-4D97-AF65-F5344CB8AC3E}">
        <p14:creationId xmlns:p14="http://schemas.microsoft.com/office/powerpoint/2010/main" val="8346753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9F3EAAD-0157-4A01-AF3C-37985F70F880}" type="slidenum">
              <a:rPr lang="ru-RU" smtClean="0"/>
              <a:pPr>
                <a:defRPr/>
              </a:pPr>
              <a:t>78</a:t>
            </a:fld>
            <a:endParaRPr lang="ru-RU" dirty="0"/>
          </a:p>
        </p:txBody>
      </p:sp>
      <p:sp>
        <p:nvSpPr>
          <p:cNvPr id="3" name="TextBox 2"/>
          <p:cNvSpPr txBox="1"/>
          <p:nvPr/>
        </p:nvSpPr>
        <p:spPr>
          <a:xfrm>
            <a:off x="323528" y="117693"/>
            <a:ext cx="8280920" cy="369332"/>
          </a:xfrm>
          <a:prstGeom prst="rect">
            <a:avLst/>
          </a:prstGeom>
          <a:noFill/>
        </p:spPr>
        <p:txBody>
          <a:bodyPr wrap="square" rtlCol="0">
            <a:spAutoFit/>
          </a:bodyPr>
          <a:lstStyle/>
          <a:p>
            <a:pPr indent="360000" algn="just"/>
            <a:r>
              <a:rPr lang="ru-RU" dirty="0" smtClean="0"/>
              <a:t> </a:t>
            </a:r>
            <a:endParaRPr lang="ru-RU" dirty="0"/>
          </a:p>
        </p:txBody>
      </p:sp>
      <p:sp>
        <p:nvSpPr>
          <p:cNvPr id="4" name="Прямоугольник 3"/>
          <p:cNvSpPr/>
          <p:nvPr/>
        </p:nvSpPr>
        <p:spPr>
          <a:xfrm>
            <a:off x="558602" y="836712"/>
            <a:ext cx="7776864" cy="4832092"/>
          </a:xfrm>
          <a:prstGeom prst="rect">
            <a:avLst/>
          </a:prstGeom>
        </p:spPr>
        <p:txBody>
          <a:bodyPr wrap="square">
            <a:spAutoFit/>
          </a:bodyPr>
          <a:lstStyle/>
          <a:p>
            <a:pPr indent="360000" algn="just"/>
            <a:r>
              <a:rPr lang="ru-RU" sz="1400" dirty="0"/>
              <a:t>Совещание было посвящено итогам </a:t>
            </a:r>
            <a:r>
              <a:rPr lang="ru-RU" sz="1400" dirty="0" smtClean="0"/>
              <a:t>1-й смены </a:t>
            </a:r>
            <a:r>
              <a:rPr lang="ru-RU" sz="1400" dirty="0"/>
              <a:t>летней оздоровительной кампании в рамках действия Федерального закона № 465-ФЗ «О внесении изменений в отдельные законодательные акты </a:t>
            </a:r>
            <a:r>
              <a:rPr lang="ru-RU" sz="1400" dirty="0" smtClean="0"/>
              <a:t>Российской Федерации </a:t>
            </a:r>
            <a:r>
              <a:rPr lang="ru-RU" sz="1400" dirty="0"/>
              <a:t>в части совершенствования государственного регулирования организации отдыха и оздоровления детей», подписанного Президентом Российской Федерации в конце декабря 2016 года.</a:t>
            </a:r>
          </a:p>
          <a:p>
            <a:pPr indent="360000" algn="just"/>
            <a:r>
              <a:rPr lang="ru-RU" sz="1400" dirty="0"/>
              <a:t>В режиме </a:t>
            </a:r>
            <a:r>
              <a:rPr lang="ru-RU" sz="1400" dirty="0" smtClean="0"/>
              <a:t>видеоконференц-связи </a:t>
            </a:r>
            <a:r>
              <a:rPr lang="ru-RU" sz="1400" dirty="0"/>
              <a:t>от каждого </a:t>
            </a:r>
            <a:r>
              <a:rPr lang="ru-RU" sz="1400" dirty="0" smtClean="0"/>
              <a:t>федерального </a:t>
            </a:r>
            <a:r>
              <a:rPr lang="ru-RU" sz="1400" dirty="0"/>
              <a:t>округа с докладами выступили председатели </a:t>
            </a:r>
            <a:r>
              <a:rPr lang="ru-RU" sz="1400" dirty="0" smtClean="0"/>
              <a:t>координационных </a:t>
            </a:r>
            <a:r>
              <a:rPr lang="ru-RU" sz="1400" dirty="0"/>
              <a:t>советов </a:t>
            </a:r>
            <a:r>
              <a:rPr lang="ru-RU" sz="1400" dirty="0" smtClean="0"/>
              <a:t>уполномоченных </a:t>
            </a:r>
            <a:r>
              <a:rPr lang="ru-RU" sz="1400" dirty="0"/>
              <a:t>по правам ребенка в субъектах Российской Федерации. Выступавшие </a:t>
            </a:r>
            <a:r>
              <a:rPr lang="ru-RU" sz="1400" dirty="0" smtClean="0"/>
              <a:t>обозначили имеющиеся </a:t>
            </a:r>
            <a:r>
              <a:rPr lang="ru-RU" sz="1400" dirty="0"/>
              <a:t>в регионах проблемы и предложили варианты их решения. </a:t>
            </a:r>
          </a:p>
          <a:p>
            <a:pPr indent="360000" algn="just"/>
            <a:r>
              <a:rPr lang="ru-RU" sz="1400" dirty="0"/>
              <a:t>Среди основных нарушений, зафиксированных в ходе </a:t>
            </a:r>
            <a:r>
              <a:rPr lang="ru-RU" sz="1400" dirty="0" smtClean="0"/>
              <a:t>1-й смены </a:t>
            </a:r>
            <a:r>
              <a:rPr lang="ru-RU" sz="1400" dirty="0"/>
              <a:t>летней оздоровительной кампании в России представители регионов отметили несоблюдение санитарно-технологических норм, нарушения </a:t>
            </a:r>
            <a:r>
              <a:rPr lang="ru-RU" sz="1400" dirty="0" smtClean="0"/>
              <a:t>правил противопожарной </a:t>
            </a:r>
            <a:r>
              <a:rPr lang="ru-RU" sz="1400" dirty="0"/>
              <a:t>безопасности в детских лагерях, которые были </a:t>
            </a:r>
            <a:r>
              <a:rPr lang="ru-RU" sz="1400" dirty="0" smtClean="0"/>
              <a:t>устранены в </a:t>
            </a:r>
            <a:r>
              <a:rPr lang="ru-RU" sz="1400" dirty="0"/>
              <a:t>ходе проверок</a:t>
            </a:r>
            <a:r>
              <a:rPr lang="ru-RU" sz="1400" dirty="0" smtClean="0"/>
              <a:t>.</a:t>
            </a:r>
          </a:p>
          <a:p>
            <a:pPr indent="360000" algn="just"/>
            <a:r>
              <a:rPr lang="ru-RU" sz="1400" dirty="0" smtClean="0"/>
              <a:t>А. Ю. Кузнецова также </a:t>
            </a:r>
            <a:r>
              <a:rPr lang="ru-RU" sz="1400" dirty="0"/>
              <a:t>указала на важность контроля </a:t>
            </a:r>
            <a:r>
              <a:rPr lang="ru-RU" sz="1400" dirty="0" smtClean="0"/>
              <a:t>за обеспечением безопасности </a:t>
            </a:r>
            <a:r>
              <a:rPr lang="ru-RU" sz="1400" dirty="0"/>
              <a:t>на детских площадках и в местах городского летнего отдыха </a:t>
            </a:r>
            <a:r>
              <a:rPr lang="ru-RU" sz="1400" dirty="0" smtClean="0"/>
              <a:t>детей.</a:t>
            </a:r>
          </a:p>
          <a:p>
            <a:pPr indent="360000" algn="just"/>
            <a:r>
              <a:rPr lang="ru-RU" sz="1400" dirty="0" smtClean="0"/>
              <a:t>В </a:t>
            </a:r>
            <a:r>
              <a:rPr lang="ru-RU" sz="1400" dirty="0"/>
              <a:t>ходе </a:t>
            </a:r>
            <a:r>
              <a:rPr lang="ru-RU" sz="1400" dirty="0" smtClean="0"/>
              <a:t>совещания также обсуждались такие вопросы, как </a:t>
            </a:r>
            <a:r>
              <a:rPr lang="ru-RU" sz="1400" dirty="0"/>
              <a:t>опыт профилактики чрезвычайных происшествий и обеспечения безопасности несовершеннолетних при проведении летней оздоровительной кампании, вопросы организации досуга детей, как в лагерях, так и при</a:t>
            </a:r>
            <a:r>
              <a:rPr lang="en-US" sz="1400" dirty="0"/>
              <a:t> </a:t>
            </a:r>
            <a:r>
              <a:rPr lang="ru-RU" sz="1400" dirty="0"/>
              <a:t>неорганизованном отдыхе. Один из ключевых вопросов </a:t>
            </a:r>
            <a:r>
              <a:rPr lang="ru-RU" sz="1400" b="1" dirty="0">
                <a:solidFill>
                  <a:srgbClr val="002060"/>
                </a:solidFill>
                <a:latin typeface="Times New Roman" panose="02020603050405020304" pitchFamily="18" charset="0"/>
                <a:cs typeface="Times New Roman" panose="02020603050405020304" pitchFamily="18" charset="0"/>
              </a:rPr>
              <a:t>–</a:t>
            </a:r>
            <a:r>
              <a:rPr lang="ru-RU" sz="1400" dirty="0" smtClean="0"/>
              <a:t> </a:t>
            </a:r>
            <a:r>
              <a:rPr lang="ru-RU" sz="1400" dirty="0"/>
              <a:t>доступность детского отдыха </a:t>
            </a:r>
            <a:r>
              <a:rPr lang="ru-RU" sz="1400" b="1" dirty="0">
                <a:solidFill>
                  <a:srgbClr val="002060"/>
                </a:solidFill>
                <a:latin typeface="Times New Roman" panose="02020603050405020304" pitchFamily="18" charset="0"/>
                <a:cs typeface="Times New Roman" panose="02020603050405020304" pitchFamily="18" charset="0"/>
              </a:rPr>
              <a:t>–</a:t>
            </a:r>
            <a:r>
              <a:rPr lang="ru-RU" sz="1400" dirty="0" smtClean="0"/>
              <a:t> </a:t>
            </a:r>
            <a:r>
              <a:rPr lang="ru-RU" sz="1400" dirty="0"/>
              <a:t>связан с возможностью реализации права на отдых и оздоровление детей разных социальных категорий.</a:t>
            </a:r>
          </a:p>
          <a:p>
            <a:pPr indent="360000" algn="just"/>
            <a:endParaRPr lang="ru-RU" sz="1400" dirty="0"/>
          </a:p>
        </p:txBody>
      </p:sp>
    </p:spTree>
    <p:extLst>
      <p:ext uri="{BB962C8B-B14F-4D97-AF65-F5344CB8AC3E}">
        <p14:creationId xmlns:p14="http://schemas.microsoft.com/office/powerpoint/2010/main" val="10261647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9F3EAAD-0157-4A01-AF3C-37985F70F880}" type="slidenum">
              <a:rPr lang="ru-RU" smtClean="0"/>
              <a:pPr>
                <a:defRPr/>
              </a:pPr>
              <a:t>79</a:t>
            </a:fld>
            <a:endParaRPr lang="ru-RU" dirty="0"/>
          </a:p>
        </p:txBody>
      </p:sp>
      <p:sp>
        <p:nvSpPr>
          <p:cNvPr id="3" name="TextBox 2"/>
          <p:cNvSpPr txBox="1"/>
          <p:nvPr/>
        </p:nvSpPr>
        <p:spPr>
          <a:xfrm>
            <a:off x="394913" y="404664"/>
            <a:ext cx="8156447" cy="4832092"/>
          </a:xfrm>
          <a:prstGeom prst="rect">
            <a:avLst/>
          </a:prstGeom>
          <a:noFill/>
        </p:spPr>
        <p:txBody>
          <a:bodyPr wrap="square" rtlCol="0">
            <a:spAutoFit/>
          </a:bodyPr>
          <a:lstStyle/>
          <a:p>
            <a:pPr indent="360000" algn="just"/>
            <a:r>
              <a:rPr lang="ru-RU" sz="1400" dirty="0" smtClean="0"/>
              <a:t>Докладчики отметили важность открытости и доступности информации </a:t>
            </a:r>
            <a:r>
              <a:rPr lang="ru-RU" sz="1400" dirty="0"/>
              <a:t>для родителей о </a:t>
            </a:r>
            <a:r>
              <a:rPr lang="ru-RU" sz="1400" dirty="0" smtClean="0"/>
              <a:t>местах летнего отдыха и оздоровления детей. В целях реализации такой возможности И. А.  Яровая подготовила законопроект, в котором предлагается сделать публичным реестр региональных учреждений, обеспечивающих детский отдых, на электронных ресурсах региональных правительств. «Семья сможет получить информацию о том, кто в регионе на законных основаниях занимается летним отдыхом детей, оставить обращение с обеспокоенностью и дать сигнал о том, что требует особого контроля в текущем режиме. Это одна из форм общественного контроля, не требующая затрат, так как может быть включена в электронную программу региональных правительств», </a:t>
            </a:r>
            <a:r>
              <a:rPr lang="ru-RU" sz="1400" b="1" dirty="0">
                <a:solidFill>
                  <a:srgbClr val="002060"/>
                </a:solidFill>
                <a:latin typeface="Times New Roman" panose="02020603050405020304" pitchFamily="18" charset="0"/>
                <a:cs typeface="Times New Roman" panose="02020603050405020304" pitchFamily="18" charset="0"/>
              </a:rPr>
              <a:t>–</a:t>
            </a:r>
            <a:r>
              <a:rPr lang="ru-RU" sz="1400" dirty="0" smtClean="0"/>
              <a:t> пояснила автор инициативы. </a:t>
            </a:r>
          </a:p>
          <a:p>
            <a:pPr indent="360000" algn="just"/>
            <a:r>
              <a:rPr lang="ru-RU" sz="1400" dirty="0" smtClean="0"/>
              <a:t>Поскольку </a:t>
            </a:r>
            <a:r>
              <a:rPr lang="ru-RU" sz="1400" dirty="0"/>
              <a:t>летние каникулы играют важную роль в процессе воспитания, образования, развития и социализации подрастающего поколения, </a:t>
            </a:r>
            <a:r>
              <a:rPr lang="ru-RU" sz="1400" dirty="0" smtClean="0"/>
              <a:t>в регионах разработан </a:t>
            </a:r>
            <a:r>
              <a:rPr lang="ru-RU" sz="1400" dirty="0"/>
              <a:t>и </a:t>
            </a:r>
            <a:r>
              <a:rPr lang="ru-RU" sz="1400" dirty="0" smtClean="0"/>
              <a:t>принят </a:t>
            </a:r>
            <a:r>
              <a:rPr lang="ru-RU" sz="1400" dirty="0"/>
              <a:t>ряд документов, направленных на создание условий для безопасного и качественного отдыха детей</a:t>
            </a:r>
            <a:r>
              <a:rPr lang="ru-RU" sz="1400" dirty="0" smtClean="0"/>
              <a:t>.</a:t>
            </a:r>
          </a:p>
          <a:p>
            <a:pPr indent="360000" algn="just"/>
            <a:r>
              <a:rPr lang="ru-RU" sz="1400" dirty="0"/>
              <a:t>Отдельно обсуждался вопрос отдыха и оздоровления детей-сирот и детей с ограниченными возможностями. Число детей-сирот, отдохнувших в </a:t>
            </a:r>
            <a:r>
              <a:rPr lang="ru-RU" sz="1400" dirty="0" smtClean="0"/>
              <a:t>детских лагерях </a:t>
            </a:r>
            <a:r>
              <a:rPr lang="ru-RU" sz="1400" dirty="0"/>
              <a:t>за </a:t>
            </a:r>
            <a:r>
              <a:rPr lang="ru-RU" sz="1400" dirty="0" smtClean="0"/>
              <a:t>1-ю смену </a:t>
            </a:r>
            <a:r>
              <a:rPr lang="ru-RU" sz="1400" dirty="0"/>
              <a:t>2017 года, уже </a:t>
            </a:r>
            <a:r>
              <a:rPr lang="ru-RU" sz="1400" dirty="0" smtClean="0"/>
              <a:t>почти достигло совокупного значения за </a:t>
            </a:r>
            <a:r>
              <a:rPr lang="ru-RU" sz="1400" dirty="0"/>
              <a:t>весь сезон прошлого года. Похожая картина наблюдается </a:t>
            </a:r>
            <a:r>
              <a:rPr lang="ru-RU" sz="1400" dirty="0" smtClean="0"/>
              <a:t>и в отношении отдыха и оздоровления детей, состоящих </a:t>
            </a:r>
            <a:r>
              <a:rPr lang="ru-RU" sz="1400" dirty="0"/>
              <a:t>на учете в органах внутренних дел</a:t>
            </a:r>
            <a:r>
              <a:rPr lang="ru-RU" sz="1400" dirty="0" smtClean="0"/>
              <a:t>. Выявлена </a:t>
            </a:r>
            <a:r>
              <a:rPr lang="ru-RU" sz="1400" dirty="0"/>
              <a:t>проблема плохой информированности родителей </a:t>
            </a:r>
            <a:r>
              <a:rPr lang="ru-RU" sz="1400" dirty="0" smtClean="0"/>
              <a:t>о </a:t>
            </a:r>
            <a:r>
              <a:rPr lang="ru-RU" sz="1400" dirty="0"/>
              <a:t>способах получения </a:t>
            </a:r>
            <a:r>
              <a:rPr lang="ru-RU" sz="1400" dirty="0" smtClean="0"/>
              <a:t>путевок </a:t>
            </a:r>
            <a:r>
              <a:rPr lang="ru-RU" sz="1400" dirty="0"/>
              <a:t>для </a:t>
            </a:r>
            <a:r>
              <a:rPr lang="ru-RU" sz="1400" dirty="0" smtClean="0"/>
              <a:t>детей </a:t>
            </a:r>
            <a:r>
              <a:rPr lang="ru-RU" sz="1400" dirty="0"/>
              <a:t>с ограниченными </a:t>
            </a:r>
            <a:r>
              <a:rPr lang="ru-RU" sz="1400" dirty="0" smtClean="0"/>
              <a:t>возможностями. </a:t>
            </a:r>
            <a:endParaRPr lang="ru-RU" sz="1400" dirty="0"/>
          </a:p>
          <a:p>
            <a:pPr indent="360000" algn="just"/>
            <a:r>
              <a:rPr lang="ru-RU" sz="1400" dirty="0"/>
              <a:t>Немаловажным пунктом обсуждения также стала подготовка профессиональных вожатых.</a:t>
            </a:r>
          </a:p>
          <a:p>
            <a:pPr indent="360000" algn="just"/>
            <a:r>
              <a:rPr lang="ru-RU" sz="1400" dirty="0"/>
              <a:t>Подобные совещания планируется проводить регулярно, что позволит принимать своевременные и  необходимые меры регулирования отдыха </a:t>
            </a:r>
            <a:r>
              <a:rPr lang="ru-RU" sz="1400" dirty="0" smtClean="0"/>
              <a:t>и оздоровления детей</a:t>
            </a:r>
            <a:r>
              <a:rPr lang="ru-RU" sz="1400" dirty="0"/>
              <a:t>. </a:t>
            </a:r>
          </a:p>
        </p:txBody>
      </p:sp>
    </p:spTree>
    <p:extLst>
      <p:ext uri="{BB962C8B-B14F-4D97-AF65-F5344CB8AC3E}">
        <p14:creationId xmlns:p14="http://schemas.microsoft.com/office/powerpoint/2010/main" val="396120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00326D7-D665-4913-BF44-012ADB7230E2}" type="slidenum">
              <a:rPr lang="ru-RU">
                <a:solidFill>
                  <a:srgbClr val="898989"/>
                </a:solidFill>
              </a:rPr>
              <a:pPr fontAlgn="base">
                <a:spcBef>
                  <a:spcPct val="0"/>
                </a:spcBef>
                <a:spcAft>
                  <a:spcPct val="0"/>
                </a:spcAft>
              </a:pPr>
              <a:t>8</a:t>
            </a:fld>
            <a:endParaRPr lang="ru-RU" dirty="0">
              <a:solidFill>
                <a:srgbClr val="898989"/>
              </a:solidFill>
            </a:endParaRPr>
          </a:p>
        </p:txBody>
      </p:sp>
      <p:graphicFrame>
        <p:nvGraphicFramePr>
          <p:cNvPr id="2" name="Объект 1"/>
          <p:cNvGraphicFramePr>
            <a:graphicFrameLocks noChangeAspect="1"/>
          </p:cNvGraphicFramePr>
          <p:nvPr>
            <p:extLst>
              <p:ext uri="{D42A27DB-BD31-4B8C-83A1-F6EECF244321}">
                <p14:modId xmlns:p14="http://schemas.microsoft.com/office/powerpoint/2010/main" val="1020730624"/>
              </p:ext>
            </p:extLst>
          </p:nvPr>
        </p:nvGraphicFramePr>
        <p:xfrm>
          <a:off x="685800" y="762000"/>
          <a:ext cx="7916863" cy="6723063"/>
        </p:xfrm>
        <a:graphic>
          <a:graphicData uri="http://schemas.openxmlformats.org/presentationml/2006/ole">
            <mc:AlternateContent xmlns:mc="http://schemas.openxmlformats.org/markup-compatibility/2006">
              <mc:Choice xmlns:v="urn:schemas-microsoft-com:vml" Requires="v">
                <p:oleObj spid="_x0000_s77836" name="Документ" r:id="rId4" imgW="10505185" imgH="8915196" progId="Word.Document.12">
                  <p:embed/>
                </p:oleObj>
              </mc:Choice>
              <mc:Fallback>
                <p:oleObj name="Документ" r:id="rId4" imgW="10505185" imgH="8915196" progId="Word.Document.12">
                  <p:embed/>
                  <p:pic>
                    <p:nvPicPr>
                      <p:cNvPr id="0" name="Объект 2"/>
                      <p:cNvPicPr>
                        <a:picLocks noChangeAspect="1" noChangeArrowheads="1"/>
                      </p:cNvPicPr>
                      <p:nvPr/>
                    </p:nvPicPr>
                    <p:blipFill>
                      <a:blip r:embed="rId5"/>
                      <a:srcRect/>
                      <a:stretch>
                        <a:fillRect/>
                      </a:stretch>
                    </p:blipFill>
                    <p:spPr bwMode="auto">
                      <a:xfrm>
                        <a:off x="685800" y="762000"/>
                        <a:ext cx="7916863" cy="672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323528" y="260648"/>
            <a:ext cx="8363272" cy="648072"/>
          </a:xfrm>
          <a:prstGeom prst="rect">
            <a:avLst/>
          </a:prstGeom>
          <a:solidFill>
            <a:schemeClr val="accent1">
              <a:lumMod val="20000"/>
              <a:lumOff val="80000"/>
            </a:schemeClr>
          </a:solidFill>
          <a:scene3d>
            <a:camera prst="orthographicFront"/>
            <a:lightRig rig="threePt" dir="t"/>
          </a:scene3d>
          <a:sp3d>
            <a:bevelT w="152400" h="50800" prst="softRound"/>
          </a:sp3d>
        </p:spPr>
        <p:txBody>
          <a:bodyPr anchor="b">
            <a:normAutofit fontScale="92500" lnSpcReduction="200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endParaRPr lang="ru-RU" sz="2400" dirty="0" smtClean="0"/>
          </a:p>
          <a:p>
            <a:pPr algn="ctr" fontAlgn="auto">
              <a:spcAft>
                <a:spcPts val="0"/>
              </a:spcAft>
              <a:defRPr/>
            </a:pPr>
            <a:r>
              <a:rPr lang="en-US" sz="2400" dirty="0" smtClean="0"/>
              <a:t>V</a:t>
            </a:r>
            <a:r>
              <a:rPr lang="en-US" sz="2400" dirty="0"/>
              <a:t>. </a:t>
            </a:r>
            <a:r>
              <a:rPr lang="ru-RU" sz="2400" dirty="0"/>
              <a:t>Работа с </a:t>
            </a:r>
            <a:r>
              <a:rPr lang="ru-RU" sz="2400" dirty="0" smtClean="0"/>
              <a:t>документами и обращениями </a:t>
            </a:r>
            <a:r>
              <a:rPr lang="ru-RU" sz="2400" dirty="0"/>
              <a:t>граждан</a:t>
            </a:r>
          </a:p>
          <a:p>
            <a:pPr algn="ctr" fontAlgn="auto">
              <a:spcAft>
                <a:spcPts val="0"/>
              </a:spcAft>
              <a:defRPr/>
            </a:pPr>
            <a:endParaRPr lang="ru-RU" sz="2400" b="1" dirty="0">
              <a:latin typeface="Times New Roman" panose="02020603050405020304" pitchFamily="18" charset="0"/>
              <a:cs typeface="Times New Roman" panose="02020603050405020304" pitchFamily="18" charset="0"/>
            </a:endParaRPr>
          </a:p>
        </p:txBody>
      </p:sp>
      <p:pic>
        <p:nvPicPr>
          <p:cNvPr id="102404" name="Picture 3" descr="G:\646178.jpg"/>
          <p:cNvPicPr>
            <a:picLocks noChangeAspect="1" noChangeArrowheads="1"/>
          </p:cNvPicPr>
          <p:nvPr/>
        </p:nvPicPr>
        <p:blipFill>
          <a:blip r:embed="rId2"/>
          <a:srcRect/>
          <a:stretch>
            <a:fillRect/>
          </a:stretch>
        </p:blipFill>
        <p:spPr bwMode="auto">
          <a:xfrm>
            <a:off x="7366000" y="4471988"/>
            <a:ext cx="1382713" cy="1189037"/>
          </a:xfrm>
          <a:prstGeom prst="rect">
            <a:avLst/>
          </a:prstGeom>
          <a:noFill/>
          <a:ln w="9525">
            <a:noFill/>
            <a:miter lim="800000"/>
            <a:headEnd/>
            <a:tailEnd/>
          </a:ln>
        </p:spPr>
      </p:pic>
      <p:graphicFrame>
        <p:nvGraphicFramePr>
          <p:cNvPr id="5" name="Таблица 4"/>
          <p:cNvGraphicFramePr>
            <a:graphicFrameLocks noGrp="1"/>
          </p:cNvGraphicFramePr>
          <p:nvPr>
            <p:extLst>
              <p:ext uri="{D42A27DB-BD31-4B8C-83A1-F6EECF244321}">
                <p14:modId xmlns:p14="http://schemas.microsoft.com/office/powerpoint/2010/main" val="4173477945"/>
              </p:ext>
            </p:extLst>
          </p:nvPr>
        </p:nvGraphicFramePr>
        <p:xfrm>
          <a:off x="395288" y="1196975"/>
          <a:ext cx="8291264" cy="2123440"/>
        </p:xfrm>
        <a:graphic>
          <a:graphicData uri="http://schemas.openxmlformats.org/drawingml/2006/table">
            <a:tbl>
              <a:tblPr firstRow="1" bandRow="1">
                <a:tableStyleId>{5C22544A-7EE6-4342-B048-85BDC9FD1C3A}</a:tableStyleId>
              </a:tblPr>
              <a:tblGrid>
                <a:gridCol w="6862298"/>
                <a:gridCol w="1428966"/>
              </a:tblGrid>
              <a:tr h="370840">
                <a:tc>
                  <a:txBody>
                    <a:bodyPr/>
                    <a:lstStyle/>
                    <a:p>
                      <a:r>
                        <a:rPr lang="ru-RU" dirty="0" smtClean="0"/>
                        <a:t>Общее количество документов,</a:t>
                      </a:r>
                      <a:r>
                        <a:rPr lang="ru-RU" baseline="0" dirty="0" smtClean="0"/>
                        <a:t> поступивших в Комитет </a:t>
                      </a:r>
                      <a:r>
                        <a:rPr lang="ru-RU" sz="1200" baseline="0" dirty="0" smtClean="0"/>
                        <a:t>(по состоянию на 22.05.2017 года)</a:t>
                      </a:r>
                      <a:endParaRPr lang="ru-RU" sz="1200" dirty="0"/>
                    </a:p>
                  </a:txBody>
                  <a:tcPr>
                    <a:solidFill>
                      <a:srgbClr val="FDB873"/>
                    </a:solidFill>
                  </a:tcPr>
                </a:tc>
                <a:tc>
                  <a:txBody>
                    <a:bodyPr/>
                    <a:lstStyle/>
                    <a:p>
                      <a:r>
                        <a:rPr lang="ru-RU" dirty="0" smtClean="0"/>
                        <a:t>3 282</a:t>
                      </a:r>
                      <a:endParaRPr lang="ru-RU" dirty="0"/>
                    </a:p>
                  </a:txBody>
                  <a:tcPr>
                    <a:solidFill>
                      <a:srgbClr val="FDB873"/>
                    </a:solidFill>
                  </a:tcPr>
                </a:tc>
              </a:tr>
              <a:tr h="370840">
                <a:tc>
                  <a:txBody>
                    <a:bodyPr/>
                    <a:lstStyle/>
                    <a:p>
                      <a:r>
                        <a:rPr lang="ru-RU" dirty="0" smtClean="0"/>
                        <a:t>в т. ч. входящие</a:t>
                      </a:r>
                      <a:endParaRPr lang="ru-RU" dirty="0"/>
                    </a:p>
                  </a:txBody>
                  <a:tcPr/>
                </a:tc>
                <a:tc>
                  <a:txBody>
                    <a:bodyPr/>
                    <a:lstStyle/>
                    <a:p>
                      <a:r>
                        <a:rPr lang="ru-RU" dirty="0" smtClean="0"/>
                        <a:t>1 543</a:t>
                      </a:r>
                      <a:endParaRPr lang="ru-RU" dirty="0"/>
                    </a:p>
                  </a:txBody>
                  <a:tcPr/>
                </a:tc>
              </a:tr>
              <a:tr h="370840">
                <a:tc>
                  <a:txBody>
                    <a:bodyPr/>
                    <a:lstStyle/>
                    <a:p>
                      <a:r>
                        <a:rPr lang="ru-RU" dirty="0" smtClean="0"/>
                        <a:t>          исходящие</a:t>
                      </a:r>
                      <a:endParaRPr lang="ru-RU" dirty="0"/>
                    </a:p>
                  </a:txBody>
                  <a:tcPr/>
                </a:tc>
                <a:tc>
                  <a:txBody>
                    <a:bodyPr/>
                    <a:lstStyle/>
                    <a:p>
                      <a:r>
                        <a:rPr lang="ru-RU" dirty="0" smtClean="0"/>
                        <a:t>1 739</a:t>
                      </a:r>
                      <a:endParaRPr lang="ru-RU" dirty="0"/>
                    </a:p>
                  </a:txBody>
                  <a:tcPr/>
                </a:tc>
              </a:tr>
              <a:tr h="370840">
                <a:tc>
                  <a:txBody>
                    <a:bodyPr/>
                    <a:lstStyle/>
                    <a:p>
                      <a:r>
                        <a:rPr lang="ru-RU" dirty="0" smtClean="0"/>
                        <a:t>Общее количество обращений граждан </a:t>
                      </a:r>
                      <a:endParaRPr lang="ru-RU" dirty="0"/>
                    </a:p>
                  </a:txBody>
                  <a:tcPr/>
                </a:tc>
                <a:tc>
                  <a:txBody>
                    <a:bodyPr/>
                    <a:lstStyle/>
                    <a:p>
                      <a:r>
                        <a:rPr lang="ru-RU" dirty="0" smtClean="0"/>
                        <a:t>801</a:t>
                      </a:r>
                      <a:endParaRPr lang="ru-RU" dirty="0"/>
                    </a:p>
                  </a:txBody>
                  <a:tcPr/>
                </a:tc>
              </a:tr>
              <a:tr h="370840">
                <a:tc>
                  <a:txBody>
                    <a:bodyPr/>
                    <a:lstStyle/>
                    <a:p>
                      <a:r>
                        <a:rPr lang="ru-RU" dirty="0" smtClean="0"/>
                        <a:t>Подготовлено ответов</a:t>
                      </a:r>
                      <a:r>
                        <a:rPr lang="ru-RU" baseline="0" dirty="0" smtClean="0"/>
                        <a:t> на обращения граждан </a:t>
                      </a:r>
                      <a:endParaRPr lang="ru-RU" dirty="0"/>
                    </a:p>
                  </a:txBody>
                  <a:tcPr/>
                </a:tc>
                <a:tc>
                  <a:txBody>
                    <a:bodyPr/>
                    <a:lstStyle/>
                    <a:p>
                      <a:r>
                        <a:rPr lang="ru-RU" dirty="0" smtClean="0"/>
                        <a:t>511</a:t>
                      </a:r>
                      <a:endParaRPr lang="ru-RU" dirty="0"/>
                    </a:p>
                  </a:txBody>
                  <a:tcPr/>
                </a:tc>
              </a:tr>
            </a:tbl>
          </a:graphicData>
        </a:graphic>
      </p:graphicFrame>
      <p:sp>
        <p:nvSpPr>
          <p:cNvPr id="6" name="Прямоугольник 5"/>
          <p:cNvSpPr/>
          <p:nvPr/>
        </p:nvSpPr>
        <p:spPr>
          <a:xfrm>
            <a:off x="323528" y="3789040"/>
            <a:ext cx="6977764" cy="2088232"/>
          </a:xfrm>
          <a:prstGeom prst="rect">
            <a:avLst/>
          </a:prstGeom>
          <a:solidFill>
            <a:srgbClr val="FFF2E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sz="1400" dirty="0">
                <a:solidFill>
                  <a:srgbClr val="002060"/>
                </a:solidFill>
                <a:latin typeface="Times New Roman" panose="02020603050405020304" pitchFamily="18" charset="0"/>
                <a:cs typeface="Times New Roman" panose="02020603050405020304" pitchFamily="18" charset="0"/>
              </a:rPr>
              <a:t>Среди обратившихся в Комитет </a:t>
            </a:r>
            <a:r>
              <a:rPr lang="ru-RU" sz="1400" dirty="0" smtClean="0">
                <a:solidFill>
                  <a:srgbClr val="002060"/>
                </a:solidFill>
                <a:latin typeface="Times New Roman" panose="02020603050405020304" pitchFamily="18" charset="0"/>
                <a:cs typeface="Times New Roman" panose="02020603050405020304" pitchFamily="18" charset="0"/>
              </a:rPr>
              <a:t>многодетные </a:t>
            </a:r>
            <a:r>
              <a:rPr lang="ru-RU" sz="1400" dirty="0">
                <a:solidFill>
                  <a:srgbClr val="002060"/>
                </a:solidFill>
                <a:latin typeface="Times New Roman" panose="02020603050405020304" pitchFamily="18" charset="0"/>
                <a:cs typeface="Times New Roman" panose="02020603050405020304" pitchFamily="18" charset="0"/>
              </a:rPr>
              <a:t>родители, одинокие матери и </a:t>
            </a:r>
            <a:r>
              <a:rPr lang="ru-RU" sz="1400" b="1" dirty="0">
                <a:solidFill>
                  <a:srgbClr val="002060"/>
                </a:solidFill>
                <a:latin typeface="Times New Roman" panose="02020603050405020304" pitchFamily="18" charset="0"/>
                <a:cs typeface="Times New Roman" panose="02020603050405020304" pitchFamily="18" charset="0"/>
              </a:rPr>
              <a:t>приемные родители составляют более </a:t>
            </a:r>
            <a:r>
              <a:rPr lang="ru-RU" sz="1400" b="1" dirty="0" smtClean="0">
                <a:solidFill>
                  <a:srgbClr val="002060"/>
                </a:solidFill>
                <a:latin typeface="Times New Roman" panose="02020603050405020304" pitchFamily="18" charset="0"/>
                <a:cs typeface="Times New Roman" panose="02020603050405020304" pitchFamily="18" charset="0"/>
              </a:rPr>
              <a:t>16,7 %</a:t>
            </a:r>
            <a:r>
              <a:rPr lang="ru-RU" sz="1400" dirty="0" smtClean="0">
                <a:solidFill>
                  <a:srgbClr val="002060"/>
                </a:solidFill>
                <a:latin typeface="Times New Roman" panose="02020603050405020304" pitchFamily="18" charset="0"/>
                <a:cs typeface="Times New Roman" panose="02020603050405020304" pitchFamily="18" charset="0"/>
              </a:rPr>
              <a:t>, </a:t>
            </a:r>
            <a:r>
              <a:rPr lang="ru-RU" sz="1400" b="1" dirty="0">
                <a:solidFill>
                  <a:srgbClr val="002060"/>
                </a:solidFill>
                <a:latin typeface="Times New Roman" panose="02020603050405020304" pitchFamily="18" charset="0"/>
                <a:cs typeface="Times New Roman" panose="02020603050405020304" pitchFamily="18" charset="0"/>
              </a:rPr>
              <a:t>пенсионеры, ветераны труда – </a:t>
            </a:r>
            <a:r>
              <a:rPr lang="ru-RU" sz="1400" b="1" dirty="0" smtClean="0">
                <a:solidFill>
                  <a:srgbClr val="002060"/>
                </a:solidFill>
                <a:latin typeface="Times New Roman" panose="02020603050405020304" pitchFamily="18" charset="0"/>
                <a:cs typeface="Times New Roman" panose="02020603050405020304" pitchFamily="18" charset="0"/>
              </a:rPr>
              <a:t>14 %</a:t>
            </a:r>
            <a:r>
              <a:rPr lang="ru-RU" sz="1400" dirty="0" smtClean="0">
                <a:solidFill>
                  <a:srgbClr val="002060"/>
                </a:solidFill>
                <a:latin typeface="Times New Roman" panose="02020603050405020304" pitchFamily="18" charset="0"/>
                <a:cs typeface="Times New Roman" panose="02020603050405020304" pitchFamily="18" charset="0"/>
              </a:rPr>
              <a:t>, </a:t>
            </a:r>
            <a:r>
              <a:rPr lang="ru-RU" sz="1400" b="1" dirty="0">
                <a:solidFill>
                  <a:srgbClr val="002060"/>
                </a:solidFill>
                <a:latin typeface="Times New Roman" panose="02020603050405020304" pitchFamily="18" charset="0"/>
                <a:cs typeface="Times New Roman" panose="02020603050405020304" pitchFamily="18" charset="0"/>
              </a:rPr>
              <a:t>инвалиды труда, инвалиды детства, инвалиды </a:t>
            </a:r>
            <a:r>
              <a:rPr lang="ru-RU" sz="1400" b="1" dirty="0" smtClean="0">
                <a:solidFill>
                  <a:srgbClr val="002060"/>
                </a:solidFill>
                <a:latin typeface="Times New Roman" panose="02020603050405020304" pitchFamily="18" charset="0"/>
                <a:cs typeface="Times New Roman" panose="02020603050405020304" pitchFamily="18" charset="0"/>
              </a:rPr>
              <a:t>Великой Отечественной войны </a:t>
            </a:r>
            <a:r>
              <a:rPr lang="ru-RU" sz="1400" b="1" dirty="0">
                <a:solidFill>
                  <a:srgbClr val="002060"/>
                </a:solidFill>
                <a:latin typeface="Times New Roman" panose="02020603050405020304" pitchFamily="18" charset="0"/>
                <a:cs typeface="Times New Roman" panose="02020603050405020304" pitchFamily="18" charset="0"/>
              </a:rPr>
              <a:t>– более </a:t>
            </a:r>
            <a:r>
              <a:rPr lang="ru-RU" sz="1400" b="1" dirty="0" smtClean="0">
                <a:solidFill>
                  <a:srgbClr val="002060"/>
                </a:solidFill>
                <a:latin typeface="Times New Roman" panose="02020603050405020304" pitchFamily="18" charset="0"/>
                <a:cs typeface="Times New Roman" panose="02020603050405020304" pitchFamily="18" charset="0"/>
              </a:rPr>
              <a:t>8,5 %, </a:t>
            </a:r>
            <a:r>
              <a:rPr lang="ru-RU" sz="1400" b="1" dirty="0">
                <a:solidFill>
                  <a:srgbClr val="002060"/>
                </a:solidFill>
                <a:latin typeface="Times New Roman" panose="02020603050405020304" pitchFamily="18" charset="0"/>
                <a:cs typeface="Times New Roman" panose="02020603050405020304" pitchFamily="18" charset="0"/>
              </a:rPr>
              <a:t>организации</a:t>
            </a:r>
            <a:r>
              <a:rPr lang="ru-RU" sz="1400" dirty="0">
                <a:solidFill>
                  <a:srgbClr val="002060"/>
                </a:solidFill>
                <a:latin typeface="Times New Roman" panose="02020603050405020304" pitchFamily="18" charset="0"/>
                <a:cs typeface="Times New Roman" panose="02020603050405020304" pitchFamily="18" charset="0"/>
              </a:rPr>
              <a:t> – </a:t>
            </a:r>
            <a:r>
              <a:rPr lang="ru-RU" sz="1400" b="1" dirty="0" smtClean="0">
                <a:solidFill>
                  <a:srgbClr val="002060"/>
                </a:solidFill>
                <a:latin typeface="Times New Roman" panose="02020603050405020304" pitchFamily="18" charset="0"/>
                <a:cs typeface="Times New Roman" panose="02020603050405020304" pitchFamily="18" charset="0"/>
              </a:rPr>
              <a:t>5,4 %</a:t>
            </a:r>
            <a:r>
              <a:rPr lang="ru-RU" sz="1400" dirty="0" smtClean="0">
                <a:solidFill>
                  <a:srgbClr val="002060"/>
                </a:solidFill>
                <a:latin typeface="Times New Roman" panose="02020603050405020304" pitchFamily="18" charset="0"/>
                <a:cs typeface="Times New Roman" panose="02020603050405020304" pitchFamily="18" charset="0"/>
              </a:rPr>
              <a:t>, </a:t>
            </a:r>
            <a:r>
              <a:rPr lang="ru-RU" sz="1400" b="1" dirty="0">
                <a:solidFill>
                  <a:srgbClr val="002060"/>
                </a:solidFill>
                <a:latin typeface="Times New Roman" panose="02020603050405020304" pitchFamily="18" charset="0"/>
                <a:cs typeface="Times New Roman" panose="02020603050405020304" pitchFamily="18" charset="0"/>
              </a:rPr>
              <a:t>осужденные – </a:t>
            </a:r>
            <a:r>
              <a:rPr lang="ru-RU" sz="1400" b="1" dirty="0" smtClean="0">
                <a:solidFill>
                  <a:srgbClr val="002060"/>
                </a:solidFill>
                <a:latin typeface="Times New Roman" panose="02020603050405020304" pitchFamily="18" charset="0"/>
                <a:cs typeface="Times New Roman" panose="02020603050405020304" pitchFamily="18" charset="0"/>
              </a:rPr>
              <a:t>3,7 % </a:t>
            </a:r>
            <a:r>
              <a:rPr lang="ru-RU" sz="1400" dirty="0">
                <a:solidFill>
                  <a:srgbClr val="002060"/>
                </a:solidFill>
                <a:latin typeface="Times New Roman" panose="02020603050405020304" pitchFamily="18" charset="0"/>
                <a:cs typeface="Times New Roman" panose="02020603050405020304" pitchFamily="18" charset="0"/>
              </a:rPr>
              <a:t>и др.</a:t>
            </a:r>
          </a:p>
          <a:p>
            <a:pPr algn="just" fontAlgn="auto">
              <a:spcBef>
                <a:spcPts val="0"/>
              </a:spcBef>
              <a:spcAft>
                <a:spcPts val="0"/>
              </a:spcAft>
              <a:defRPr/>
            </a:pPr>
            <a:endParaRPr lang="ru-RU" sz="1400" dirty="0">
              <a:solidFill>
                <a:srgbClr val="002060"/>
              </a:solidFill>
              <a:latin typeface="Times New Roman" panose="02020603050405020304" pitchFamily="18" charset="0"/>
              <a:cs typeface="Times New Roman" panose="02020603050405020304" pitchFamily="18" charset="0"/>
            </a:endParaRPr>
          </a:p>
          <a:p>
            <a:pPr algn="just" fontAlgn="auto">
              <a:spcBef>
                <a:spcPts val="0"/>
              </a:spcBef>
              <a:spcAft>
                <a:spcPts val="0"/>
              </a:spcAft>
              <a:defRPr/>
            </a:pPr>
            <a:r>
              <a:rPr lang="ru-RU" sz="1400" dirty="0">
                <a:solidFill>
                  <a:srgbClr val="002060"/>
                </a:solidFill>
                <a:latin typeface="Times New Roman" panose="02020603050405020304" pitchFamily="18" charset="0"/>
                <a:cs typeface="Times New Roman" panose="02020603050405020304" pitchFamily="18" charset="0"/>
              </a:rPr>
              <a:t>Из общего числа обращений, в которых содержались просьбы об оказании содействия в решении конкретных вопросов, примерно в 20 % случаев в результате участия Комитета удалось добиться положительных решений</a:t>
            </a:r>
            <a:r>
              <a:rPr lang="ru-RU" sz="1200" dirty="0">
                <a:solidFill>
                  <a:srgbClr val="002060"/>
                </a:solidFill>
                <a:latin typeface="Times New Roman" panose="02020603050405020304" pitchFamily="18" charset="0"/>
                <a:cs typeface="Times New Roman" panose="02020603050405020304" pitchFamily="18" charset="0"/>
              </a:rPr>
              <a:t>. </a:t>
            </a:r>
          </a:p>
        </p:txBody>
      </p:sp>
      <p:sp>
        <p:nvSpPr>
          <p:cNvPr id="102428" name="Номер слайда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8DC95BD-0CF2-4C90-B963-5BCB0B8D5F7F}" type="slidenum">
              <a:rPr lang="ru-RU">
                <a:solidFill>
                  <a:srgbClr val="898989"/>
                </a:solidFill>
              </a:rPr>
              <a:pPr fontAlgn="base">
                <a:spcBef>
                  <a:spcPct val="0"/>
                </a:spcBef>
                <a:spcAft>
                  <a:spcPct val="0"/>
                </a:spcAft>
              </a:pPr>
              <a:t>80</a:t>
            </a:fld>
            <a:endParaRPr lang="ru-RU" dirty="0">
              <a:solidFill>
                <a:srgbClr val="898989"/>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1027113" y="1773238"/>
            <a:ext cx="7488237" cy="1223962"/>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ru-RU" dirty="0"/>
              <a:t>СПАСИБО ЗА ВНИМАНИЕ!</a:t>
            </a:r>
          </a:p>
        </p:txBody>
      </p:sp>
      <p:pic>
        <p:nvPicPr>
          <p:cNvPr id="103427" name="Picture 2" descr="C:\Users\user1\AppData\Local\Microsoft\Windows Live Mail\WLMDSS.tmp\WLMA0F2.tmp\РОмашки-2.jpg"/>
          <p:cNvPicPr>
            <a:picLocks noChangeAspect="1" noChangeArrowheads="1"/>
          </p:cNvPicPr>
          <p:nvPr/>
        </p:nvPicPr>
        <p:blipFill>
          <a:blip r:embed="rId2"/>
          <a:srcRect/>
          <a:stretch>
            <a:fillRect/>
          </a:stretch>
        </p:blipFill>
        <p:spPr bwMode="auto">
          <a:xfrm>
            <a:off x="107950" y="3644900"/>
            <a:ext cx="5111750" cy="3195638"/>
          </a:xfrm>
          <a:prstGeom prst="rect">
            <a:avLst/>
          </a:prstGeom>
          <a:noFill/>
          <a:ln w="9525">
            <a:noFill/>
            <a:miter lim="800000"/>
            <a:headEnd/>
            <a:tailEnd/>
          </a:ln>
        </p:spPr>
      </p:pic>
      <p:sp>
        <p:nvSpPr>
          <p:cNvPr id="103428" name="TextBox 5"/>
          <p:cNvSpPr txBox="1">
            <a:spLocks noChangeArrowheads="1"/>
          </p:cNvSpPr>
          <p:nvPr/>
        </p:nvSpPr>
        <p:spPr bwMode="auto">
          <a:xfrm>
            <a:off x="5148263" y="6229350"/>
            <a:ext cx="3384550" cy="522288"/>
          </a:xfrm>
          <a:prstGeom prst="rect">
            <a:avLst/>
          </a:prstGeom>
          <a:noFill/>
          <a:ln w="9525">
            <a:noFill/>
            <a:miter lim="800000"/>
            <a:headEnd/>
            <a:tailEnd/>
          </a:ln>
        </p:spPr>
        <p:txBody>
          <a:bodyPr>
            <a:spAutoFit/>
          </a:bodyPr>
          <a:lstStyle/>
          <a:p>
            <a:r>
              <a:rPr lang="ru-RU" sz="1400" b="1" i="1" dirty="0">
                <a:solidFill>
                  <a:srgbClr val="002060"/>
                </a:solidFill>
                <a:latin typeface="Century Schoolbook"/>
              </a:rPr>
              <a:t>Ромашка </a:t>
            </a:r>
            <a:r>
              <a:rPr lang="ru-RU" sz="1400" b="1" i="1" dirty="0" smtClean="0">
                <a:solidFill>
                  <a:srgbClr val="002060"/>
                </a:solidFill>
                <a:latin typeface="Century Schoolbook"/>
              </a:rPr>
              <a:t>– символ </a:t>
            </a:r>
            <a:r>
              <a:rPr lang="ru-RU" sz="1400" b="1" i="1" dirty="0">
                <a:solidFill>
                  <a:srgbClr val="002060"/>
                </a:solidFill>
                <a:latin typeface="Century Schoolbook"/>
              </a:rPr>
              <a:t>Дня семьи, любви и верности </a:t>
            </a:r>
          </a:p>
        </p:txBody>
      </p:sp>
      <p:sp>
        <p:nvSpPr>
          <p:cNvPr id="6" name="Номер слайда 5"/>
          <p:cNvSpPr>
            <a:spLocks noGrp="1"/>
          </p:cNvSpPr>
          <p:nvPr>
            <p:ph type="sldNum" sz="quarter" idx="12"/>
          </p:nvPr>
        </p:nvSpPr>
        <p:spPr>
          <a:xfrm>
            <a:off x="8101013" y="5661025"/>
            <a:ext cx="638175" cy="647700"/>
          </a:xfrm>
          <a:prstGeom prst="rect">
            <a:avLst/>
          </a:prstGeom>
          <a:solidFill>
            <a:schemeClr val="bg1"/>
          </a:solidFill>
          <a:ln>
            <a:solidFill>
              <a:srgbClr val="FFFFFF">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5"/>
          <p:cNvPicPr>
            <a:picLocks noGrp="1" noChangeAspect="1" noChangeArrowheads="1"/>
          </p:cNvPicPr>
          <p:nvPr>
            <p:ph sz="quarter" idx="1"/>
          </p:nvPr>
        </p:nvPicPr>
        <p:blipFill>
          <a:blip r:embed="rId3"/>
          <a:srcRect/>
          <a:stretch>
            <a:fillRect/>
          </a:stretch>
        </p:blipFill>
        <p:spPr>
          <a:xfrm>
            <a:off x="468313" y="404813"/>
            <a:ext cx="7920037" cy="4092575"/>
          </a:xfrm>
        </p:spPr>
      </p:pic>
      <p:graphicFrame>
        <p:nvGraphicFramePr>
          <p:cNvPr id="22" name="Таблица 21"/>
          <p:cNvGraphicFramePr>
            <a:graphicFrameLocks noGrp="1"/>
          </p:cNvGraphicFramePr>
          <p:nvPr>
            <p:extLst>
              <p:ext uri="{D42A27DB-BD31-4B8C-83A1-F6EECF244321}">
                <p14:modId xmlns:p14="http://schemas.microsoft.com/office/powerpoint/2010/main" val="976359810"/>
              </p:ext>
            </p:extLst>
          </p:nvPr>
        </p:nvGraphicFramePr>
        <p:xfrm>
          <a:off x="611560" y="3789040"/>
          <a:ext cx="7632848" cy="3068959"/>
        </p:xfrm>
        <a:graphic>
          <a:graphicData uri="http://schemas.openxmlformats.org/drawingml/2006/table">
            <a:tbl>
              <a:tblPr firstRow="1" bandRow="1">
                <a:tableStyleId>{5C22544A-7EE6-4342-B048-85BDC9FD1C3A}</a:tableStyleId>
              </a:tblPr>
              <a:tblGrid>
                <a:gridCol w="3871506"/>
                <a:gridCol w="3761342"/>
              </a:tblGrid>
              <a:tr h="2733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Республика Башкортостан </a:t>
                      </a:r>
                      <a:endParaRPr lang="ru-RU" sz="1100" dirty="0" smtClean="0"/>
                    </a:p>
                  </a:txBody>
                  <a:tcPr>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Липецкая область</a:t>
                      </a:r>
                      <a:endParaRPr lang="ru-RU" sz="1100" dirty="0" smtClean="0"/>
                    </a:p>
                  </a:txBody>
                  <a:tcPr>
                    <a:solidFill>
                      <a:schemeClr val="accent1">
                        <a:lumMod val="40000"/>
                        <a:lumOff val="60000"/>
                      </a:schemeClr>
                    </a:solidFill>
                  </a:tcPr>
                </a:tc>
              </a:tr>
              <a:tr h="376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Республика Коми</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Московская область</a:t>
                      </a:r>
                      <a:endParaRPr lang="ru-RU" sz="1100" dirty="0" smtClean="0"/>
                    </a:p>
                  </a:txBody>
                  <a:tcPr/>
                </a:tc>
              </a:tr>
              <a:tr h="376519">
                <a:tc>
                  <a:txBody>
                    <a:bodyPr/>
                    <a:lstStyle/>
                    <a:p>
                      <a:r>
                        <a:rPr lang="ru-RU" sz="1100" b="1" dirty="0" smtClean="0"/>
                        <a:t>Забайкальский край</a:t>
                      </a:r>
                      <a:endParaRPr lang="ru-RU" sz="11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Пензенская область</a:t>
                      </a:r>
                      <a:endParaRPr lang="ru-RU" sz="1100" dirty="0" smtClean="0"/>
                    </a:p>
                  </a:txBody>
                  <a:tcPr/>
                </a:tc>
              </a:tr>
              <a:tr h="319878">
                <a:tc>
                  <a:txBody>
                    <a:bodyPr/>
                    <a:lstStyle/>
                    <a:p>
                      <a:r>
                        <a:rPr lang="ru-RU" sz="1100" b="1" dirty="0" smtClean="0">
                          <a:solidFill>
                            <a:prstClr val="black"/>
                          </a:solidFill>
                        </a:rPr>
                        <a:t>Архангельская область</a:t>
                      </a:r>
                      <a:endParaRPr lang="ru-RU" sz="1100" dirty="0"/>
                    </a:p>
                  </a:txBody>
                  <a:tcPr>
                    <a:solidFill>
                      <a:schemeClr val="accent1">
                        <a:lumMod val="40000"/>
                        <a:lumOff val="60000"/>
                      </a:schemeClr>
                    </a:solidFill>
                  </a:tcPr>
                </a:tc>
                <a:tc>
                  <a:txBody>
                    <a:bodyPr/>
                    <a:lstStyle/>
                    <a:p>
                      <a:r>
                        <a:rPr lang="ru-RU" sz="1100" b="1" dirty="0" smtClean="0"/>
                        <a:t>Самарская область</a:t>
                      </a:r>
                      <a:endParaRPr lang="ru-RU" sz="1100" b="1" dirty="0"/>
                    </a:p>
                  </a:txBody>
                  <a:tcPr>
                    <a:solidFill>
                      <a:schemeClr val="accent1">
                        <a:lumMod val="40000"/>
                        <a:lumOff val="60000"/>
                      </a:schemeClr>
                    </a:solidFill>
                  </a:tcPr>
                </a:tc>
              </a:tr>
              <a:tr h="376519">
                <a:tc>
                  <a:txBody>
                    <a:bodyPr/>
                    <a:lstStyle/>
                    <a:p>
                      <a:r>
                        <a:rPr lang="ru-RU" sz="1100" b="1" dirty="0" smtClean="0"/>
                        <a:t>Брянская область</a:t>
                      </a:r>
                      <a:endParaRPr lang="ru-RU" sz="1100" b="1" dirty="0"/>
                    </a:p>
                  </a:txBody>
                  <a:tcPr>
                    <a:solidFill>
                      <a:schemeClr val="accent1">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Смоленская область</a:t>
                      </a:r>
                      <a:endParaRPr lang="ru-RU" sz="1100" dirty="0" smtClean="0"/>
                    </a:p>
                  </a:txBody>
                  <a:tcPr>
                    <a:solidFill>
                      <a:schemeClr val="accent1">
                        <a:lumMod val="40000"/>
                        <a:lumOff val="60000"/>
                      </a:schemeClr>
                    </a:solidFill>
                  </a:tcPr>
                </a:tc>
              </a:tr>
              <a:tr h="376519">
                <a:tc>
                  <a:txBody>
                    <a:bodyPr/>
                    <a:lstStyle/>
                    <a:p>
                      <a:r>
                        <a:rPr lang="ru-RU" sz="1100" b="1" dirty="0" smtClean="0">
                          <a:solidFill>
                            <a:prstClr val="black"/>
                          </a:solidFill>
                        </a:rPr>
                        <a:t>Волгоградская область</a:t>
                      </a:r>
                      <a:endParaRPr lang="ru-RU"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solidFill>
                            <a:prstClr val="black"/>
                          </a:solidFill>
                        </a:rPr>
                        <a:t>Тамбовская область</a:t>
                      </a:r>
                      <a:endParaRPr lang="ru-RU" sz="1100" dirty="0" smtClean="0"/>
                    </a:p>
                  </a:txBody>
                  <a:tcPr/>
                </a:tc>
              </a:tr>
              <a:tr h="273304">
                <a:tc>
                  <a:txBody>
                    <a:bodyPr/>
                    <a:lstStyle/>
                    <a:p>
                      <a:r>
                        <a:rPr lang="ru-RU" sz="1100" b="1" dirty="0" smtClean="0">
                          <a:solidFill>
                            <a:prstClr val="black"/>
                          </a:solidFill>
                        </a:rPr>
                        <a:t>Кировская область</a:t>
                      </a:r>
                      <a:endParaRPr lang="ru-RU" sz="1100" dirty="0"/>
                    </a:p>
                  </a:txBody>
                  <a:tcPr>
                    <a:solidFill>
                      <a:schemeClr val="accent1">
                        <a:lumMod val="40000"/>
                        <a:lumOff val="60000"/>
                      </a:schemeClr>
                    </a:solidFill>
                  </a:tcPr>
                </a:tc>
                <a:tc>
                  <a:txBody>
                    <a:bodyPr/>
                    <a:lstStyle/>
                    <a:p>
                      <a:r>
                        <a:rPr lang="ru-RU" sz="1100" b="1" dirty="0" smtClean="0"/>
                        <a:t>Ярославская область</a:t>
                      </a:r>
                      <a:endParaRPr lang="ru-RU" sz="1100" b="1" dirty="0"/>
                    </a:p>
                  </a:txBody>
                  <a:tcPr>
                    <a:solidFill>
                      <a:schemeClr val="accent1">
                        <a:lumMod val="40000"/>
                        <a:lumOff val="60000"/>
                      </a:schemeClr>
                    </a:solidFill>
                  </a:tcPr>
                </a:tc>
              </a:tr>
              <a:tr h="376519">
                <a:tc>
                  <a:txBody>
                    <a:bodyPr/>
                    <a:lstStyle/>
                    <a:p>
                      <a:r>
                        <a:rPr lang="ru-RU" sz="1100" b="1" dirty="0" smtClean="0">
                          <a:solidFill>
                            <a:prstClr val="black"/>
                          </a:solidFill>
                        </a:rPr>
                        <a:t>Курская область</a:t>
                      </a:r>
                      <a:endParaRPr lang="ru-RU"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b="1" dirty="0" smtClean="0"/>
                        <a:t>Ненецкий автономный округ</a:t>
                      </a:r>
                    </a:p>
                  </a:txBody>
                  <a:tcPr/>
                </a:tc>
              </a:tr>
              <a:tr h="319878">
                <a:tc>
                  <a:txBody>
                    <a:bodyPr/>
                    <a:lstStyle/>
                    <a:p>
                      <a:pPr algn="l"/>
                      <a:r>
                        <a:rPr lang="ru-RU" sz="1100" b="1" dirty="0" smtClean="0">
                          <a:solidFill>
                            <a:prstClr val="black"/>
                          </a:solidFill>
                        </a:rPr>
                        <a:t>                                                                                                     </a:t>
                      </a:r>
                      <a:r>
                        <a:rPr lang="en-US" sz="1100" b="1" dirty="0" smtClean="0">
                          <a:solidFill>
                            <a:prstClr val="black"/>
                          </a:solidFill>
                        </a:rPr>
                        <a:t>   </a:t>
                      </a:r>
                      <a:endParaRPr lang="ru-RU" sz="1100" dirty="0"/>
                    </a:p>
                  </a:txBody>
                  <a:tcPr/>
                </a:tc>
                <a:tc>
                  <a:txBody>
                    <a:bodyPr/>
                    <a:lstStyle/>
                    <a:p>
                      <a:pPr algn="l"/>
                      <a:r>
                        <a:rPr lang="ru-RU" sz="1100" b="1" dirty="0" smtClean="0">
                          <a:solidFill>
                            <a:prstClr val="black"/>
                          </a:solidFill>
                        </a:rPr>
                        <a:t>Чукотский автономный округ</a:t>
                      </a:r>
                      <a:endParaRPr lang="ru-RU" sz="1100" dirty="0"/>
                    </a:p>
                  </a:txBody>
                  <a:tcPr/>
                </a:tc>
              </a:tr>
            </a:tbl>
          </a:graphicData>
        </a:graphic>
      </p:graphicFrame>
      <p:sp>
        <p:nvSpPr>
          <p:cNvPr id="2" name="Сердце 1"/>
          <p:cNvSpPr/>
          <p:nvPr/>
        </p:nvSpPr>
        <p:spPr>
          <a:xfrm>
            <a:off x="2268538" y="2420938"/>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8" name="Сердце 7"/>
          <p:cNvSpPr/>
          <p:nvPr/>
        </p:nvSpPr>
        <p:spPr>
          <a:xfrm>
            <a:off x="2771775" y="1844675"/>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0" name="Сердце 9"/>
          <p:cNvSpPr/>
          <p:nvPr/>
        </p:nvSpPr>
        <p:spPr>
          <a:xfrm>
            <a:off x="2376488" y="1557338"/>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1" name="Сердце 10"/>
          <p:cNvSpPr/>
          <p:nvPr/>
        </p:nvSpPr>
        <p:spPr>
          <a:xfrm>
            <a:off x="1312863" y="2332038"/>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2" name="Сердце 11"/>
          <p:cNvSpPr/>
          <p:nvPr/>
        </p:nvSpPr>
        <p:spPr>
          <a:xfrm>
            <a:off x="2268538" y="1952625"/>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3" name="Сердце 12"/>
          <p:cNvSpPr/>
          <p:nvPr/>
        </p:nvSpPr>
        <p:spPr>
          <a:xfrm>
            <a:off x="1187450" y="1844675"/>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 name="Сердце 13"/>
          <p:cNvSpPr/>
          <p:nvPr/>
        </p:nvSpPr>
        <p:spPr>
          <a:xfrm>
            <a:off x="1357313" y="1916113"/>
            <a:ext cx="215900" cy="217487"/>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5" name="Сердце 14"/>
          <p:cNvSpPr/>
          <p:nvPr/>
        </p:nvSpPr>
        <p:spPr>
          <a:xfrm>
            <a:off x="1617663" y="1736725"/>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 name="Сердце 15"/>
          <p:cNvSpPr/>
          <p:nvPr/>
        </p:nvSpPr>
        <p:spPr>
          <a:xfrm>
            <a:off x="2700338" y="1435100"/>
            <a:ext cx="215900" cy="217488"/>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7" name="Сердце 16"/>
          <p:cNvSpPr/>
          <p:nvPr/>
        </p:nvSpPr>
        <p:spPr>
          <a:xfrm>
            <a:off x="1617663" y="2060575"/>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 name="Сердце 17"/>
          <p:cNvSpPr/>
          <p:nvPr/>
        </p:nvSpPr>
        <p:spPr>
          <a:xfrm>
            <a:off x="1908175" y="2286000"/>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 name="Сердце 18"/>
          <p:cNvSpPr/>
          <p:nvPr/>
        </p:nvSpPr>
        <p:spPr>
          <a:xfrm>
            <a:off x="1295400" y="1557338"/>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 name="Сердце 19"/>
          <p:cNvSpPr/>
          <p:nvPr/>
        </p:nvSpPr>
        <p:spPr>
          <a:xfrm>
            <a:off x="1465263" y="2024063"/>
            <a:ext cx="215900" cy="217487"/>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 name="Сердце 20"/>
          <p:cNvSpPr/>
          <p:nvPr/>
        </p:nvSpPr>
        <p:spPr>
          <a:xfrm>
            <a:off x="5580063" y="3068638"/>
            <a:ext cx="215900" cy="215900"/>
          </a:xfrm>
          <a:prstGeom prst="hear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25647" name="Picture 2"/>
          <p:cNvPicPr>
            <a:picLocks noChangeAspect="1" noChangeArrowheads="1"/>
          </p:cNvPicPr>
          <p:nvPr/>
        </p:nvPicPr>
        <p:blipFill>
          <a:blip r:embed="rId4"/>
          <a:srcRect/>
          <a:stretch>
            <a:fillRect/>
          </a:stretch>
        </p:blipFill>
        <p:spPr bwMode="auto">
          <a:xfrm>
            <a:off x="7089775" y="1052513"/>
            <a:ext cx="225425" cy="219075"/>
          </a:xfrm>
          <a:prstGeom prst="rect">
            <a:avLst/>
          </a:prstGeom>
          <a:noFill/>
          <a:ln w="9525">
            <a:noFill/>
            <a:miter lim="800000"/>
            <a:headEnd/>
            <a:tailEnd/>
          </a:ln>
        </p:spPr>
      </p:pic>
      <p:sp>
        <p:nvSpPr>
          <p:cNvPr id="23" name="Заголовок 1"/>
          <p:cNvSpPr txBox="1">
            <a:spLocks noGrp="1"/>
          </p:cNvSpPr>
          <p:nvPr>
            <p:ph type="title"/>
          </p:nvPr>
        </p:nvSpPr>
        <p:spPr>
          <a:xfrm>
            <a:off x="251520" y="44624"/>
            <a:ext cx="8640960" cy="360040"/>
          </a:xfrm>
          <a:solidFill>
            <a:schemeClr val="accent1">
              <a:lumMod val="20000"/>
              <a:lumOff val="80000"/>
            </a:schemeClr>
          </a:solidFill>
          <a:scene3d>
            <a:camera prst="orthographicFront"/>
            <a:lightRig rig="threePt" dir="t"/>
          </a:scene3d>
          <a:sp3d>
            <a:bevelT w="152400" h="50800" prst="softRound"/>
          </a:sp3d>
        </p:spPr>
        <p:txBody>
          <a:bodyPr>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fontAlgn="auto">
              <a:spcAft>
                <a:spcPts val="0"/>
              </a:spcAft>
              <a:defRPr/>
            </a:pPr>
            <a:r>
              <a:rPr lang="ru-RU" sz="1500" b="1" dirty="0" smtClean="0">
                <a:solidFill>
                  <a:schemeClr val="accent3">
                    <a:lumMod val="50000"/>
                  </a:schemeClr>
                </a:solidFill>
                <a:effectLst>
                  <a:innerShdw blurRad="63500" dist="50800" dir="13500000">
                    <a:prstClr val="black">
                      <a:alpha val="50000"/>
                    </a:prstClr>
                  </a:innerShdw>
                </a:effectLst>
              </a:rPr>
              <a:t>17 регионов Российской Федерации представлены в Комитете</a:t>
            </a:r>
            <a:r>
              <a:rPr lang="en-US" sz="1500" b="1" dirty="0" smtClean="0">
                <a:solidFill>
                  <a:schemeClr val="accent3">
                    <a:lumMod val="50000"/>
                  </a:schemeClr>
                </a:solidFill>
                <a:effectLst>
                  <a:innerShdw blurRad="63500" dist="50800" dir="13500000">
                    <a:prstClr val="black">
                      <a:alpha val="50000"/>
                    </a:prstClr>
                  </a:innerShdw>
                </a:effectLst>
              </a:rPr>
              <a:t> </a:t>
            </a:r>
            <a:endParaRPr lang="ru-RU" sz="1500" b="1" dirty="0">
              <a:solidFill>
                <a:schemeClr val="accent3">
                  <a:lumMod val="50000"/>
                </a:schemeClr>
              </a:solidFill>
              <a:effectLst>
                <a:innerShdw blurRad="63500" dist="50800" dir="13500000">
                  <a:prstClr val="black">
                    <a:alpha val="50000"/>
                  </a:prstClr>
                </a:innerShdw>
              </a:effectLst>
            </a:endParaRPr>
          </a:p>
        </p:txBody>
      </p:sp>
      <p:sp>
        <p:nvSpPr>
          <p:cNvPr id="25649" name="Номер слайда 2"/>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9CB93B7-6764-455B-A422-B4C6F2D7A235}" type="slidenum">
              <a:rPr lang="ru-RU">
                <a:solidFill>
                  <a:srgbClr val="898989"/>
                </a:solidFill>
              </a:rPr>
              <a:pPr fontAlgn="base">
                <a:spcBef>
                  <a:spcPct val="0"/>
                </a:spcBef>
                <a:spcAft>
                  <a:spcPct val="0"/>
                </a:spcAft>
              </a:pPr>
              <a:t>9</a:t>
            </a:fld>
            <a:endParaRPr lang="ru-RU" dirty="0">
              <a:solidFill>
                <a:srgbClr val="898989"/>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
  <TotalTime>6111</TotalTime>
  <Words>9315</Words>
  <Application>Microsoft Office PowerPoint</Application>
  <PresentationFormat>Экран (4:3)</PresentationFormat>
  <Paragraphs>964</Paragraphs>
  <Slides>81</Slides>
  <Notes>11</Notes>
  <HiddenSlides>0</HiddenSlides>
  <MMClips>0</MMClips>
  <ScaleCrop>false</ScaleCrop>
  <HeadingPairs>
    <vt:vector size="6" baseType="variant">
      <vt:variant>
        <vt:lpstr>Тема</vt:lpstr>
      </vt:variant>
      <vt:variant>
        <vt:i4>1</vt:i4>
      </vt:variant>
      <vt:variant>
        <vt:lpstr>Внедренные серверы OLE</vt:lpstr>
      </vt:variant>
      <vt:variant>
        <vt:i4>3</vt:i4>
      </vt:variant>
      <vt:variant>
        <vt:lpstr>Заголовки слайдов</vt:lpstr>
      </vt:variant>
      <vt:variant>
        <vt:i4>81</vt:i4>
      </vt:variant>
    </vt:vector>
  </HeadingPairs>
  <TitlesOfParts>
    <vt:vector size="85" baseType="lpstr">
      <vt:lpstr>Эркер</vt:lpstr>
      <vt:lpstr>Документ</vt:lpstr>
      <vt:lpstr>Диаграмма Microsoft Excel</vt:lpstr>
      <vt:lpstr>Лист Microsoft Excel 97-2003</vt:lpstr>
      <vt:lpstr>Презентация PowerPoint</vt:lpstr>
      <vt:lpstr>Презентация PowerPoint</vt:lpstr>
      <vt:lpstr>Презентация PowerPoint</vt:lpstr>
      <vt:lpstr>содержание</vt:lpstr>
      <vt:lpstr>Презентация PowerPoint</vt:lpstr>
      <vt:lpstr>Состав Комитета</vt:lpstr>
      <vt:lpstr>Презентация PowerPoint</vt:lpstr>
      <vt:lpstr>Презентация PowerPoint</vt:lpstr>
      <vt:lpstr>17 регионов Российской Федерации представлены в Комитете </vt:lpstr>
      <vt:lpstr>Презентация PowerPoint</vt:lpstr>
      <vt:lpstr>Стратегические документы, принятые государством в интересах российской семьи и детей</vt:lpstr>
      <vt:lpstr>Презентация PowerPoint</vt:lpstr>
      <vt:lpstr>Презентация PowerPoint</vt:lpstr>
      <vt:lpstr>Презентация PowerPoint</vt:lpstr>
      <vt:lpstr>Взаимодействие Комитета с органами исполнительной власти в  рамках подготовки к «правительственному часу»</vt:lpstr>
      <vt:lpstr>Взаимодействие со  Счетной палатой Российской Федерации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Исполнение Послания  Президента Российской Федерации</vt:lpstr>
      <vt:lpstr>Направления совершенствования законодательства</vt:lpstr>
      <vt:lpstr>Семейно-детский бюджет</vt:lpstr>
      <vt:lpstr>Презентация PowerPoint</vt:lpstr>
      <vt:lpstr>Структура семейно-детского бюджета 2017 года</vt:lpstr>
      <vt:lpstr>Презентация PowerPoint</vt:lpstr>
      <vt:lpstr>Мониторинг законодательства о дополнительных мерах государственной поддержки семей с детьми (материнский капитал)</vt:lpstr>
      <vt:lpstr>Презентация PowerPoint</vt:lpstr>
      <vt:lpstr>Презентация PowerPoint</vt:lpstr>
      <vt:lpstr>Презентация PowerPoint</vt:lpstr>
      <vt:lpstr>Презентация PowerPoint</vt:lpstr>
      <vt:lpstr>Презентация PowerPoint</vt:lpstr>
      <vt:lpstr>Поддержка семей с тремя и более детьми  </vt:lpstr>
      <vt:lpstr>Поддержка семей в связи с рождением третьего ребенка</vt:lpstr>
      <vt:lpstr>Презентация PowerPoint</vt:lpstr>
      <vt:lpstr>Презентация PowerPoint</vt:lpstr>
      <vt:lpstr>Финансирование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III. Парламентский контроль в рамках работы Комитета за подготовкой подзаконных нормативных правовых актов</vt:lpstr>
      <vt:lpstr>Презентация PowerPoint</vt:lpstr>
      <vt:lpstr>Презентация PowerPoint</vt:lpstr>
      <vt:lpstr>Презентация PowerPoint</vt:lpstr>
      <vt:lpstr>Презентация PowerPoint</vt:lpstr>
      <vt:lpstr>  Заседания Межведомственной рабочей группы по доработке проекта федерального закона  № 3324-7 «О внесении изменений в отдельные законодательные акты Российской Федерации в целях обеспечения права детей на отдых и оздоровление,  а также охраны их жизни и здоровья» </vt:lpstr>
      <vt:lpstr>Рождественские чтения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user1</dc:creator>
  <cp:lastModifiedBy>КОСАРЕВА Татьяна Анатольевна</cp:lastModifiedBy>
  <cp:revision>679</cp:revision>
  <cp:lastPrinted>2017-09-07T14:49:14Z</cp:lastPrinted>
  <dcterms:created xsi:type="dcterms:W3CDTF">2017-03-28T05:00:44Z</dcterms:created>
  <dcterms:modified xsi:type="dcterms:W3CDTF">2017-09-18T10:37:12Z</dcterms:modified>
</cp:coreProperties>
</file>